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4839" r:id="rId2"/>
    <p:sldMasterId id="2147484229" r:id="rId3"/>
  </p:sldMasterIdLst>
  <p:notesMasterIdLst>
    <p:notesMasterId r:id="rId55"/>
  </p:notesMasterIdLst>
  <p:sldIdLst>
    <p:sldId id="256" r:id="rId4"/>
    <p:sldId id="262" r:id="rId5"/>
    <p:sldId id="2562" r:id="rId6"/>
    <p:sldId id="2563" r:id="rId7"/>
    <p:sldId id="2564" r:id="rId8"/>
    <p:sldId id="2565" r:id="rId9"/>
    <p:sldId id="2566" r:id="rId10"/>
    <p:sldId id="2567" r:id="rId11"/>
    <p:sldId id="2568" r:id="rId12"/>
    <p:sldId id="2569" r:id="rId13"/>
    <p:sldId id="2570" r:id="rId14"/>
    <p:sldId id="2583" r:id="rId15"/>
    <p:sldId id="2571" r:id="rId16"/>
    <p:sldId id="2572" r:id="rId17"/>
    <p:sldId id="2573" r:id="rId18"/>
    <p:sldId id="2586" r:id="rId19"/>
    <p:sldId id="2587" r:id="rId20"/>
    <p:sldId id="2588" r:id="rId21"/>
    <p:sldId id="2589" r:id="rId22"/>
    <p:sldId id="2590" r:id="rId23"/>
    <p:sldId id="2591" r:id="rId24"/>
    <p:sldId id="2592" r:id="rId25"/>
    <p:sldId id="2593" r:id="rId26"/>
    <p:sldId id="2594" r:id="rId27"/>
    <p:sldId id="2595" r:id="rId28"/>
    <p:sldId id="2596" r:id="rId29"/>
    <p:sldId id="2597" r:id="rId30"/>
    <p:sldId id="2598" r:id="rId31"/>
    <p:sldId id="2599" r:id="rId32"/>
    <p:sldId id="2600" r:id="rId33"/>
    <p:sldId id="2601" r:id="rId34"/>
    <p:sldId id="2602" r:id="rId35"/>
    <p:sldId id="2603" r:id="rId36"/>
    <p:sldId id="2604" r:id="rId37"/>
    <p:sldId id="2605" r:id="rId38"/>
    <p:sldId id="2606" r:id="rId39"/>
    <p:sldId id="2607" r:id="rId40"/>
    <p:sldId id="2608" r:id="rId41"/>
    <p:sldId id="2609" r:id="rId42"/>
    <p:sldId id="2610" r:id="rId43"/>
    <p:sldId id="2611" r:id="rId44"/>
    <p:sldId id="2584" r:id="rId45"/>
    <p:sldId id="2574" r:id="rId46"/>
    <p:sldId id="2575" r:id="rId47"/>
    <p:sldId id="2576" r:id="rId48"/>
    <p:sldId id="2577" r:id="rId49"/>
    <p:sldId id="2578" r:id="rId50"/>
    <p:sldId id="2579" r:id="rId51"/>
    <p:sldId id="2580" r:id="rId52"/>
    <p:sldId id="2581" r:id="rId53"/>
    <p:sldId id="2582" r:id="rId5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I-Grundlagen und Microsoft Copilot" id="{6A2DBA71-2724-40E3-AA2C-C54D02A8A0C5}">
          <p14:sldIdLst>
            <p14:sldId id="256"/>
            <p14:sldId id="262"/>
            <p14:sldId id="2562"/>
          </p14:sldIdLst>
        </p14:section>
        <p14:section name="Grundlagen der KI" id="{31393C9C-65DD-4680-96E3-73B480036EF4}">
          <p14:sldIdLst>
            <p14:sldId id="2563"/>
            <p14:sldId id="2564"/>
            <p14:sldId id="2565"/>
          </p14:sldIdLst>
        </p14:section>
        <p14:section name="Funktionen von LLMs" id="{7A2D9771-30DC-41C6-921B-3588B61E45AA}">
          <p14:sldIdLst>
            <p14:sldId id="2566"/>
            <p14:sldId id="2567"/>
            <p14:sldId id="2568"/>
            <p14:sldId id="2569"/>
            <p14:sldId id="2570"/>
            <p14:sldId id="2583"/>
          </p14:sldIdLst>
        </p14:section>
        <p14:section name="Architektur von LLMs" id="{F3F90498-2293-4EF2-AADC-419A421B198F}">
          <p14:sldIdLst>
            <p14:sldId id="2571"/>
            <p14:sldId id="2572"/>
            <p14:sldId id="2573"/>
            <p14:sldId id="2586"/>
            <p14:sldId id="2587"/>
            <p14:sldId id="2588"/>
            <p14:sldId id="2589"/>
            <p14:sldId id="2590"/>
            <p14:sldId id="2591"/>
            <p14:sldId id="2592"/>
            <p14:sldId id="2593"/>
            <p14:sldId id="2594"/>
            <p14:sldId id="2595"/>
            <p14:sldId id="2596"/>
            <p14:sldId id="2597"/>
            <p14:sldId id="2598"/>
            <p14:sldId id="2599"/>
            <p14:sldId id="2600"/>
            <p14:sldId id="2601"/>
            <p14:sldId id="2602"/>
            <p14:sldId id="2603"/>
            <p14:sldId id="2604"/>
            <p14:sldId id="2605"/>
            <p14:sldId id="2606"/>
            <p14:sldId id="2607"/>
            <p14:sldId id="2608"/>
            <p14:sldId id="2609"/>
            <p14:sldId id="2610"/>
            <p14:sldId id="2611"/>
            <p14:sldId id="2584"/>
          </p14:sldIdLst>
        </p14:section>
        <p14:section name="Sicherheitsaspekte bei KI" id="{06A6F6E1-7A92-4F8B-BAC3-AD866B9084F6}">
          <p14:sldIdLst>
            <p14:sldId id="2574"/>
            <p14:sldId id="2575"/>
            <p14:sldId id="2576"/>
            <p14:sldId id="2577"/>
            <p14:sldId id="2578"/>
          </p14:sldIdLst>
        </p14:section>
        <p14:section name="Transparenz und Rechenschaftspflicht" id="{C29D4B76-B004-4550-8584-E4FA38ACB7D8}">
          <p14:sldIdLst>
            <p14:sldId id="2579"/>
            <p14:sldId id="2580"/>
            <p14:sldId id="2581"/>
          </p14:sldIdLst>
        </p14:section>
        <p14:section name="Schlussfolgerung" id="{DC8EDCB9-A2EC-43DE-830A-382A8F22755C}">
          <p14:sldIdLst>
            <p14:sldId id="2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E7641B-236B-4694-8D3B-C679804D40E4}" v="32" dt="2025-04-02T06:39:50.0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4660"/>
  </p:normalViewPr>
  <p:slideViewPr>
    <p:cSldViewPr snapToGrid="0">
      <p:cViewPr varScale="1">
        <p:scale>
          <a:sx n="81" d="100"/>
          <a:sy n="81" d="100"/>
        </p:scale>
        <p:origin x="648" y="264"/>
      </p:cViewPr>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61"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indner - MTH IT Service" userId="d0464f43-4534-4336-8514-13ddf85843ef" providerId="ADAL" clId="{ADE7641B-236B-4694-8D3B-C679804D40E4}"/>
    <pc:docChg chg="custSel addSld delSld modSld sldOrd addMainMaster modSection">
      <pc:chgData name="Michael Lindner - MTH IT Service" userId="d0464f43-4534-4336-8514-13ddf85843ef" providerId="ADAL" clId="{ADE7641B-236B-4694-8D3B-C679804D40E4}" dt="2025-04-02T06:40:46.859" v="101" actId="47"/>
      <pc:docMkLst>
        <pc:docMk/>
      </pc:docMkLst>
      <pc:sldChg chg="modSp add mod">
        <pc:chgData name="Michael Lindner - MTH IT Service" userId="d0464f43-4534-4336-8514-13ddf85843ef" providerId="ADAL" clId="{ADE7641B-236B-4694-8D3B-C679804D40E4}" dt="2025-04-02T06:40:24.148" v="100" actId="27636"/>
        <pc:sldMkLst>
          <pc:docMk/>
          <pc:sldMk cId="3426520336" sldId="256"/>
        </pc:sldMkLst>
        <pc:spChg chg="mod">
          <ac:chgData name="Michael Lindner - MTH IT Service" userId="d0464f43-4534-4336-8514-13ddf85843ef" providerId="ADAL" clId="{ADE7641B-236B-4694-8D3B-C679804D40E4}" dt="2025-04-02T06:40:10.272" v="96" actId="20577"/>
          <ac:spMkLst>
            <pc:docMk/>
            <pc:sldMk cId="3426520336" sldId="256"/>
            <ac:spMk id="4" creationId="{00000000-0000-0000-0000-000000000000}"/>
          </ac:spMkLst>
        </pc:spChg>
        <pc:spChg chg="mod">
          <ac:chgData name="Michael Lindner - MTH IT Service" userId="d0464f43-4534-4336-8514-13ddf85843ef" providerId="ADAL" clId="{ADE7641B-236B-4694-8D3B-C679804D40E4}" dt="2025-04-02T06:40:24.148" v="100" actId="27636"/>
          <ac:spMkLst>
            <pc:docMk/>
            <pc:sldMk cId="3426520336" sldId="256"/>
            <ac:spMk id="5" creationId="{00000000-0000-0000-0000-000000000000}"/>
          </ac:spMkLst>
        </pc:spChg>
      </pc:sldChg>
      <pc:sldChg chg="add">
        <pc:chgData name="Michael Lindner - MTH IT Service" userId="d0464f43-4534-4336-8514-13ddf85843ef" providerId="ADAL" clId="{ADE7641B-236B-4694-8D3B-C679804D40E4}" dt="2025-04-02T06:39:34.768" v="53"/>
        <pc:sldMkLst>
          <pc:docMk/>
          <pc:sldMk cId="1229654913" sldId="262"/>
        </pc:sldMkLst>
      </pc:sldChg>
      <pc:sldChg chg="modSp del ord">
        <pc:chgData name="Michael Lindner - MTH IT Service" userId="d0464f43-4534-4336-8514-13ddf85843ef" providerId="ADAL" clId="{ADE7641B-236B-4694-8D3B-C679804D40E4}" dt="2025-04-02T06:40:46.859" v="101" actId="47"/>
        <pc:sldMkLst>
          <pc:docMk/>
          <pc:sldMk cId="94288226" sldId="2561"/>
        </pc:sldMkLst>
        <pc:spChg chg="mod">
          <ac:chgData name="Michael Lindner - MTH IT Service" userId="d0464f43-4534-4336-8514-13ddf85843ef" providerId="ADAL" clId="{ADE7641B-236B-4694-8D3B-C679804D40E4}" dt="2025-04-02T06:39:50.031" v="65" actId="20577"/>
          <ac:spMkLst>
            <pc:docMk/>
            <pc:sldMk cId="94288226" sldId="2561"/>
            <ac:spMk id="2" creationId="{5E5EA261-91B1-5E05-76F6-2B91CB10ED25}"/>
          </ac:spMkLst>
        </pc:spChg>
        <pc:spChg chg="mod">
          <ac:chgData name="Michael Lindner - MTH IT Service" userId="d0464f43-4534-4336-8514-13ddf85843ef" providerId="ADAL" clId="{ADE7641B-236B-4694-8D3B-C679804D40E4}" dt="2025-04-01T21:51:18.913" v="52" actId="20577"/>
          <ac:spMkLst>
            <pc:docMk/>
            <pc:sldMk cId="94288226" sldId="2561"/>
            <ac:spMk id="3" creationId="{1C2B72AF-0913-EC8D-5104-4DFCF9BE919B}"/>
          </ac:spMkLst>
        </pc:spChg>
      </pc:sldChg>
      <pc:sldChg chg="add">
        <pc:chgData name="Michael Lindner - MTH IT Service" userId="d0464f43-4534-4336-8514-13ddf85843ef" providerId="ADAL" clId="{ADE7641B-236B-4694-8D3B-C679804D40E4}" dt="2025-04-01T21:45:27.158" v="1"/>
        <pc:sldMkLst>
          <pc:docMk/>
          <pc:sldMk cId="2005812753" sldId="2596"/>
        </pc:sldMkLst>
      </pc:sldChg>
      <pc:sldChg chg="add">
        <pc:chgData name="Michael Lindner - MTH IT Service" userId="d0464f43-4534-4336-8514-13ddf85843ef" providerId="ADAL" clId="{ADE7641B-236B-4694-8D3B-C679804D40E4}" dt="2025-04-01T21:45:33.515" v="3"/>
        <pc:sldMkLst>
          <pc:docMk/>
          <pc:sldMk cId="3307403688" sldId="2597"/>
        </pc:sldMkLst>
      </pc:sldChg>
      <pc:sldChg chg="add">
        <pc:chgData name="Michael Lindner - MTH IT Service" userId="d0464f43-4534-4336-8514-13ddf85843ef" providerId="ADAL" clId="{ADE7641B-236B-4694-8D3B-C679804D40E4}" dt="2025-04-01T21:45:39.708" v="5"/>
        <pc:sldMkLst>
          <pc:docMk/>
          <pc:sldMk cId="3000102502" sldId="2598"/>
        </pc:sldMkLst>
      </pc:sldChg>
      <pc:sldChg chg="add">
        <pc:chgData name="Michael Lindner - MTH IT Service" userId="d0464f43-4534-4336-8514-13ddf85843ef" providerId="ADAL" clId="{ADE7641B-236B-4694-8D3B-C679804D40E4}" dt="2025-04-01T21:47:39.601" v="7"/>
        <pc:sldMkLst>
          <pc:docMk/>
          <pc:sldMk cId="1159037256" sldId="2599"/>
        </pc:sldMkLst>
      </pc:sldChg>
      <pc:sldChg chg="add">
        <pc:chgData name="Michael Lindner - MTH IT Service" userId="d0464f43-4534-4336-8514-13ddf85843ef" providerId="ADAL" clId="{ADE7641B-236B-4694-8D3B-C679804D40E4}" dt="2025-04-01T21:47:44.705" v="9"/>
        <pc:sldMkLst>
          <pc:docMk/>
          <pc:sldMk cId="3642374937" sldId="2600"/>
        </pc:sldMkLst>
      </pc:sldChg>
      <pc:sldChg chg="add">
        <pc:chgData name="Michael Lindner - MTH IT Service" userId="d0464f43-4534-4336-8514-13ddf85843ef" providerId="ADAL" clId="{ADE7641B-236B-4694-8D3B-C679804D40E4}" dt="2025-04-01T21:47:53.480" v="11"/>
        <pc:sldMkLst>
          <pc:docMk/>
          <pc:sldMk cId="1171735809" sldId="2601"/>
        </pc:sldMkLst>
      </pc:sldChg>
      <pc:sldChg chg="add">
        <pc:chgData name="Michael Lindner - MTH IT Service" userId="d0464f43-4534-4336-8514-13ddf85843ef" providerId="ADAL" clId="{ADE7641B-236B-4694-8D3B-C679804D40E4}" dt="2025-04-01T21:48:03.176" v="13"/>
        <pc:sldMkLst>
          <pc:docMk/>
          <pc:sldMk cId="632522794" sldId="2602"/>
        </pc:sldMkLst>
      </pc:sldChg>
      <pc:sldChg chg="add">
        <pc:chgData name="Michael Lindner - MTH IT Service" userId="d0464f43-4534-4336-8514-13ddf85843ef" providerId="ADAL" clId="{ADE7641B-236B-4694-8D3B-C679804D40E4}" dt="2025-04-01T21:48:13.573" v="15"/>
        <pc:sldMkLst>
          <pc:docMk/>
          <pc:sldMk cId="1962688955" sldId="2603"/>
        </pc:sldMkLst>
      </pc:sldChg>
      <pc:sldChg chg="add">
        <pc:chgData name="Michael Lindner - MTH IT Service" userId="d0464f43-4534-4336-8514-13ddf85843ef" providerId="ADAL" clId="{ADE7641B-236B-4694-8D3B-C679804D40E4}" dt="2025-04-01T21:48:24.640" v="17"/>
        <pc:sldMkLst>
          <pc:docMk/>
          <pc:sldMk cId="868779398" sldId="2604"/>
        </pc:sldMkLst>
      </pc:sldChg>
      <pc:sldChg chg="add">
        <pc:chgData name="Michael Lindner - MTH IT Service" userId="d0464f43-4534-4336-8514-13ddf85843ef" providerId="ADAL" clId="{ADE7641B-236B-4694-8D3B-C679804D40E4}" dt="2025-04-01T21:48:32.151" v="19"/>
        <pc:sldMkLst>
          <pc:docMk/>
          <pc:sldMk cId="1056808785" sldId="2605"/>
        </pc:sldMkLst>
      </pc:sldChg>
      <pc:sldChg chg="add">
        <pc:chgData name="Michael Lindner - MTH IT Service" userId="d0464f43-4534-4336-8514-13ddf85843ef" providerId="ADAL" clId="{ADE7641B-236B-4694-8D3B-C679804D40E4}" dt="2025-04-01T21:48:43.267" v="21"/>
        <pc:sldMkLst>
          <pc:docMk/>
          <pc:sldMk cId="3181843295" sldId="2606"/>
        </pc:sldMkLst>
      </pc:sldChg>
      <pc:sldChg chg="add">
        <pc:chgData name="Michael Lindner - MTH IT Service" userId="d0464f43-4534-4336-8514-13ddf85843ef" providerId="ADAL" clId="{ADE7641B-236B-4694-8D3B-C679804D40E4}" dt="2025-04-01T21:49:06.698" v="23"/>
        <pc:sldMkLst>
          <pc:docMk/>
          <pc:sldMk cId="1147325668" sldId="2607"/>
        </pc:sldMkLst>
      </pc:sldChg>
      <pc:sldChg chg="add">
        <pc:chgData name="Michael Lindner - MTH IT Service" userId="d0464f43-4534-4336-8514-13ddf85843ef" providerId="ADAL" clId="{ADE7641B-236B-4694-8D3B-C679804D40E4}" dt="2025-04-01T21:49:32.512" v="25"/>
        <pc:sldMkLst>
          <pc:docMk/>
          <pc:sldMk cId="3756408292" sldId="2608"/>
        </pc:sldMkLst>
      </pc:sldChg>
      <pc:sldChg chg="add">
        <pc:chgData name="Michael Lindner - MTH IT Service" userId="d0464f43-4534-4336-8514-13ddf85843ef" providerId="ADAL" clId="{ADE7641B-236B-4694-8D3B-C679804D40E4}" dt="2025-04-01T21:49:37.351" v="27"/>
        <pc:sldMkLst>
          <pc:docMk/>
          <pc:sldMk cId="838570588" sldId="2609"/>
        </pc:sldMkLst>
      </pc:sldChg>
      <pc:sldChg chg="add">
        <pc:chgData name="Michael Lindner - MTH IT Service" userId="d0464f43-4534-4336-8514-13ddf85843ef" providerId="ADAL" clId="{ADE7641B-236B-4694-8D3B-C679804D40E4}" dt="2025-04-01T21:49:43.907" v="29"/>
        <pc:sldMkLst>
          <pc:docMk/>
          <pc:sldMk cId="2979251905" sldId="2610"/>
        </pc:sldMkLst>
      </pc:sldChg>
      <pc:sldChg chg="add">
        <pc:chgData name="Michael Lindner - MTH IT Service" userId="d0464f43-4534-4336-8514-13ddf85843ef" providerId="ADAL" clId="{ADE7641B-236B-4694-8D3B-C679804D40E4}" dt="2025-04-01T21:49:53.933" v="31"/>
        <pc:sldMkLst>
          <pc:docMk/>
          <pc:sldMk cId="683238722" sldId="2611"/>
        </pc:sldMkLst>
      </pc:sldChg>
      <pc:sldMasterChg chg="add addSldLayout">
        <pc:chgData name="Michael Lindner - MTH IT Service" userId="d0464f43-4534-4336-8514-13ddf85843ef" providerId="ADAL" clId="{ADE7641B-236B-4694-8D3B-C679804D40E4}" dt="2025-04-01T21:48:43.267" v="20" actId="27028"/>
        <pc:sldMasterMkLst>
          <pc:docMk/>
          <pc:sldMasterMk cId="3588427678" sldId="2147484229"/>
        </pc:sldMasterMkLst>
        <pc:sldLayoutChg chg="add">
          <pc:chgData name="Michael Lindner - MTH IT Service" userId="d0464f43-4534-4336-8514-13ddf85843ef" providerId="ADAL" clId="{ADE7641B-236B-4694-8D3B-C679804D40E4}" dt="2025-04-01T21:47:39.601" v="6" actId="27028"/>
          <pc:sldLayoutMkLst>
            <pc:docMk/>
            <pc:sldMasterMk cId="3588427678" sldId="2147484229"/>
            <pc:sldLayoutMk cId="1623779998" sldId="2147485489"/>
          </pc:sldLayoutMkLst>
        </pc:sldLayoutChg>
        <pc:sldLayoutChg chg="add">
          <pc:chgData name="Michael Lindner - MTH IT Service" userId="d0464f43-4534-4336-8514-13ddf85843ef" providerId="ADAL" clId="{ADE7641B-236B-4694-8D3B-C679804D40E4}" dt="2025-04-01T21:47:44.705" v="8" actId="27028"/>
          <pc:sldLayoutMkLst>
            <pc:docMk/>
            <pc:sldMasterMk cId="3588427678" sldId="2147484229"/>
            <pc:sldLayoutMk cId="4081493404" sldId="2147485651"/>
          </pc:sldLayoutMkLst>
        </pc:sldLayoutChg>
        <pc:sldLayoutChg chg="add">
          <pc:chgData name="Michael Lindner - MTH IT Service" userId="d0464f43-4534-4336-8514-13ddf85843ef" providerId="ADAL" clId="{ADE7641B-236B-4694-8D3B-C679804D40E4}" dt="2025-04-01T21:48:43.267" v="20" actId="27028"/>
          <pc:sldLayoutMkLst>
            <pc:docMk/>
            <pc:sldMasterMk cId="3588427678" sldId="2147484229"/>
            <pc:sldLayoutMk cId="1692886781" sldId="2147485652"/>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ata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image" Target="../media/image17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image" Target="../media/image173.jpe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15741-C31D-45E4-AEB7-21DFF4E09DD5}"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de-DE"/>
        </a:p>
      </dgm:t>
    </dgm:pt>
    <dgm:pt modelId="{2E8DBF6C-5837-4772-A57D-1C47BABBA8A5}">
      <dgm:prSet/>
      <dgm:spPr/>
      <dgm:t>
        <a:bodyPr/>
        <a:lstStyle/>
        <a:p>
          <a:pPr>
            <a:lnSpc>
              <a:spcPct val="100000"/>
            </a:lnSpc>
            <a:defRPr b="1"/>
          </a:pPr>
          <a:r>
            <a:rPr lang="de-DE"/>
            <a:t>Modell in der KI</a:t>
          </a:r>
        </a:p>
      </dgm:t>
    </dgm:pt>
    <dgm:pt modelId="{6B1B218E-B393-4B94-8852-B15803230AFE}" type="parTrans" cxnId="{6EC81448-5C4F-4C79-8D07-EF128ED93D35}">
      <dgm:prSet/>
      <dgm:spPr/>
      <dgm:t>
        <a:bodyPr/>
        <a:lstStyle/>
        <a:p>
          <a:endParaRPr lang="de-DE"/>
        </a:p>
      </dgm:t>
    </dgm:pt>
    <dgm:pt modelId="{E0475D2F-83CA-4EF4-9576-B5339787A8D7}" type="sibTrans" cxnId="{6EC81448-5C4F-4C79-8D07-EF128ED93D35}">
      <dgm:prSet/>
      <dgm:spPr/>
      <dgm:t>
        <a:bodyPr/>
        <a:lstStyle/>
        <a:p>
          <a:pPr>
            <a:lnSpc>
              <a:spcPct val="100000"/>
            </a:lnSpc>
            <a:defRPr b="1"/>
          </a:pPr>
          <a:endParaRPr lang="de-DE"/>
        </a:p>
      </dgm:t>
    </dgm:pt>
    <dgm:pt modelId="{1D19C3AD-8E98-4529-AE9D-610BEE055D5B}">
      <dgm:prSet/>
      <dgm:spPr/>
      <dgm:t>
        <a:bodyPr/>
        <a:lstStyle/>
        <a:p>
          <a:pPr>
            <a:lnSpc>
              <a:spcPct val="100000"/>
            </a:lnSpc>
          </a:pPr>
          <a:r>
            <a:rPr lang="de-DE"/>
            <a:t>Ein KI-Modell ist eine mathematische Darstellung, die zur Vorhersage und Entscheidungsfindung verwendet wird, basierend auf Eingabedaten.</a:t>
          </a:r>
        </a:p>
      </dgm:t>
    </dgm:pt>
    <dgm:pt modelId="{BBB69CA7-512B-4556-A942-20E1CAFBE6F5}" type="parTrans" cxnId="{FD0B4342-C8AA-4F9D-877A-0367B5E0A903}">
      <dgm:prSet/>
      <dgm:spPr/>
      <dgm:t>
        <a:bodyPr/>
        <a:lstStyle/>
        <a:p>
          <a:endParaRPr lang="de-DE"/>
        </a:p>
      </dgm:t>
    </dgm:pt>
    <dgm:pt modelId="{93AA2D39-91FD-4F2A-A49E-C456C2579ADF}" type="sibTrans" cxnId="{FD0B4342-C8AA-4F9D-877A-0367B5E0A903}">
      <dgm:prSet/>
      <dgm:spPr/>
      <dgm:t>
        <a:bodyPr/>
        <a:lstStyle/>
        <a:p>
          <a:endParaRPr lang="de-DE"/>
        </a:p>
      </dgm:t>
    </dgm:pt>
    <dgm:pt modelId="{C2451F64-57B1-4538-8121-8FC8EA3ADEA4}">
      <dgm:prSet/>
      <dgm:spPr/>
      <dgm:t>
        <a:bodyPr/>
        <a:lstStyle/>
        <a:p>
          <a:pPr>
            <a:lnSpc>
              <a:spcPct val="100000"/>
            </a:lnSpc>
            <a:defRPr b="1"/>
          </a:pPr>
          <a:r>
            <a:rPr lang="de-DE"/>
            <a:t>Training eines KI-Modells</a:t>
          </a:r>
        </a:p>
      </dgm:t>
    </dgm:pt>
    <dgm:pt modelId="{19C49720-9B80-4B17-81C7-34C549867DAF}" type="parTrans" cxnId="{41B3CF1D-20E8-441C-8C20-8906129BF005}">
      <dgm:prSet/>
      <dgm:spPr/>
      <dgm:t>
        <a:bodyPr/>
        <a:lstStyle/>
        <a:p>
          <a:endParaRPr lang="de-DE"/>
        </a:p>
      </dgm:t>
    </dgm:pt>
    <dgm:pt modelId="{24B0D6FC-C640-47AA-93F8-37FC04DD40CA}" type="sibTrans" cxnId="{41B3CF1D-20E8-441C-8C20-8906129BF005}">
      <dgm:prSet/>
      <dgm:spPr/>
      <dgm:t>
        <a:bodyPr/>
        <a:lstStyle/>
        <a:p>
          <a:pPr>
            <a:lnSpc>
              <a:spcPct val="100000"/>
            </a:lnSpc>
            <a:defRPr b="1"/>
          </a:pPr>
          <a:endParaRPr lang="de-DE"/>
        </a:p>
      </dgm:t>
    </dgm:pt>
    <dgm:pt modelId="{C2C2348D-3356-4F78-9DEE-6CEDE11440B6}">
      <dgm:prSet/>
      <dgm:spPr/>
      <dgm:t>
        <a:bodyPr/>
        <a:lstStyle/>
        <a:p>
          <a:pPr>
            <a:lnSpc>
              <a:spcPct val="100000"/>
            </a:lnSpc>
          </a:pPr>
          <a:r>
            <a:rPr lang="de-DE"/>
            <a:t>Training ist der Prozess, bei dem ein KI-Modell aus Daten lernt, um die Genauigkeit der Vorhersagen zu verbessern.</a:t>
          </a:r>
        </a:p>
      </dgm:t>
    </dgm:pt>
    <dgm:pt modelId="{50FDE706-9744-4400-8C42-C83541395288}" type="parTrans" cxnId="{57708AB6-CD2F-4EE5-9ED6-17E806AD16FC}">
      <dgm:prSet/>
      <dgm:spPr/>
      <dgm:t>
        <a:bodyPr/>
        <a:lstStyle/>
        <a:p>
          <a:endParaRPr lang="de-DE"/>
        </a:p>
      </dgm:t>
    </dgm:pt>
    <dgm:pt modelId="{F6BF63CB-967B-4770-A1BB-CE2927399A6F}" type="sibTrans" cxnId="{57708AB6-CD2F-4EE5-9ED6-17E806AD16FC}">
      <dgm:prSet/>
      <dgm:spPr/>
      <dgm:t>
        <a:bodyPr/>
        <a:lstStyle/>
        <a:p>
          <a:endParaRPr lang="de-DE"/>
        </a:p>
      </dgm:t>
    </dgm:pt>
    <dgm:pt modelId="{62BF45B7-8072-452A-AF47-3AA1B4C7F4E0}">
      <dgm:prSet/>
      <dgm:spPr/>
      <dgm:t>
        <a:bodyPr/>
        <a:lstStyle/>
        <a:p>
          <a:pPr>
            <a:lnSpc>
              <a:spcPct val="100000"/>
            </a:lnSpc>
            <a:defRPr b="1"/>
          </a:pPr>
          <a:r>
            <a:rPr lang="de-DE"/>
            <a:t>Large Language Models</a:t>
          </a:r>
        </a:p>
      </dgm:t>
    </dgm:pt>
    <dgm:pt modelId="{36897B47-90AE-4DE8-8151-663353F145B5}" type="parTrans" cxnId="{FAAB0B98-D9B2-460D-B1E5-F030DEC17529}">
      <dgm:prSet/>
      <dgm:spPr/>
      <dgm:t>
        <a:bodyPr/>
        <a:lstStyle/>
        <a:p>
          <a:endParaRPr lang="de-DE"/>
        </a:p>
      </dgm:t>
    </dgm:pt>
    <dgm:pt modelId="{53F18DE4-A2EA-4700-8516-4D1556E177CE}" type="sibTrans" cxnId="{FAAB0B98-D9B2-460D-B1E5-F030DEC17529}">
      <dgm:prSet/>
      <dgm:spPr/>
      <dgm:t>
        <a:bodyPr/>
        <a:lstStyle/>
        <a:p>
          <a:endParaRPr lang="de-DE"/>
        </a:p>
      </dgm:t>
    </dgm:pt>
    <dgm:pt modelId="{D7D4221E-6134-41DE-B622-8025395A7F21}">
      <dgm:prSet/>
      <dgm:spPr/>
      <dgm:t>
        <a:bodyPr/>
        <a:lstStyle/>
        <a:p>
          <a:pPr>
            <a:lnSpc>
              <a:spcPct val="100000"/>
            </a:lnSpc>
          </a:pPr>
          <a:r>
            <a:rPr lang="de-DE"/>
            <a:t>LLMs sind KI-Modelle, die große Mengen an Textdaten verwenden, um komplexe Sprachverarbeitung zu ermöglichen.</a:t>
          </a:r>
        </a:p>
      </dgm:t>
    </dgm:pt>
    <dgm:pt modelId="{B9B05FBD-FF00-4B1B-9EB0-0F453B2C3846}" type="parTrans" cxnId="{9B7AC2E5-7249-4AF1-8EBE-85D6D171B1F5}">
      <dgm:prSet/>
      <dgm:spPr/>
      <dgm:t>
        <a:bodyPr/>
        <a:lstStyle/>
        <a:p>
          <a:endParaRPr lang="de-DE"/>
        </a:p>
      </dgm:t>
    </dgm:pt>
    <dgm:pt modelId="{BA6C9B89-192F-40B5-B3B1-675D79B6527F}" type="sibTrans" cxnId="{9B7AC2E5-7249-4AF1-8EBE-85D6D171B1F5}">
      <dgm:prSet/>
      <dgm:spPr/>
      <dgm:t>
        <a:bodyPr/>
        <a:lstStyle/>
        <a:p>
          <a:endParaRPr lang="de-DE"/>
        </a:p>
      </dgm:t>
    </dgm:pt>
    <dgm:pt modelId="{7647DEE7-7327-45C1-9AF3-EA30A92407BC}" type="pres">
      <dgm:prSet presAssocID="{93715741-C31D-45E4-AEB7-21DFF4E09DD5}" presName="Root" presStyleCnt="0">
        <dgm:presLayoutVars>
          <dgm:dir/>
          <dgm:resizeHandles val="exact"/>
        </dgm:presLayoutVars>
      </dgm:prSet>
      <dgm:spPr/>
    </dgm:pt>
    <dgm:pt modelId="{26BFD4AF-7670-403C-AC7C-A2C5C3BDBAF8}" type="pres">
      <dgm:prSet presAssocID="{2E8DBF6C-5837-4772-A57D-1C47BABBA8A5}" presName="Composite" presStyleCnt="0"/>
      <dgm:spPr/>
    </dgm:pt>
    <dgm:pt modelId="{5E607BD2-158F-4DCA-9B8B-D1471164646E}" type="pres">
      <dgm:prSet presAssocID="{2E8DBF6C-5837-4772-A57D-1C47BABBA8A5}"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18161" r="15088" b="-2"/>
          <a:stretch/>
        </a:blipFill>
      </dgm:spPr>
      <dgm:extLst>
        <a:ext uri="{E40237B7-FDA0-4F09-8148-C483321AD2D9}">
          <dgm14:cNvPr xmlns:dgm14="http://schemas.microsoft.com/office/drawing/2010/diagram" id="0" name="" descr="Kreativer abstrakter Hintergrund mit hellen Linien"/>
        </a:ext>
      </dgm:extLst>
    </dgm:pt>
    <dgm:pt modelId="{2793F754-4136-47D0-8DD9-845D422A1DD1}" type="pres">
      <dgm:prSet presAssocID="{2E8DBF6C-5837-4772-A57D-1C47BABBA8A5}" presName="Subtitle" presStyleLbl="revTx" presStyleIdx="0" presStyleCnt="6">
        <dgm:presLayoutVars>
          <dgm:chMax val="0"/>
          <dgm:bulletEnabled/>
        </dgm:presLayoutVars>
      </dgm:prSet>
      <dgm:spPr/>
    </dgm:pt>
    <dgm:pt modelId="{577E7538-7B8B-491C-8448-604E0A4F53E7}" type="pres">
      <dgm:prSet presAssocID="{2E8DBF6C-5837-4772-A57D-1C47BABBA8A5}" presName="Description" presStyleLbl="revTx" presStyleIdx="1" presStyleCnt="6">
        <dgm:presLayoutVars>
          <dgm:bulletEnabled/>
        </dgm:presLayoutVars>
      </dgm:prSet>
      <dgm:spPr/>
    </dgm:pt>
    <dgm:pt modelId="{8FF0982D-0B40-4D4A-A3CB-B25D3AD0B04F}" type="pres">
      <dgm:prSet presAssocID="{E0475D2F-83CA-4EF4-9576-B5339787A8D7}" presName="sibTrans" presStyleLbl="sibTrans2D1" presStyleIdx="0" presStyleCnt="0"/>
      <dgm:spPr/>
    </dgm:pt>
    <dgm:pt modelId="{C5DD1EBA-4E5B-48D2-84D7-F5757D1709F5}" type="pres">
      <dgm:prSet presAssocID="{C2451F64-57B1-4538-8121-8FC8EA3ADEA4}" presName="Composite" presStyleCnt="0"/>
      <dgm:spPr/>
    </dgm:pt>
    <dgm:pt modelId="{C9A49CCA-08C6-412A-9508-D58D544E99EB}" type="pres">
      <dgm:prSet presAssocID="{C2451F64-57B1-4538-8121-8FC8EA3ADEA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2249" r="5" b="7"/>
          <a:stretch/>
        </a:blipFill>
      </dgm:spPr>
      <dgm:extLst>
        <a:ext uri="{E40237B7-FDA0-4F09-8148-C483321AD2D9}">
          <dgm14:cNvPr xmlns:dgm14="http://schemas.microsoft.com/office/drawing/2010/diagram" id="0" name="" descr="abstrakte drahtlose 5G-WLAN-Technologie"/>
        </a:ext>
      </dgm:extLst>
    </dgm:pt>
    <dgm:pt modelId="{4606CE78-D30B-4E53-9B0F-264CD74BD474}" type="pres">
      <dgm:prSet presAssocID="{C2451F64-57B1-4538-8121-8FC8EA3ADEA4}" presName="Subtitle" presStyleLbl="revTx" presStyleIdx="2" presStyleCnt="6">
        <dgm:presLayoutVars>
          <dgm:chMax val="0"/>
          <dgm:bulletEnabled/>
        </dgm:presLayoutVars>
      </dgm:prSet>
      <dgm:spPr/>
    </dgm:pt>
    <dgm:pt modelId="{C9AD33EF-ABD9-4C84-894C-05D1A56B3949}" type="pres">
      <dgm:prSet presAssocID="{C2451F64-57B1-4538-8121-8FC8EA3ADEA4}" presName="Description" presStyleLbl="revTx" presStyleIdx="3" presStyleCnt="6">
        <dgm:presLayoutVars>
          <dgm:bulletEnabled/>
        </dgm:presLayoutVars>
      </dgm:prSet>
      <dgm:spPr/>
    </dgm:pt>
    <dgm:pt modelId="{6B548BEC-303A-4D38-A5AE-E5BF4BA7A19E}" type="pres">
      <dgm:prSet presAssocID="{24B0D6FC-C640-47AA-93F8-37FC04DD40CA}" presName="sibTrans" presStyleLbl="sibTrans2D1" presStyleIdx="0" presStyleCnt="0"/>
      <dgm:spPr/>
    </dgm:pt>
    <dgm:pt modelId="{C6C80503-9691-4F27-8B1A-BDF20A957E72}" type="pres">
      <dgm:prSet presAssocID="{62BF45B7-8072-452A-AF47-3AA1B4C7F4E0}" presName="Composite" presStyleCnt="0"/>
      <dgm:spPr/>
    </dgm:pt>
    <dgm:pt modelId="{D2C88B29-17C7-4A49-8E13-649DB22AED78}" type="pres">
      <dgm:prSet presAssocID="{62BF45B7-8072-452A-AF47-3AA1B4C7F4E0}"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t="20351" r="-6" b="4645"/>
          <a:stretch/>
        </a:blipFill>
      </dgm:spPr>
      <dgm:extLst>
        <a:ext uri="{E40237B7-FDA0-4F09-8148-C483321AD2D9}">
          <dgm14:cNvPr xmlns:dgm14="http://schemas.microsoft.com/office/drawing/2010/diagram" id="0" name="" descr="Die Macht von Big Data. Binärcode-Informationsbit."/>
        </a:ext>
      </dgm:extLst>
    </dgm:pt>
    <dgm:pt modelId="{2B78EBA4-E76F-4DD3-9639-723865ECB7AF}" type="pres">
      <dgm:prSet presAssocID="{62BF45B7-8072-452A-AF47-3AA1B4C7F4E0}" presName="Subtitle" presStyleLbl="revTx" presStyleIdx="4" presStyleCnt="6">
        <dgm:presLayoutVars>
          <dgm:chMax val="0"/>
          <dgm:bulletEnabled/>
        </dgm:presLayoutVars>
      </dgm:prSet>
      <dgm:spPr/>
    </dgm:pt>
    <dgm:pt modelId="{09A41FD9-F44B-4A25-8AF3-10A446C42031}" type="pres">
      <dgm:prSet presAssocID="{62BF45B7-8072-452A-AF47-3AA1B4C7F4E0}" presName="Description" presStyleLbl="revTx" presStyleIdx="5" presStyleCnt="6">
        <dgm:presLayoutVars>
          <dgm:bulletEnabled/>
        </dgm:presLayoutVars>
      </dgm:prSet>
      <dgm:spPr/>
    </dgm:pt>
  </dgm:ptLst>
  <dgm:cxnLst>
    <dgm:cxn modelId="{E1205D06-BCDC-4A46-A2A9-C2AE0EA9B996}" type="presOf" srcId="{93715741-C31D-45E4-AEB7-21DFF4E09DD5}" destId="{7647DEE7-7327-45C1-9AF3-EA30A92407BC}" srcOrd="0" destOrd="0" presId="urn:microsoft.com/office/officeart/2024/3/layout/verticalVisualTextBlock1"/>
    <dgm:cxn modelId="{41B3CF1D-20E8-441C-8C20-8906129BF005}" srcId="{93715741-C31D-45E4-AEB7-21DFF4E09DD5}" destId="{C2451F64-57B1-4538-8121-8FC8EA3ADEA4}" srcOrd="1" destOrd="0" parTransId="{19C49720-9B80-4B17-81C7-34C549867DAF}" sibTransId="{24B0D6FC-C640-47AA-93F8-37FC04DD40CA}"/>
    <dgm:cxn modelId="{FD0B4342-C8AA-4F9D-877A-0367B5E0A903}" srcId="{2E8DBF6C-5837-4772-A57D-1C47BABBA8A5}" destId="{1D19C3AD-8E98-4529-AE9D-610BEE055D5B}" srcOrd="0" destOrd="0" parTransId="{BBB69CA7-512B-4556-A942-20E1CAFBE6F5}" sibTransId="{93AA2D39-91FD-4F2A-A49E-C456C2579ADF}"/>
    <dgm:cxn modelId="{6EC81448-5C4F-4C79-8D07-EF128ED93D35}" srcId="{93715741-C31D-45E4-AEB7-21DFF4E09DD5}" destId="{2E8DBF6C-5837-4772-A57D-1C47BABBA8A5}" srcOrd="0" destOrd="0" parTransId="{6B1B218E-B393-4B94-8852-B15803230AFE}" sibTransId="{E0475D2F-83CA-4EF4-9576-B5339787A8D7}"/>
    <dgm:cxn modelId="{F3BB407B-5EF3-47A1-9072-A8521EF19B5B}" type="presOf" srcId="{24B0D6FC-C640-47AA-93F8-37FC04DD40CA}" destId="{6B548BEC-303A-4D38-A5AE-E5BF4BA7A19E}" srcOrd="0" destOrd="0" presId="urn:microsoft.com/office/officeart/2024/3/layout/verticalVisualTextBlock1"/>
    <dgm:cxn modelId="{FAAB0B98-D9B2-460D-B1E5-F030DEC17529}" srcId="{93715741-C31D-45E4-AEB7-21DFF4E09DD5}" destId="{62BF45B7-8072-452A-AF47-3AA1B4C7F4E0}" srcOrd="2" destOrd="0" parTransId="{36897B47-90AE-4DE8-8151-663353F145B5}" sibTransId="{53F18DE4-A2EA-4700-8516-4D1556E177CE}"/>
    <dgm:cxn modelId="{646256A7-3C90-4CF3-97D0-9CE1853E0049}" type="presOf" srcId="{62BF45B7-8072-452A-AF47-3AA1B4C7F4E0}" destId="{2B78EBA4-E76F-4DD3-9639-723865ECB7AF}" srcOrd="0" destOrd="0" presId="urn:microsoft.com/office/officeart/2024/3/layout/verticalVisualTextBlock1"/>
    <dgm:cxn modelId="{57708AB6-CD2F-4EE5-9ED6-17E806AD16FC}" srcId="{C2451F64-57B1-4538-8121-8FC8EA3ADEA4}" destId="{C2C2348D-3356-4F78-9DEE-6CEDE11440B6}" srcOrd="0" destOrd="0" parTransId="{50FDE706-9744-4400-8C42-C83541395288}" sibTransId="{F6BF63CB-967B-4770-A1BB-CE2927399A6F}"/>
    <dgm:cxn modelId="{19E174B8-BAB3-4F61-BF5B-0D8D8A80F89E}" type="presOf" srcId="{1D19C3AD-8E98-4529-AE9D-610BEE055D5B}" destId="{577E7538-7B8B-491C-8448-604E0A4F53E7}" srcOrd="0" destOrd="0" presId="urn:microsoft.com/office/officeart/2024/3/layout/verticalVisualTextBlock1"/>
    <dgm:cxn modelId="{B427FCC8-8CC2-4FDD-9E0A-B7CC8BA0B9A5}" type="presOf" srcId="{E0475D2F-83CA-4EF4-9576-B5339787A8D7}" destId="{8FF0982D-0B40-4D4A-A3CB-B25D3AD0B04F}" srcOrd="0" destOrd="0" presId="urn:microsoft.com/office/officeart/2024/3/layout/verticalVisualTextBlock1"/>
    <dgm:cxn modelId="{041E4ECB-4B9F-45FF-BF9C-77578DC9317F}" type="presOf" srcId="{C2C2348D-3356-4F78-9DEE-6CEDE11440B6}" destId="{C9AD33EF-ABD9-4C84-894C-05D1A56B3949}" srcOrd="0" destOrd="0" presId="urn:microsoft.com/office/officeart/2024/3/layout/verticalVisualTextBlock1"/>
    <dgm:cxn modelId="{B6219BE2-E044-4860-BC5D-74B915473640}" type="presOf" srcId="{2E8DBF6C-5837-4772-A57D-1C47BABBA8A5}" destId="{2793F754-4136-47D0-8DD9-845D422A1DD1}" srcOrd="0" destOrd="0" presId="urn:microsoft.com/office/officeart/2024/3/layout/verticalVisualTextBlock1"/>
    <dgm:cxn modelId="{0B2D0CE5-13DE-46D6-9A3E-487E779BD295}" type="presOf" srcId="{C2451F64-57B1-4538-8121-8FC8EA3ADEA4}" destId="{4606CE78-D30B-4E53-9B0F-264CD74BD474}" srcOrd="0" destOrd="0" presId="urn:microsoft.com/office/officeart/2024/3/layout/verticalVisualTextBlock1"/>
    <dgm:cxn modelId="{9B7AC2E5-7249-4AF1-8EBE-85D6D171B1F5}" srcId="{62BF45B7-8072-452A-AF47-3AA1B4C7F4E0}" destId="{D7D4221E-6134-41DE-B622-8025395A7F21}" srcOrd="0" destOrd="0" parTransId="{B9B05FBD-FF00-4B1B-9EB0-0F453B2C3846}" sibTransId="{BA6C9B89-192F-40B5-B3B1-675D79B6527F}"/>
    <dgm:cxn modelId="{109E40EE-570B-47FF-8C24-E5585CDA1669}" type="presOf" srcId="{D7D4221E-6134-41DE-B622-8025395A7F21}" destId="{09A41FD9-F44B-4A25-8AF3-10A446C42031}" srcOrd="0" destOrd="0" presId="urn:microsoft.com/office/officeart/2024/3/layout/verticalVisualTextBlock1"/>
    <dgm:cxn modelId="{D64BEFA9-ACB5-4E5A-892A-6D293486EE96}" type="presParOf" srcId="{7647DEE7-7327-45C1-9AF3-EA30A92407BC}" destId="{26BFD4AF-7670-403C-AC7C-A2C5C3BDBAF8}" srcOrd="0" destOrd="0" presId="urn:microsoft.com/office/officeart/2024/3/layout/verticalVisualTextBlock1"/>
    <dgm:cxn modelId="{C17D6636-3F55-412B-B858-1776E548D2B1}" type="presParOf" srcId="{26BFD4AF-7670-403C-AC7C-A2C5C3BDBAF8}" destId="{5E607BD2-158F-4DCA-9B8B-D1471164646E}" srcOrd="0" destOrd="0" presId="urn:microsoft.com/office/officeart/2024/3/layout/verticalVisualTextBlock1"/>
    <dgm:cxn modelId="{EDC8D081-55F2-4268-B37E-CC8691F354D1}" type="presParOf" srcId="{26BFD4AF-7670-403C-AC7C-A2C5C3BDBAF8}" destId="{2793F754-4136-47D0-8DD9-845D422A1DD1}" srcOrd="1" destOrd="0" presId="urn:microsoft.com/office/officeart/2024/3/layout/verticalVisualTextBlock1"/>
    <dgm:cxn modelId="{DBA0869F-82B9-400A-8C0D-893085B4367F}" type="presParOf" srcId="{26BFD4AF-7670-403C-AC7C-A2C5C3BDBAF8}" destId="{577E7538-7B8B-491C-8448-604E0A4F53E7}" srcOrd="2" destOrd="0" presId="urn:microsoft.com/office/officeart/2024/3/layout/verticalVisualTextBlock1"/>
    <dgm:cxn modelId="{85A155AD-87AE-4094-82F8-324102890E8E}" type="presParOf" srcId="{7647DEE7-7327-45C1-9AF3-EA30A92407BC}" destId="{8FF0982D-0B40-4D4A-A3CB-B25D3AD0B04F}" srcOrd="1" destOrd="0" presId="urn:microsoft.com/office/officeart/2024/3/layout/verticalVisualTextBlock1"/>
    <dgm:cxn modelId="{117307A8-4800-4001-95BC-87A15F1CA502}" type="presParOf" srcId="{7647DEE7-7327-45C1-9AF3-EA30A92407BC}" destId="{C5DD1EBA-4E5B-48D2-84D7-F5757D1709F5}" srcOrd="2" destOrd="0" presId="urn:microsoft.com/office/officeart/2024/3/layout/verticalVisualTextBlock1"/>
    <dgm:cxn modelId="{CB62E6C7-178B-4E27-B359-198CA58E4674}" type="presParOf" srcId="{C5DD1EBA-4E5B-48D2-84D7-F5757D1709F5}" destId="{C9A49CCA-08C6-412A-9508-D58D544E99EB}" srcOrd="0" destOrd="0" presId="urn:microsoft.com/office/officeart/2024/3/layout/verticalVisualTextBlock1"/>
    <dgm:cxn modelId="{85CF28DA-4382-484E-B633-ED2D6F3D6D7A}" type="presParOf" srcId="{C5DD1EBA-4E5B-48D2-84D7-F5757D1709F5}" destId="{4606CE78-D30B-4E53-9B0F-264CD74BD474}" srcOrd="1" destOrd="0" presId="urn:microsoft.com/office/officeart/2024/3/layout/verticalVisualTextBlock1"/>
    <dgm:cxn modelId="{624E1345-51DE-4113-A99C-7E181FE8719A}" type="presParOf" srcId="{C5DD1EBA-4E5B-48D2-84D7-F5757D1709F5}" destId="{C9AD33EF-ABD9-4C84-894C-05D1A56B3949}" srcOrd="2" destOrd="0" presId="urn:microsoft.com/office/officeart/2024/3/layout/verticalVisualTextBlock1"/>
    <dgm:cxn modelId="{E085A529-5653-49CF-8CA2-3F2B37DA5D7C}" type="presParOf" srcId="{7647DEE7-7327-45C1-9AF3-EA30A92407BC}" destId="{6B548BEC-303A-4D38-A5AE-E5BF4BA7A19E}" srcOrd="3" destOrd="0" presId="urn:microsoft.com/office/officeart/2024/3/layout/verticalVisualTextBlock1"/>
    <dgm:cxn modelId="{49D5BA33-07F7-456A-910B-5A7C12E307EF}" type="presParOf" srcId="{7647DEE7-7327-45C1-9AF3-EA30A92407BC}" destId="{C6C80503-9691-4F27-8B1A-BDF20A957E72}" srcOrd="4" destOrd="0" presId="urn:microsoft.com/office/officeart/2024/3/layout/verticalVisualTextBlock1"/>
    <dgm:cxn modelId="{8F5DAB3C-A0D4-48FB-9FE7-A109B6FA09A4}" type="presParOf" srcId="{C6C80503-9691-4F27-8B1A-BDF20A957E72}" destId="{D2C88B29-17C7-4A49-8E13-649DB22AED78}" srcOrd="0" destOrd="0" presId="urn:microsoft.com/office/officeart/2024/3/layout/verticalVisualTextBlock1"/>
    <dgm:cxn modelId="{87D84A2C-7805-4282-BBF3-D858843446D2}" type="presParOf" srcId="{C6C80503-9691-4F27-8B1A-BDF20A957E72}" destId="{2B78EBA4-E76F-4DD3-9639-723865ECB7AF}" srcOrd="1" destOrd="0" presId="urn:microsoft.com/office/officeart/2024/3/layout/verticalVisualTextBlock1"/>
    <dgm:cxn modelId="{98F4D117-D0BD-418E-88FB-04A9FEE9D110}" type="presParOf" srcId="{C6C80503-9691-4F27-8B1A-BDF20A957E72}" destId="{09A41FD9-F44B-4A25-8AF3-10A446C4203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FA25E7-4596-49B1-A693-D74E946AAEC7}"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de-DE"/>
        </a:p>
      </dgm:t>
    </dgm:pt>
    <dgm:pt modelId="{3FA72837-9724-4D61-95AC-31BCB293D830}">
      <dgm:prSet/>
      <dgm:spPr/>
      <dgm:t>
        <a:bodyPr/>
        <a:lstStyle/>
        <a:p>
          <a:pPr>
            <a:lnSpc>
              <a:spcPct val="100000"/>
            </a:lnSpc>
            <a:defRPr b="1"/>
          </a:pPr>
          <a:r>
            <a:rPr lang="de-DE"/>
            <a:t>Zentraler Fairnessansatz</a:t>
          </a:r>
        </a:p>
      </dgm:t>
    </dgm:pt>
    <dgm:pt modelId="{9C67B62B-BB0C-4A97-8E32-BDFC636880B2}" type="parTrans" cxnId="{2C919306-267F-4C11-9F01-D7BC9256466A}">
      <dgm:prSet/>
      <dgm:spPr/>
      <dgm:t>
        <a:bodyPr/>
        <a:lstStyle/>
        <a:p>
          <a:endParaRPr lang="de-DE"/>
        </a:p>
      </dgm:t>
    </dgm:pt>
    <dgm:pt modelId="{DDBA7168-D5A5-4818-B6D3-6DEDEC2FA10E}" type="sibTrans" cxnId="{2C919306-267F-4C11-9F01-D7BC9256466A}">
      <dgm:prSet/>
      <dgm:spPr/>
      <dgm:t>
        <a:bodyPr/>
        <a:lstStyle/>
        <a:p>
          <a:pPr>
            <a:lnSpc>
              <a:spcPct val="100000"/>
            </a:lnSpc>
            <a:defRPr b="1"/>
          </a:pPr>
          <a:endParaRPr lang="de-DE"/>
        </a:p>
      </dgm:t>
    </dgm:pt>
    <dgm:pt modelId="{783D1303-6393-4F80-9ECA-EEDA7E1E110A}">
      <dgm:prSet/>
      <dgm:spPr/>
      <dgm:t>
        <a:bodyPr/>
        <a:lstStyle/>
        <a:p>
          <a:pPr>
            <a:lnSpc>
              <a:spcPct val="100000"/>
            </a:lnSpc>
          </a:pPr>
          <a:r>
            <a:rPr lang="de-DE"/>
            <a:t>Fairness ist ein grundlegendes Prinzip in der KI-Entwicklung, das sicherstellt, dass alle Benutzer gleich behandelt werden.</a:t>
          </a:r>
        </a:p>
      </dgm:t>
    </dgm:pt>
    <dgm:pt modelId="{A2F03C88-1B29-4A2C-9D7C-DC5A232CB830}" type="parTrans" cxnId="{21CAC577-BEFA-44B3-9B84-440F5023AAA1}">
      <dgm:prSet/>
      <dgm:spPr/>
      <dgm:t>
        <a:bodyPr/>
        <a:lstStyle/>
        <a:p>
          <a:endParaRPr lang="de-DE"/>
        </a:p>
      </dgm:t>
    </dgm:pt>
    <dgm:pt modelId="{F0059153-4A94-4FED-8D12-3A1715A4E389}" type="sibTrans" cxnId="{21CAC577-BEFA-44B3-9B84-440F5023AAA1}">
      <dgm:prSet/>
      <dgm:spPr/>
      <dgm:t>
        <a:bodyPr/>
        <a:lstStyle/>
        <a:p>
          <a:endParaRPr lang="de-DE"/>
        </a:p>
      </dgm:t>
    </dgm:pt>
    <dgm:pt modelId="{8B5AD3EF-AD92-4E84-8AB9-F8B5E1BD1EC4}">
      <dgm:prSet/>
      <dgm:spPr/>
      <dgm:t>
        <a:bodyPr/>
        <a:lstStyle/>
        <a:p>
          <a:pPr>
            <a:lnSpc>
              <a:spcPct val="100000"/>
            </a:lnSpc>
            <a:defRPr b="1"/>
          </a:pPr>
          <a:r>
            <a:rPr lang="de-DE"/>
            <a:t>Vorurteile beseitigen</a:t>
          </a:r>
        </a:p>
      </dgm:t>
    </dgm:pt>
    <dgm:pt modelId="{7D67E670-362A-4162-BC1B-E697F6A95350}" type="parTrans" cxnId="{7A6D804F-3256-4194-A5A4-D2C9AAD4C316}">
      <dgm:prSet/>
      <dgm:spPr/>
      <dgm:t>
        <a:bodyPr/>
        <a:lstStyle/>
        <a:p>
          <a:endParaRPr lang="de-DE"/>
        </a:p>
      </dgm:t>
    </dgm:pt>
    <dgm:pt modelId="{5627B7C1-E4EE-4996-8D08-B970C8E89A8F}" type="sibTrans" cxnId="{7A6D804F-3256-4194-A5A4-D2C9AAD4C316}">
      <dgm:prSet/>
      <dgm:spPr/>
      <dgm:t>
        <a:bodyPr/>
        <a:lstStyle/>
        <a:p>
          <a:pPr>
            <a:lnSpc>
              <a:spcPct val="100000"/>
            </a:lnSpc>
            <a:defRPr b="1"/>
          </a:pPr>
          <a:endParaRPr lang="de-DE"/>
        </a:p>
      </dgm:t>
    </dgm:pt>
    <dgm:pt modelId="{F62F2E19-994B-4862-B3D2-192C2C43AF93}">
      <dgm:prSet/>
      <dgm:spPr/>
      <dgm:t>
        <a:bodyPr/>
        <a:lstStyle/>
        <a:p>
          <a:pPr>
            <a:lnSpc>
              <a:spcPct val="100000"/>
            </a:lnSpc>
          </a:pPr>
          <a:r>
            <a:rPr lang="de-DE"/>
            <a:t>Die Beseitigung von Vorurteilen in KI-Systemen ist entscheidend, um Diskriminierung zu verhindern und Chancen für alle zu schaffen.</a:t>
          </a:r>
        </a:p>
      </dgm:t>
    </dgm:pt>
    <dgm:pt modelId="{BED33D8C-FAF8-42E5-BCA6-DC78D84DC93D}" type="parTrans" cxnId="{83A6C144-12AB-4EB2-BBE3-12256B54F866}">
      <dgm:prSet/>
      <dgm:spPr/>
      <dgm:t>
        <a:bodyPr/>
        <a:lstStyle/>
        <a:p>
          <a:endParaRPr lang="de-DE"/>
        </a:p>
      </dgm:t>
    </dgm:pt>
    <dgm:pt modelId="{4795E7F6-0004-4C79-9507-4B58546B1EB9}" type="sibTrans" cxnId="{83A6C144-12AB-4EB2-BBE3-12256B54F866}">
      <dgm:prSet/>
      <dgm:spPr/>
      <dgm:t>
        <a:bodyPr/>
        <a:lstStyle/>
        <a:p>
          <a:endParaRPr lang="de-DE"/>
        </a:p>
      </dgm:t>
    </dgm:pt>
    <dgm:pt modelId="{0421A4AA-E1DE-4EF0-AF1C-8293A334C793}">
      <dgm:prSet/>
      <dgm:spPr/>
      <dgm:t>
        <a:bodyPr/>
        <a:lstStyle/>
        <a:p>
          <a:pPr>
            <a:lnSpc>
              <a:spcPct val="100000"/>
            </a:lnSpc>
            <a:defRPr b="1"/>
          </a:pPr>
          <a:r>
            <a:rPr lang="de-DE"/>
            <a:t>Datenanalyse und Anpassung</a:t>
          </a:r>
        </a:p>
      </dgm:t>
    </dgm:pt>
    <dgm:pt modelId="{CC806AB7-4DD8-4033-9536-E33DABC966E2}" type="parTrans" cxnId="{BB69BC07-8C9C-4AA6-9B9E-FF46E8BB295F}">
      <dgm:prSet/>
      <dgm:spPr/>
      <dgm:t>
        <a:bodyPr/>
        <a:lstStyle/>
        <a:p>
          <a:endParaRPr lang="de-DE"/>
        </a:p>
      </dgm:t>
    </dgm:pt>
    <dgm:pt modelId="{B7B2C997-C381-457A-AE5E-4B09FBCF0882}" type="sibTrans" cxnId="{BB69BC07-8C9C-4AA6-9B9E-FF46E8BB295F}">
      <dgm:prSet/>
      <dgm:spPr/>
      <dgm:t>
        <a:bodyPr/>
        <a:lstStyle/>
        <a:p>
          <a:endParaRPr lang="de-DE"/>
        </a:p>
      </dgm:t>
    </dgm:pt>
    <dgm:pt modelId="{91658FDF-06E4-4F6B-BB08-84BDC2B21B4C}">
      <dgm:prSet/>
      <dgm:spPr/>
      <dgm:t>
        <a:bodyPr/>
        <a:lstStyle/>
        <a:p>
          <a:pPr>
            <a:lnSpc>
              <a:spcPct val="100000"/>
            </a:lnSpc>
          </a:pPr>
          <a:r>
            <a:rPr lang="de-DE"/>
            <a:t>Die Analyse und Anpassung von Trainingsdaten ist notwendig, um diskriminierende Muster zu identifizieren und zu beheben.</a:t>
          </a:r>
        </a:p>
      </dgm:t>
    </dgm:pt>
    <dgm:pt modelId="{757830DE-50DA-4270-947E-07BE66EAB01F}" type="parTrans" cxnId="{214154C8-2843-402B-8201-022A97C7DE0C}">
      <dgm:prSet/>
      <dgm:spPr/>
      <dgm:t>
        <a:bodyPr/>
        <a:lstStyle/>
        <a:p>
          <a:endParaRPr lang="de-DE"/>
        </a:p>
      </dgm:t>
    </dgm:pt>
    <dgm:pt modelId="{83FDF1EA-499F-4F81-94F8-248094DD1181}" type="sibTrans" cxnId="{214154C8-2843-402B-8201-022A97C7DE0C}">
      <dgm:prSet/>
      <dgm:spPr/>
      <dgm:t>
        <a:bodyPr/>
        <a:lstStyle/>
        <a:p>
          <a:endParaRPr lang="de-DE"/>
        </a:p>
      </dgm:t>
    </dgm:pt>
    <dgm:pt modelId="{B54A5573-492F-434B-BBB6-5DE2BE115ED5}" type="pres">
      <dgm:prSet presAssocID="{EBFA25E7-4596-49B1-A693-D74E946AAEC7}" presName="Root" presStyleCnt="0">
        <dgm:presLayoutVars>
          <dgm:dir/>
          <dgm:resizeHandles val="exact"/>
        </dgm:presLayoutVars>
      </dgm:prSet>
      <dgm:spPr/>
    </dgm:pt>
    <dgm:pt modelId="{BB94A98F-A413-4D4E-A9CC-5A3B45036419}" type="pres">
      <dgm:prSet presAssocID="{3FA72837-9724-4D61-95AC-31BCB293D830}" presName="Composite" presStyleCnt="0"/>
      <dgm:spPr/>
    </dgm:pt>
    <dgm:pt modelId="{2174DDFD-895E-45FC-BFF2-34E65894C7DE}" type="pres">
      <dgm:prSet presAssocID="{3FA72837-9724-4D61-95AC-31BCB293D830}"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9216" r="10787" b="5"/>
          <a:stretch/>
        </a:blipFill>
      </dgm:spPr>
      <dgm:extLst>
        <a:ext uri="{E40237B7-FDA0-4F09-8148-C483321AD2D9}">
          <dgm14:cNvPr xmlns:dgm14="http://schemas.microsoft.com/office/drawing/2010/diagram" id="0" name="" descr="Steine, die auf einem Holz balancieren"/>
        </a:ext>
      </dgm:extLst>
    </dgm:pt>
    <dgm:pt modelId="{F098FE1C-731E-4A96-8DA5-3A79325006E4}" type="pres">
      <dgm:prSet presAssocID="{3FA72837-9724-4D61-95AC-31BCB293D830}" presName="Subtitle" presStyleLbl="revTx" presStyleIdx="0" presStyleCnt="6">
        <dgm:presLayoutVars>
          <dgm:chMax val="0"/>
          <dgm:bulletEnabled/>
        </dgm:presLayoutVars>
      </dgm:prSet>
      <dgm:spPr/>
    </dgm:pt>
    <dgm:pt modelId="{FD7F1BA7-F637-4A66-B0FE-189456E62719}" type="pres">
      <dgm:prSet presAssocID="{3FA72837-9724-4D61-95AC-31BCB293D830}" presName="Description" presStyleLbl="revTx" presStyleIdx="1" presStyleCnt="6">
        <dgm:presLayoutVars>
          <dgm:bulletEnabled/>
        </dgm:presLayoutVars>
      </dgm:prSet>
      <dgm:spPr/>
    </dgm:pt>
    <dgm:pt modelId="{2D921460-16F6-44F1-871A-44D449658841}" type="pres">
      <dgm:prSet presAssocID="{DDBA7168-D5A5-4818-B6D3-6DEDEC2FA10E}" presName="sibTrans" presStyleLbl="sibTrans2D1" presStyleIdx="0" presStyleCnt="0"/>
      <dgm:spPr/>
    </dgm:pt>
    <dgm:pt modelId="{089BF994-C473-437C-B7D6-0A7BCFFF2AC0}" type="pres">
      <dgm:prSet presAssocID="{8B5AD3EF-AD92-4E84-8AB9-F8B5E1BD1EC4}" presName="Composite" presStyleCnt="0"/>
      <dgm:spPr/>
    </dgm:pt>
    <dgm:pt modelId="{A39A712B-A611-469F-B466-E81FEB558EFB}" type="pres">
      <dgm:prSet presAssocID="{8B5AD3EF-AD92-4E84-8AB9-F8B5E1BD1EC4}"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5355" r="19641" b="-6"/>
          <a:stretch/>
        </a:blipFill>
      </dgm:spPr>
      <dgm:extLst>
        <a:ext uri="{E40237B7-FDA0-4F09-8148-C483321AD2D9}">
          <dgm14:cNvPr xmlns:dgm14="http://schemas.microsoft.com/office/drawing/2010/diagram" id="0" name="" descr="Idee Glühbirne Erfolg Inspiration zerknülltes Papier"/>
        </a:ext>
      </dgm:extLst>
    </dgm:pt>
    <dgm:pt modelId="{D0212798-75D8-4EB0-8423-25D5C6AF2AFE}" type="pres">
      <dgm:prSet presAssocID="{8B5AD3EF-AD92-4E84-8AB9-F8B5E1BD1EC4}" presName="Subtitle" presStyleLbl="revTx" presStyleIdx="2" presStyleCnt="6">
        <dgm:presLayoutVars>
          <dgm:chMax val="0"/>
          <dgm:bulletEnabled/>
        </dgm:presLayoutVars>
      </dgm:prSet>
      <dgm:spPr/>
    </dgm:pt>
    <dgm:pt modelId="{EE850856-D552-415D-8BDF-55C985D29D03}" type="pres">
      <dgm:prSet presAssocID="{8B5AD3EF-AD92-4E84-8AB9-F8B5E1BD1EC4}" presName="Description" presStyleLbl="revTx" presStyleIdx="3" presStyleCnt="6">
        <dgm:presLayoutVars>
          <dgm:bulletEnabled/>
        </dgm:presLayoutVars>
      </dgm:prSet>
      <dgm:spPr/>
    </dgm:pt>
    <dgm:pt modelId="{C8501901-24C0-4848-A54B-1F2BF2DF12EA}" type="pres">
      <dgm:prSet presAssocID="{5627B7C1-E4EE-4996-8D08-B970C8E89A8F}" presName="sibTrans" presStyleLbl="sibTrans2D1" presStyleIdx="0" presStyleCnt="0"/>
      <dgm:spPr/>
    </dgm:pt>
    <dgm:pt modelId="{34003B87-9CB7-4CDD-A17C-297F045733E0}" type="pres">
      <dgm:prSet presAssocID="{0421A4AA-E1DE-4EF0-AF1C-8293A334C793}" presName="Composite" presStyleCnt="0"/>
      <dgm:spPr/>
    </dgm:pt>
    <dgm:pt modelId="{4D56AAEA-70B2-47A6-A674-46D0264A3A51}" type="pres">
      <dgm:prSet presAssocID="{0421A4AA-E1DE-4EF0-AF1C-8293A334C793}"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2388" r="20861" b="-2"/>
          <a:stretch/>
        </a:blipFill>
      </dgm:spPr>
      <dgm:extLst>
        <a:ext uri="{E40237B7-FDA0-4F09-8148-C483321AD2D9}">
          <dgm14:cNvPr xmlns:dgm14="http://schemas.microsoft.com/office/drawing/2010/diagram" id="0" name="" descr="Grafiken und Diagramme Analyse von FinanzdatenBitte sehen Sie sich einige ähnliche Bilder von meinem Leuchtkasten an:"/>
        </a:ext>
      </dgm:extLst>
    </dgm:pt>
    <dgm:pt modelId="{B8838277-FAF9-4BAD-803E-2270B2F1FE74}" type="pres">
      <dgm:prSet presAssocID="{0421A4AA-E1DE-4EF0-AF1C-8293A334C793}" presName="Subtitle" presStyleLbl="revTx" presStyleIdx="4" presStyleCnt="6">
        <dgm:presLayoutVars>
          <dgm:chMax val="0"/>
          <dgm:bulletEnabled/>
        </dgm:presLayoutVars>
      </dgm:prSet>
      <dgm:spPr/>
    </dgm:pt>
    <dgm:pt modelId="{9DFBDF99-E02A-4BA1-A944-089138D829FC}" type="pres">
      <dgm:prSet presAssocID="{0421A4AA-E1DE-4EF0-AF1C-8293A334C793}" presName="Description" presStyleLbl="revTx" presStyleIdx="5" presStyleCnt="6">
        <dgm:presLayoutVars>
          <dgm:bulletEnabled/>
        </dgm:presLayoutVars>
      </dgm:prSet>
      <dgm:spPr/>
    </dgm:pt>
  </dgm:ptLst>
  <dgm:cxnLst>
    <dgm:cxn modelId="{2C919306-267F-4C11-9F01-D7BC9256466A}" srcId="{EBFA25E7-4596-49B1-A693-D74E946AAEC7}" destId="{3FA72837-9724-4D61-95AC-31BCB293D830}" srcOrd="0" destOrd="0" parTransId="{9C67B62B-BB0C-4A97-8E32-BDFC636880B2}" sibTransId="{DDBA7168-D5A5-4818-B6D3-6DEDEC2FA10E}"/>
    <dgm:cxn modelId="{BB69BC07-8C9C-4AA6-9B9E-FF46E8BB295F}" srcId="{EBFA25E7-4596-49B1-A693-D74E946AAEC7}" destId="{0421A4AA-E1DE-4EF0-AF1C-8293A334C793}" srcOrd="2" destOrd="0" parTransId="{CC806AB7-4DD8-4033-9536-E33DABC966E2}" sibTransId="{B7B2C997-C381-457A-AE5E-4B09FBCF0882}"/>
    <dgm:cxn modelId="{83A6C144-12AB-4EB2-BBE3-12256B54F866}" srcId="{8B5AD3EF-AD92-4E84-8AB9-F8B5E1BD1EC4}" destId="{F62F2E19-994B-4862-B3D2-192C2C43AF93}" srcOrd="0" destOrd="0" parTransId="{BED33D8C-FAF8-42E5-BCA6-DC78D84DC93D}" sibTransId="{4795E7F6-0004-4C79-9507-4B58546B1EB9}"/>
    <dgm:cxn modelId="{B12D1165-95AE-4C9F-9835-227B4954B9F3}" type="presOf" srcId="{3FA72837-9724-4D61-95AC-31BCB293D830}" destId="{F098FE1C-731E-4A96-8DA5-3A79325006E4}" srcOrd="0" destOrd="0" presId="urn:microsoft.com/office/officeart/2024/3/layout/verticalVisualTextBlock1"/>
    <dgm:cxn modelId="{BF0F4F6D-F374-4779-8574-5AAD37B36C28}" type="presOf" srcId="{F62F2E19-994B-4862-B3D2-192C2C43AF93}" destId="{EE850856-D552-415D-8BDF-55C985D29D03}" srcOrd="0" destOrd="0" presId="urn:microsoft.com/office/officeart/2024/3/layout/verticalVisualTextBlock1"/>
    <dgm:cxn modelId="{7A6D804F-3256-4194-A5A4-D2C9AAD4C316}" srcId="{EBFA25E7-4596-49B1-A693-D74E946AAEC7}" destId="{8B5AD3EF-AD92-4E84-8AB9-F8B5E1BD1EC4}" srcOrd="1" destOrd="0" parTransId="{7D67E670-362A-4162-BC1B-E697F6A95350}" sibTransId="{5627B7C1-E4EE-4996-8D08-B970C8E89A8F}"/>
    <dgm:cxn modelId="{21CAC577-BEFA-44B3-9B84-440F5023AAA1}" srcId="{3FA72837-9724-4D61-95AC-31BCB293D830}" destId="{783D1303-6393-4F80-9ECA-EEDA7E1E110A}" srcOrd="0" destOrd="0" parTransId="{A2F03C88-1B29-4A2C-9D7C-DC5A232CB830}" sibTransId="{F0059153-4A94-4FED-8D12-3A1715A4E389}"/>
    <dgm:cxn modelId="{7FE4BB96-D455-450E-AEA4-A3DC68FE5EC5}" type="presOf" srcId="{DDBA7168-D5A5-4818-B6D3-6DEDEC2FA10E}" destId="{2D921460-16F6-44F1-871A-44D449658841}" srcOrd="0" destOrd="0" presId="urn:microsoft.com/office/officeart/2024/3/layout/verticalVisualTextBlock1"/>
    <dgm:cxn modelId="{FF8ED09B-3137-43CB-A2A2-8BC7CA25FF35}" type="presOf" srcId="{5627B7C1-E4EE-4996-8D08-B970C8E89A8F}" destId="{C8501901-24C0-4848-A54B-1F2BF2DF12EA}" srcOrd="0" destOrd="0" presId="urn:microsoft.com/office/officeart/2024/3/layout/verticalVisualTextBlock1"/>
    <dgm:cxn modelId="{7330D2A5-952C-4E61-9268-3552CEFC9425}" type="presOf" srcId="{EBFA25E7-4596-49B1-A693-D74E946AAEC7}" destId="{B54A5573-492F-434B-BBB6-5DE2BE115ED5}" srcOrd="0" destOrd="0" presId="urn:microsoft.com/office/officeart/2024/3/layout/verticalVisualTextBlock1"/>
    <dgm:cxn modelId="{A60355A9-B8D7-4A3D-B7D9-27E0437FB75B}" type="presOf" srcId="{91658FDF-06E4-4F6B-BB08-84BDC2B21B4C}" destId="{9DFBDF99-E02A-4BA1-A944-089138D829FC}" srcOrd="0" destOrd="0" presId="urn:microsoft.com/office/officeart/2024/3/layout/verticalVisualTextBlock1"/>
    <dgm:cxn modelId="{214154C8-2843-402B-8201-022A97C7DE0C}" srcId="{0421A4AA-E1DE-4EF0-AF1C-8293A334C793}" destId="{91658FDF-06E4-4F6B-BB08-84BDC2B21B4C}" srcOrd="0" destOrd="0" parTransId="{757830DE-50DA-4270-947E-07BE66EAB01F}" sibTransId="{83FDF1EA-499F-4F81-94F8-248094DD1181}"/>
    <dgm:cxn modelId="{C2C2EDCE-E327-49C2-8916-A30FC1A55F5A}" type="presOf" srcId="{8B5AD3EF-AD92-4E84-8AB9-F8B5E1BD1EC4}" destId="{D0212798-75D8-4EB0-8423-25D5C6AF2AFE}" srcOrd="0" destOrd="0" presId="urn:microsoft.com/office/officeart/2024/3/layout/verticalVisualTextBlock1"/>
    <dgm:cxn modelId="{2DBEACDD-63B3-4EFF-B7FE-517C6088FFC5}" type="presOf" srcId="{783D1303-6393-4F80-9ECA-EEDA7E1E110A}" destId="{FD7F1BA7-F637-4A66-B0FE-189456E62719}" srcOrd="0" destOrd="0" presId="urn:microsoft.com/office/officeart/2024/3/layout/verticalVisualTextBlock1"/>
    <dgm:cxn modelId="{28AC37FC-7F09-46CD-9C75-E9662B7B4ECF}" type="presOf" srcId="{0421A4AA-E1DE-4EF0-AF1C-8293A334C793}" destId="{B8838277-FAF9-4BAD-803E-2270B2F1FE74}" srcOrd="0" destOrd="0" presId="urn:microsoft.com/office/officeart/2024/3/layout/verticalVisualTextBlock1"/>
    <dgm:cxn modelId="{C6BAD762-620D-4A7D-836A-E76348DF6D6E}" type="presParOf" srcId="{B54A5573-492F-434B-BBB6-5DE2BE115ED5}" destId="{BB94A98F-A413-4D4E-A9CC-5A3B45036419}" srcOrd="0" destOrd="0" presId="urn:microsoft.com/office/officeart/2024/3/layout/verticalVisualTextBlock1"/>
    <dgm:cxn modelId="{B0DCE307-1425-411A-8290-B4F8B9C1655C}" type="presParOf" srcId="{BB94A98F-A413-4D4E-A9CC-5A3B45036419}" destId="{2174DDFD-895E-45FC-BFF2-34E65894C7DE}" srcOrd="0" destOrd="0" presId="urn:microsoft.com/office/officeart/2024/3/layout/verticalVisualTextBlock1"/>
    <dgm:cxn modelId="{DFF3E49B-FB26-49A4-8197-CE410FCE220E}" type="presParOf" srcId="{BB94A98F-A413-4D4E-A9CC-5A3B45036419}" destId="{F098FE1C-731E-4A96-8DA5-3A79325006E4}" srcOrd="1" destOrd="0" presId="urn:microsoft.com/office/officeart/2024/3/layout/verticalVisualTextBlock1"/>
    <dgm:cxn modelId="{F4B6BD00-8730-4BB1-9957-5AC83EB3C066}" type="presParOf" srcId="{BB94A98F-A413-4D4E-A9CC-5A3B45036419}" destId="{FD7F1BA7-F637-4A66-B0FE-189456E62719}" srcOrd="2" destOrd="0" presId="urn:microsoft.com/office/officeart/2024/3/layout/verticalVisualTextBlock1"/>
    <dgm:cxn modelId="{2F6128B3-6441-43CD-BCD6-ABAD67F888C8}" type="presParOf" srcId="{B54A5573-492F-434B-BBB6-5DE2BE115ED5}" destId="{2D921460-16F6-44F1-871A-44D449658841}" srcOrd="1" destOrd="0" presId="urn:microsoft.com/office/officeart/2024/3/layout/verticalVisualTextBlock1"/>
    <dgm:cxn modelId="{BF488174-D106-44AF-A48B-CE0EED1C9429}" type="presParOf" srcId="{B54A5573-492F-434B-BBB6-5DE2BE115ED5}" destId="{089BF994-C473-437C-B7D6-0A7BCFFF2AC0}" srcOrd="2" destOrd="0" presId="urn:microsoft.com/office/officeart/2024/3/layout/verticalVisualTextBlock1"/>
    <dgm:cxn modelId="{44FD800F-5231-4937-9436-B209449F078B}" type="presParOf" srcId="{089BF994-C473-437C-B7D6-0A7BCFFF2AC0}" destId="{A39A712B-A611-469F-B466-E81FEB558EFB}" srcOrd="0" destOrd="0" presId="urn:microsoft.com/office/officeart/2024/3/layout/verticalVisualTextBlock1"/>
    <dgm:cxn modelId="{BFAA7211-6EE8-4793-B8F2-6C77FB2C93A3}" type="presParOf" srcId="{089BF994-C473-437C-B7D6-0A7BCFFF2AC0}" destId="{D0212798-75D8-4EB0-8423-25D5C6AF2AFE}" srcOrd="1" destOrd="0" presId="urn:microsoft.com/office/officeart/2024/3/layout/verticalVisualTextBlock1"/>
    <dgm:cxn modelId="{EA406D8E-0FAF-41F4-B888-5C0E7ADA1875}" type="presParOf" srcId="{089BF994-C473-437C-B7D6-0A7BCFFF2AC0}" destId="{EE850856-D552-415D-8BDF-55C985D29D03}" srcOrd="2" destOrd="0" presId="urn:microsoft.com/office/officeart/2024/3/layout/verticalVisualTextBlock1"/>
    <dgm:cxn modelId="{85B4E61D-152A-4C17-BCC2-A2A66B05A4DE}" type="presParOf" srcId="{B54A5573-492F-434B-BBB6-5DE2BE115ED5}" destId="{C8501901-24C0-4848-A54B-1F2BF2DF12EA}" srcOrd="3" destOrd="0" presId="urn:microsoft.com/office/officeart/2024/3/layout/verticalVisualTextBlock1"/>
    <dgm:cxn modelId="{C1220810-2613-44F6-A621-083BF1AFB373}" type="presParOf" srcId="{B54A5573-492F-434B-BBB6-5DE2BE115ED5}" destId="{34003B87-9CB7-4CDD-A17C-297F045733E0}" srcOrd="4" destOrd="0" presId="urn:microsoft.com/office/officeart/2024/3/layout/verticalVisualTextBlock1"/>
    <dgm:cxn modelId="{9FB2F5D5-B46C-4FAE-9328-D2856715BE09}" type="presParOf" srcId="{34003B87-9CB7-4CDD-A17C-297F045733E0}" destId="{4D56AAEA-70B2-47A6-A674-46D0264A3A51}" srcOrd="0" destOrd="0" presId="urn:microsoft.com/office/officeart/2024/3/layout/verticalVisualTextBlock1"/>
    <dgm:cxn modelId="{0695E20E-9F83-4C2F-A513-CFB23685FD38}" type="presParOf" srcId="{34003B87-9CB7-4CDD-A17C-297F045733E0}" destId="{B8838277-FAF9-4BAD-803E-2270B2F1FE74}" srcOrd="1" destOrd="0" presId="urn:microsoft.com/office/officeart/2024/3/layout/verticalVisualTextBlock1"/>
    <dgm:cxn modelId="{53EAF9FD-DF1D-4E65-8042-2E1E1D424455}" type="presParOf" srcId="{34003B87-9CB7-4CDD-A17C-297F045733E0}" destId="{9DFBDF99-E02A-4BA1-A944-089138D829FC}"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0463C4-5E87-4896-BBA5-010BA91235CE}"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A08093DD-5B46-4098-AD97-2B03D6570FB5}">
      <dgm:prSet/>
      <dgm:spPr/>
      <dgm:t>
        <a:bodyPr/>
        <a:lstStyle/>
        <a:p>
          <a:pPr>
            <a:lnSpc>
              <a:spcPct val="100000"/>
            </a:lnSpc>
            <a:defRPr b="1"/>
          </a:pPr>
          <a:r>
            <a:rPr lang="de-DE"/>
            <a:t>Chancen der KI</a:t>
          </a:r>
          <a:endParaRPr lang="en-US"/>
        </a:p>
      </dgm:t>
    </dgm:pt>
    <dgm:pt modelId="{8045BB77-64AD-45A3-8965-72C05ADF323D}" type="parTrans" cxnId="{4FD7E875-4D84-4E20-BD33-0A2895070A30}">
      <dgm:prSet/>
      <dgm:spPr/>
      <dgm:t>
        <a:bodyPr/>
        <a:lstStyle/>
        <a:p>
          <a:endParaRPr lang="en-US"/>
        </a:p>
      </dgm:t>
    </dgm:pt>
    <dgm:pt modelId="{8E4BCEB4-E39A-42DF-B938-6210073315B1}" type="sibTrans" cxnId="{4FD7E875-4D84-4E20-BD33-0A2895070A30}">
      <dgm:prSet/>
      <dgm:spPr/>
      <dgm:t>
        <a:bodyPr/>
        <a:lstStyle/>
        <a:p>
          <a:pPr>
            <a:lnSpc>
              <a:spcPct val="100000"/>
            </a:lnSpc>
            <a:defRPr b="1"/>
          </a:pPr>
          <a:endParaRPr lang="en-US"/>
        </a:p>
      </dgm:t>
    </dgm:pt>
    <dgm:pt modelId="{150AFCA8-F01A-43EE-BBA6-B352956460C6}">
      <dgm:prSet/>
      <dgm:spPr/>
      <dgm:t>
        <a:bodyPr/>
        <a:lstStyle/>
        <a:p>
          <a:pPr>
            <a:lnSpc>
              <a:spcPct val="100000"/>
            </a:lnSpc>
          </a:pPr>
          <a:r>
            <a:rPr lang="de-DE"/>
            <a:t>Künstliche Intelligenz und LLMs bieten bedeutende Chancen zur Verbesserung von Effizienz und Innovation in verschiedenen Branchen.</a:t>
          </a:r>
          <a:endParaRPr lang="en-US"/>
        </a:p>
      </dgm:t>
    </dgm:pt>
    <dgm:pt modelId="{8AE6A499-4FB6-499F-BDFA-8E9EAE5EC386}" type="parTrans" cxnId="{95FA5D32-91CA-4806-B526-3669B76A67AF}">
      <dgm:prSet/>
      <dgm:spPr/>
      <dgm:t>
        <a:bodyPr/>
        <a:lstStyle/>
        <a:p>
          <a:endParaRPr lang="en-US"/>
        </a:p>
      </dgm:t>
    </dgm:pt>
    <dgm:pt modelId="{B1C59DDE-5143-4575-87BE-37D188A36FEC}" type="sibTrans" cxnId="{95FA5D32-91CA-4806-B526-3669B76A67AF}">
      <dgm:prSet/>
      <dgm:spPr/>
      <dgm:t>
        <a:bodyPr/>
        <a:lstStyle/>
        <a:p>
          <a:endParaRPr lang="en-US"/>
        </a:p>
      </dgm:t>
    </dgm:pt>
    <dgm:pt modelId="{4AB27548-F04D-40C3-B80F-4CC90E1399AA}">
      <dgm:prSet/>
      <dgm:spPr/>
      <dgm:t>
        <a:bodyPr/>
        <a:lstStyle/>
        <a:p>
          <a:pPr>
            <a:lnSpc>
              <a:spcPct val="100000"/>
            </a:lnSpc>
            <a:defRPr b="1"/>
          </a:pPr>
          <a:r>
            <a:rPr lang="de-DE"/>
            <a:t>Herausforderungen meistern</a:t>
          </a:r>
          <a:endParaRPr lang="en-US"/>
        </a:p>
      </dgm:t>
    </dgm:pt>
    <dgm:pt modelId="{FCD58DF1-73EB-4268-B799-CC71C57C441B}" type="parTrans" cxnId="{A95BBA8F-564F-494E-87B2-EE1A62296B09}">
      <dgm:prSet/>
      <dgm:spPr/>
      <dgm:t>
        <a:bodyPr/>
        <a:lstStyle/>
        <a:p>
          <a:endParaRPr lang="en-US"/>
        </a:p>
      </dgm:t>
    </dgm:pt>
    <dgm:pt modelId="{CA9E583A-81ED-448B-BE07-ACB7CB9E2AA5}" type="sibTrans" cxnId="{A95BBA8F-564F-494E-87B2-EE1A62296B09}">
      <dgm:prSet/>
      <dgm:spPr/>
      <dgm:t>
        <a:bodyPr/>
        <a:lstStyle/>
        <a:p>
          <a:pPr>
            <a:lnSpc>
              <a:spcPct val="100000"/>
            </a:lnSpc>
            <a:defRPr b="1"/>
          </a:pPr>
          <a:endParaRPr lang="en-US"/>
        </a:p>
      </dgm:t>
    </dgm:pt>
    <dgm:pt modelId="{22BA8D35-21F7-4FA7-98A7-ADF9A60926B3}">
      <dgm:prSet/>
      <dgm:spPr/>
      <dgm:t>
        <a:bodyPr/>
        <a:lstStyle/>
        <a:p>
          <a:pPr>
            <a:lnSpc>
              <a:spcPct val="100000"/>
            </a:lnSpc>
          </a:pPr>
          <a:r>
            <a:rPr lang="de-DE"/>
            <a:t>Die Herausforderungen im Umgang mit KI erfordern sorgfältige Überlegungen und Strategien, um negative Auswirkungen zu vermeiden.</a:t>
          </a:r>
          <a:endParaRPr lang="en-US"/>
        </a:p>
      </dgm:t>
    </dgm:pt>
    <dgm:pt modelId="{4A19F27D-F7AE-48AD-AE53-3FFC86E9AD42}" type="parTrans" cxnId="{809B15F9-F387-4FE9-ACE1-AF1AE3D45EAE}">
      <dgm:prSet/>
      <dgm:spPr/>
      <dgm:t>
        <a:bodyPr/>
        <a:lstStyle/>
        <a:p>
          <a:endParaRPr lang="en-US"/>
        </a:p>
      </dgm:t>
    </dgm:pt>
    <dgm:pt modelId="{4C1FC8C7-2A82-41C1-A813-A44856F857D5}" type="sibTrans" cxnId="{809B15F9-F387-4FE9-ACE1-AF1AE3D45EAE}">
      <dgm:prSet/>
      <dgm:spPr/>
      <dgm:t>
        <a:bodyPr/>
        <a:lstStyle/>
        <a:p>
          <a:endParaRPr lang="en-US"/>
        </a:p>
      </dgm:t>
    </dgm:pt>
    <dgm:pt modelId="{B7436862-5E08-4E43-B0C7-814B82FD23D8}">
      <dgm:prSet/>
      <dgm:spPr/>
      <dgm:t>
        <a:bodyPr/>
        <a:lstStyle/>
        <a:p>
          <a:pPr>
            <a:lnSpc>
              <a:spcPct val="100000"/>
            </a:lnSpc>
            <a:defRPr b="1"/>
          </a:pPr>
          <a:r>
            <a:rPr lang="de-DE"/>
            <a:t>Sicherheit und Transparenz</a:t>
          </a:r>
          <a:endParaRPr lang="en-US"/>
        </a:p>
      </dgm:t>
    </dgm:pt>
    <dgm:pt modelId="{E50591DC-16D8-448D-B59B-AEA7DDB5046E}" type="parTrans" cxnId="{628D8B1C-CA34-4EC6-9E4D-1CCE92D53A46}">
      <dgm:prSet/>
      <dgm:spPr/>
      <dgm:t>
        <a:bodyPr/>
        <a:lstStyle/>
        <a:p>
          <a:endParaRPr lang="en-US"/>
        </a:p>
      </dgm:t>
    </dgm:pt>
    <dgm:pt modelId="{1CA1B21D-E551-4A1B-8DB4-0DEF4BD9E0FD}" type="sibTrans" cxnId="{628D8B1C-CA34-4EC6-9E4D-1CCE92D53A46}">
      <dgm:prSet/>
      <dgm:spPr/>
      <dgm:t>
        <a:bodyPr/>
        <a:lstStyle/>
        <a:p>
          <a:endParaRPr lang="en-US"/>
        </a:p>
      </dgm:t>
    </dgm:pt>
    <dgm:pt modelId="{57252138-B109-416C-8189-AFDD9F1DCAA6}">
      <dgm:prSet/>
      <dgm:spPr/>
      <dgm:t>
        <a:bodyPr/>
        <a:lstStyle/>
        <a:p>
          <a:pPr>
            <a:lnSpc>
              <a:spcPct val="100000"/>
            </a:lnSpc>
          </a:pPr>
          <a:r>
            <a:rPr lang="de-DE"/>
            <a:t>Sicherheit, Transparenz und Rechenschaftspflicht sind entscheidend, um das Vertrauen in KI-Technologien zu stärken.</a:t>
          </a:r>
          <a:endParaRPr lang="en-US"/>
        </a:p>
      </dgm:t>
    </dgm:pt>
    <dgm:pt modelId="{04422783-A563-4C14-952C-428F24AD56E7}" type="parTrans" cxnId="{D63428C8-725B-4964-ADD6-41D93DCBFB84}">
      <dgm:prSet/>
      <dgm:spPr/>
      <dgm:t>
        <a:bodyPr/>
        <a:lstStyle/>
        <a:p>
          <a:endParaRPr lang="en-US"/>
        </a:p>
      </dgm:t>
    </dgm:pt>
    <dgm:pt modelId="{CFEB5B52-8ED0-461C-9B50-5A817B89DFBA}" type="sibTrans" cxnId="{D63428C8-725B-4964-ADD6-41D93DCBFB84}">
      <dgm:prSet/>
      <dgm:spPr/>
      <dgm:t>
        <a:bodyPr/>
        <a:lstStyle/>
        <a:p>
          <a:endParaRPr lang="en-US"/>
        </a:p>
      </dgm:t>
    </dgm:pt>
    <dgm:pt modelId="{E8187CA8-C40A-4A1F-9810-B1BAC762716B}" type="pres">
      <dgm:prSet presAssocID="{910463C4-5E87-4896-BBA5-010BA91235CE}" presName="Name0" presStyleCnt="0">
        <dgm:presLayoutVars>
          <dgm:dir/>
          <dgm:resizeHandles val="exact"/>
        </dgm:presLayoutVars>
      </dgm:prSet>
      <dgm:spPr/>
    </dgm:pt>
    <dgm:pt modelId="{0ED50699-B308-4047-801B-19A85A333CFC}" type="pres">
      <dgm:prSet presAssocID="{A08093DD-5B46-4098-AD97-2B03D6570FB5}" presName="compNode" presStyleCnt="0"/>
      <dgm:spPr/>
    </dgm:pt>
    <dgm:pt modelId="{AC0CA2C9-B3D5-49A2-9C01-D58D44B6D245}" type="pres">
      <dgm:prSet presAssocID="{A08093DD-5B46-4098-AD97-2B03D6570FB5}" presName="pictRect" presStyleLbl="revTx" presStyleIdx="0" presStyleCnt="6">
        <dgm:presLayoutVars>
          <dgm:chMax val="0"/>
          <dgm:bulletEnabled/>
        </dgm:presLayoutVars>
      </dgm:prSet>
      <dgm:spPr/>
    </dgm:pt>
    <dgm:pt modelId="{820332E9-FB1E-4D10-8887-923B244D2733}" type="pres">
      <dgm:prSet presAssocID="{A08093DD-5B46-4098-AD97-2B03D6570FB5}" presName="textRect" presStyleLbl="revTx" presStyleIdx="1" presStyleCnt="6">
        <dgm:presLayoutVars>
          <dgm:bulletEnabled/>
        </dgm:presLayoutVars>
      </dgm:prSet>
      <dgm:spPr/>
    </dgm:pt>
    <dgm:pt modelId="{BFBF6135-3657-40A1-8460-662C00375A06}" type="pres">
      <dgm:prSet presAssocID="{8E4BCEB4-E39A-42DF-B938-6210073315B1}" presName="sibTrans" presStyleLbl="sibTrans2D1" presStyleIdx="0" presStyleCnt="0"/>
      <dgm:spPr/>
    </dgm:pt>
    <dgm:pt modelId="{18F4A7F7-5C52-440A-B1FC-D7D967BEC2DC}" type="pres">
      <dgm:prSet presAssocID="{4AB27548-F04D-40C3-B80F-4CC90E1399AA}" presName="compNode" presStyleCnt="0"/>
      <dgm:spPr/>
    </dgm:pt>
    <dgm:pt modelId="{2E9184F9-746B-4D1C-99D0-4079A1B546D3}" type="pres">
      <dgm:prSet presAssocID="{4AB27548-F04D-40C3-B80F-4CC90E1399AA}" presName="pictRect" presStyleLbl="revTx" presStyleIdx="2" presStyleCnt="6">
        <dgm:presLayoutVars>
          <dgm:chMax val="0"/>
          <dgm:bulletEnabled/>
        </dgm:presLayoutVars>
      </dgm:prSet>
      <dgm:spPr/>
    </dgm:pt>
    <dgm:pt modelId="{C7DADDD5-9FF6-4753-B6F0-DB6DD813FB1B}" type="pres">
      <dgm:prSet presAssocID="{4AB27548-F04D-40C3-B80F-4CC90E1399AA}" presName="textRect" presStyleLbl="revTx" presStyleIdx="3" presStyleCnt="6">
        <dgm:presLayoutVars>
          <dgm:bulletEnabled/>
        </dgm:presLayoutVars>
      </dgm:prSet>
      <dgm:spPr/>
    </dgm:pt>
    <dgm:pt modelId="{4D3AA6F3-AD63-4AF0-876E-2DF1899A3BB4}" type="pres">
      <dgm:prSet presAssocID="{CA9E583A-81ED-448B-BE07-ACB7CB9E2AA5}" presName="sibTrans" presStyleLbl="sibTrans2D1" presStyleIdx="0" presStyleCnt="0"/>
      <dgm:spPr/>
    </dgm:pt>
    <dgm:pt modelId="{819F7D69-ED55-494E-B6A8-DDD8CF9B5243}" type="pres">
      <dgm:prSet presAssocID="{B7436862-5E08-4E43-B0C7-814B82FD23D8}" presName="compNode" presStyleCnt="0"/>
      <dgm:spPr/>
    </dgm:pt>
    <dgm:pt modelId="{309DA3E3-4CA4-48E1-82A7-3DC11626F5BB}" type="pres">
      <dgm:prSet presAssocID="{B7436862-5E08-4E43-B0C7-814B82FD23D8}" presName="pictRect" presStyleLbl="revTx" presStyleIdx="4" presStyleCnt="6">
        <dgm:presLayoutVars>
          <dgm:chMax val="0"/>
          <dgm:bulletEnabled/>
        </dgm:presLayoutVars>
      </dgm:prSet>
      <dgm:spPr/>
    </dgm:pt>
    <dgm:pt modelId="{67C79455-8403-4836-A3F5-E8424A0E80FA}" type="pres">
      <dgm:prSet presAssocID="{B7436862-5E08-4E43-B0C7-814B82FD23D8}" presName="textRect" presStyleLbl="revTx" presStyleIdx="5" presStyleCnt="6">
        <dgm:presLayoutVars>
          <dgm:bulletEnabled/>
        </dgm:presLayoutVars>
      </dgm:prSet>
      <dgm:spPr/>
    </dgm:pt>
  </dgm:ptLst>
  <dgm:cxnLst>
    <dgm:cxn modelId="{7C05590F-6D22-4291-96CA-C5157441DA54}" type="presOf" srcId="{57252138-B109-416C-8189-AFDD9F1DCAA6}" destId="{67C79455-8403-4836-A3F5-E8424A0E80FA}" srcOrd="0" destOrd="0" presId="urn:microsoft.com/office/officeart/2024/3/layout/hArchList1"/>
    <dgm:cxn modelId="{628D8B1C-CA34-4EC6-9E4D-1CCE92D53A46}" srcId="{910463C4-5E87-4896-BBA5-010BA91235CE}" destId="{B7436862-5E08-4E43-B0C7-814B82FD23D8}" srcOrd="2" destOrd="0" parTransId="{E50591DC-16D8-448D-B59B-AEA7DDB5046E}" sibTransId="{1CA1B21D-E551-4A1B-8DB4-0DEF4BD9E0FD}"/>
    <dgm:cxn modelId="{95FA5D32-91CA-4806-B526-3669B76A67AF}" srcId="{A08093DD-5B46-4098-AD97-2B03D6570FB5}" destId="{150AFCA8-F01A-43EE-BBA6-B352956460C6}" srcOrd="0" destOrd="0" parTransId="{8AE6A499-4FB6-499F-BDFA-8E9EAE5EC386}" sibTransId="{B1C59DDE-5143-4575-87BE-37D188A36FEC}"/>
    <dgm:cxn modelId="{14AC2235-31FC-42E0-B6F6-47E76ACB9B89}" type="presOf" srcId="{CA9E583A-81ED-448B-BE07-ACB7CB9E2AA5}" destId="{4D3AA6F3-AD63-4AF0-876E-2DF1899A3BB4}" srcOrd="0" destOrd="0" presId="urn:microsoft.com/office/officeart/2024/3/layout/hArchList1"/>
    <dgm:cxn modelId="{73A8414F-370F-43E9-8061-2D98D05797A0}" type="presOf" srcId="{22BA8D35-21F7-4FA7-98A7-ADF9A60926B3}" destId="{C7DADDD5-9FF6-4753-B6F0-DB6DD813FB1B}" srcOrd="0" destOrd="0" presId="urn:microsoft.com/office/officeart/2024/3/layout/hArchList1"/>
    <dgm:cxn modelId="{4FD7E875-4D84-4E20-BD33-0A2895070A30}" srcId="{910463C4-5E87-4896-BBA5-010BA91235CE}" destId="{A08093DD-5B46-4098-AD97-2B03D6570FB5}" srcOrd="0" destOrd="0" parTransId="{8045BB77-64AD-45A3-8965-72C05ADF323D}" sibTransId="{8E4BCEB4-E39A-42DF-B938-6210073315B1}"/>
    <dgm:cxn modelId="{D8A54576-A702-4AAC-9892-A39D1855E91D}" type="presOf" srcId="{8E4BCEB4-E39A-42DF-B938-6210073315B1}" destId="{BFBF6135-3657-40A1-8460-662C00375A06}" srcOrd="0" destOrd="0" presId="urn:microsoft.com/office/officeart/2024/3/layout/hArchList1"/>
    <dgm:cxn modelId="{7FF7DE76-94AB-488E-B507-D3F501C7D194}" type="presOf" srcId="{B7436862-5E08-4E43-B0C7-814B82FD23D8}" destId="{309DA3E3-4CA4-48E1-82A7-3DC11626F5BB}" srcOrd="0" destOrd="0" presId="urn:microsoft.com/office/officeart/2024/3/layout/hArchList1"/>
    <dgm:cxn modelId="{61CBD97C-506C-43AD-A28C-1BC3D7C09823}" type="presOf" srcId="{910463C4-5E87-4896-BBA5-010BA91235CE}" destId="{E8187CA8-C40A-4A1F-9810-B1BAC762716B}" srcOrd="0" destOrd="0" presId="urn:microsoft.com/office/officeart/2024/3/layout/hArchList1"/>
    <dgm:cxn modelId="{A95BBA8F-564F-494E-87B2-EE1A62296B09}" srcId="{910463C4-5E87-4896-BBA5-010BA91235CE}" destId="{4AB27548-F04D-40C3-B80F-4CC90E1399AA}" srcOrd="1" destOrd="0" parTransId="{FCD58DF1-73EB-4268-B799-CC71C57C441B}" sibTransId="{CA9E583A-81ED-448B-BE07-ACB7CB9E2AA5}"/>
    <dgm:cxn modelId="{322AA29E-7C40-494D-8921-F15C895E2C1E}" type="presOf" srcId="{A08093DD-5B46-4098-AD97-2B03D6570FB5}" destId="{AC0CA2C9-B3D5-49A2-9C01-D58D44B6D245}" srcOrd="0" destOrd="0" presId="urn:microsoft.com/office/officeart/2024/3/layout/hArchList1"/>
    <dgm:cxn modelId="{AE353BB2-82C4-4F3B-B5E9-425D6DAEC3AA}" type="presOf" srcId="{150AFCA8-F01A-43EE-BBA6-B352956460C6}" destId="{820332E9-FB1E-4D10-8887-923B244D2733}" srcOrd="0" destOrd="0" presId="urn:microsoft.com/office/officeart/2024/3/layout/hArchList1"/>
    <dgm:cxn modelId="{D63428C8-725B-4964-ADD6-41D93DCBFB84}" srcId="{B7436862-5E08-4E43-B0C7-814B82FD23D8}" destId="{57252138-B109-416C-8189-AFDD9F1DCAA6}" srcOrd="0" destOrd="0" parTransId="{04422783-A563-4C14-952C-428F24AD56E7}" sibTransId="{CFEB5B52-8ED0-461C-9B50-5A817B89DFBA}"/>
    <dgm:cxn modelId="{17E1F2D6-1212-42C1-B9B1-EDB86F6DE486}" type="presOf" srcId="{4AB27548-F04D-40C3-B80F-4CC90E1399AA}" destId="{2E9184F9-746B-4D1C-99D0-4079A1B546D3}" srcOrd="0" destOrd="0" presId="urn:microsoft.com/office/officeart/2024/3/layout/hArchList1"/>
    <dgm:cxn modelId="{809B15F9-F387-4FE9-ACE1-AF1AE3D45EAE}" srcId="{4AB27548-F04D-40C3-B80F-4CC90E1399AA}" destId="{22BA8D35-21F7-4FA7-98A7-ADF9A60926B3}" srcOrd="0" destOrd="0" parTransId="{4A19F27D-F7AE-48AD-AE53-3FFC86E9AD42}" sibTransId="{4C1FC8C7-2A82-41C1-A813-A44856F857D5}"/>
    <dgm:cxn modelId="{D3FC1B11-2507-47CA-865F-4560C6A7B35E}" type="presParOf" srcId="{E8187CA8-C40A-4A1F-9810-B1BAC762716B}" destId="{0ED50699-B308-4047-801B-19A85A333CFC}" srcOrd="0" destOrd="0" presId="urn:microsoft.com/office/officeart/2024/3/layout/hArchList1"/>
    <dgm:cxn modelId="{950F821E-C74F-4B46-8EA9-A2EECAF50693}" type="presParOf" srcId="{0ED50699-B308-4047-801B-19A85A333CFC}" destId="{AC0CA2C9-B3D5-49A2-9C01-D58D44B6D245}" srcOrd="0" destOrd="0" presId="urn:microsoft.com/office/officeart/2024/3/layout/hArchList1"/>
    <dgm:cxn modelId="{DCA1FD3B-8813-4D11-88F9-C18F66BBF07A}" type="presParOf" srcId="{0ED50699-B308-4047-801B-19A85A333CFC}" destId="{820332E9-FB1E-4D10-8887-923B244D2733}" srcOrd="1" destOrd="0" presId="urn:microsoft.com/office/officeart/2024/3/layout/hArchList1"/>
    <dgm:cxn modelId="{A99F4B98-89E1-4D99-A82E-B2093B28018D}" type="presParOf" srcId="{E8187CA8-C40A-4A1F-9810-B1BAC762716B}" destId="{BFBF6135-3657-40A1-8460-662C00375A06}" srcOrd="1" destOrd="0" presId="urn:microsoft.com/office/officeart/2024/3/layout/hArchList1"/>
    <dgm:cxn modelId="{9BCE0F35-6F62-4308-A81A-D1F470818C29}" type="presParOf" srcId="{E8187CA8-C40A-4A1F-9810-B1BAC762716B}" destId="{18F4A7F7-5C52-440A-B1FC-D7D967BEC2DC}" srcOrd="2" destOrd="0" presId="urn:microsoft.com/office/officeart/2024/3/layout/hArchList1"/>
    <dgm:cxn modelId="{5DA1FFFF-5706-435B-AEC9-7E31B9067140}" type="presParOf" srcId="{18F4A7F7-5C52-440A-B1FC-D7D967BEC2DC}" destId="{2E9184F9-746B-4D1C-99D0-4079A1B546D3}" srcOrd="0" destOrd="0" presId="urn:microsoft.com/office/officeart/2024/3/layout/hArchList1"/>
    <dgm:cxn modelId="{F2E3FA8A-3E3C-4BEA-94A4-40EF9B463D39}" type="presParOf" srcId="{18F4A7F7-5C52-440A-B1FC-D7D967BEC2DC}" destId="{C7DADDD5-9FF6-4753-B6F0-DB6DD813FB1B}" srcOrd="1" destOrd="0" presId="urn:microsoft.com/office/officeart/2024/3/layout/hArchList1"/>
    <dgm:cxn modelId="{E370A7B1-3570-4490-9E59-F2DB9D8611AE}" type="presParOf" srcId="{E8187CA8-C40A-4A1F-9810-B1BAC762716B}" destId="{4D3AA6F3-AD63-4AF0-876E-2DF1899A3BB4}" srcOrd="3" destOrd="0" presId="urn:microsoft.com/office/officeart/2024/3/layout/hArchList1"/>
    <dgm:cxn modelId="{43471588-DE96-43B4-89BC-A65779DF75E9}" type="presParOf" srcId="{E8187CA8-C40A-4A1F-9810-B1BAC762716B}" destId="{819F7D69-ED55-494E-B6A8-DDD8CF9B5243}" srcOrd="4" destOrd="0" presId="urn:microsoft.com/office/officeart/2024/3/layout/hArchList1"/>
    <dgm:cxn modelId="{37AA434C-F3F8-45CB-B8CF-A76EFE12D513}" type="presParOf" srcId="{819F7D69-ED55-494E-B6A8-DDD8CF9B5243}" destId="{309DA3E3-4CA4-48E1-82A7-3DC11626F5BB}" srcOrd="0" destOrd="0" presId="urn:microsoft.com/office/officeart/2024/3/layout/hArchList1"/>
    <dgm:cxn modelId="{61F54774-F4CF-4633-B353-945477E17451}" type="presParOf" srcId="{819F7D69-ED55-494E-B6A8-DDD8CF9B5243}" destId="{67C79455-8403-4836-A3F5-E8424A0E80F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07BD2-158F-4DCA-9B8B-D1471164646E}">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18161" r="15088" b="-2"/>
          <a:stretch/>
        </a:blipFill>
        <a:ln>
          <a:noFill/>
        </a:ln>
        <a:effectLst/>
      </dsp:spPr>
      <dsp:style>
        <a:lnRef idx="0">
          <a:scrgbClr r="0" g="0" b="0"/>
        </a:lnRef>
        <a:fillRef idx="3">
          <a:scrgbClr r="0" g="0" b="0"/>
        </a:fillRef>
        <a:effectRef idx="2">
          <a:scrgbClr r="0" g="0" b="0"/>
        </a:effectRef>
        <a:fontRef idx="minor">
          <a:schemeClr val="lt1"/>
        </a:fontRef>
      </dsp:style>
    </dsp:sp>
    <dsp:sp modelId="{2793F754-4136-47D0-8DD9-845D422A1DD1}">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Modell in der KI</a:t>
          </a:r>
        </a:p>
      </dsp:txBody>
      <dsp:txXfrm>
        <a:off x="1861599" y="0"/>
        <a:ext cx="5167674" cy="346182"/>
      </dsp:txXfrm>
    </dsp:sp>
    <dsp:sp modelId="{577E7538-7B8B-491C-8448-604E0A4F53E7}">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Ein KI-Modell ist eine mathematische Darstellung, die zur Vorhersage und Entscheidungsfindung verwendet wird, basierend auf Eingabedaten.</a:t>
          </a:r>
        </a:p>
      </dsp:txBody>
      <dsp:txXfrm>
        <a:off x="1861599" y="346182"/>
        <a:ext cx="5167674" cy="1335417"/>
      </dsp:txXfrm>
    </dsp:sp>
    <dsp:sp modelId="{C9A49CCA-08C6-412A-9508-D58D544E99EB}">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2249" r="5" b="7"/>
          <a:stretch/>
        </a:blipFill>
        <a:ln>
          <a:noFill/>
        </a:ln>
        <a:effectLst/>
      </dsp:spPr>
      <dsp:style>
        <a:lnRef idx="0">
          <a:scrgbClr r="0" g="0" b="0"/>
        </a:lnRef>
        <a:fillRef idx="3">
          <a:scrgbClr r="0" g="0" b="0"/>
        </a:fillRef>
        <a:effectRef idx="2">
          <a:scrgbClr r="0" g="0" b="0"/>
        </a:effectRef>
        <a:fontRef idx="minor">
          <a:schemeClr val="lt1"/>
        </a:fontRef>
      </dsp:style>
    </dsp:sp>
    <dsp:sp modelId="{4606CE78-D30B-4E53-9B0F-264CD74BD474}">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Training eines KI-Modells</a:t>
          </a:r>
        </a:p>
      </dsp:txBody>
      <dsp:txXfrm>
        <a:off x="1861599" y="1816127"/>
        <a:ext cx="5167674" cy="346182"/>
      </dsp:txXfrm>
    </dsp:sp>
    <dsp:sp modelId="{C9AD33EF-ABD9-4C84-894C-05D1A56B3949}">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Training ist der Prozess, bei dem ein KI-Modell aus Daten lernt, um die Genauigkeit der Vorhersagen zu verbessern.</a:t>
          </a:r>
        </a:p>
      </dsp:txBody>
      <dsp:txXfrm>
        <a:off x="1861599" y="2162310"/>
        <a:ext cx="5167674" cy="1335417"/>
      </dsp:txXfrm>
    </dsp:sp>
    <dsp:sp modelId="{D2C88B29-17C7-4A49-8E13-649DB22AED78}">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t="20351" r="-6" b="4645"/>
          <a:stretch/>
        </a:blipFill>
        <a:ln>
          <a:noFill/>
        </a:ln>
        <a:effectLst/>
      </dsp:spPr>
      <dsp:style>
        <a:lnRef idx="0">
          <a:scrgbClr r="0" g="0" b="0"/>
        </a:lnRef>
        <a:fillRef idx="3">
          <a:scrgbClr r="0" g="0" b="0"/>
        </a:fillRef>
        <a:effectRef idx="2">
          <a:scrgbClr r="0" g="0" b="0"/>
        </a:effectRef>
        <a:fontRef idx="minor">
          <a:schemeClr val="lt1"/>
        </a:fontRef>
      </dsp:style>
    </dsp:sp>
    <dsp:sp modelId="{2B78EBA4-E76F-4DD3-9639-723865ECB7AF}">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Large Language Models</a:t>
          </a:r>
        </a:p>
      </dsp:txBody>
      <dsp:txXfrm>
        <a:off x="1861599" y="3632255"/>
        <a:ext cx="5167674" cy="346182"/>
      </dsp:txXfrm>
    </dsp:sp>
    <dsp:sp modelId="{09A41FD9-F44B-4A25-8AF3-10A446C42031}">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LLMs sind KI-Modelle, die große Mengen an Textdaten verwenden, um komplexe Sprachverarbeitung zu ermöglichen.</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74DDFD-895E-45FC-BFF2-34E65894C7DE}">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9216" r="10787" b="5"/>
          <a:stretch/>
        </a:blipFill>
        <a:ln>
          <a:noFill/>
        </a:ln>
        <a:effectLst/>
      </dsp:spPr>
      <dsp:style>
        <a:lnRef idx="0">
          <a:scrgbClr r="0" g="0" b="0"/>
        </a:lnRef>
        <a:fillRef idx="3">
          <a:scrgbClr r="0" g="0" b="0"/>
        </a:fillRef>
        <a:effectRef idx="2">
          <a:scrgbClr r="0" g="0" b="0"/>
        </a:effectRef>
        <a:fontRef idx="minor">
          <a:schemeClr val="lt1"/>
        </a:fontRef>
      </dsp:style>
    </dsp:sp>
    <dsp:sp modelId="{F098FE1C-731E-4A96-8DA5-3A79325006E4}">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Zentraler Fairnessansatz</a:t>
          </a:r>
        </a:p>
      </dsp:txBody>
      <dsp:txXfrm>
        <a:off x="1861599" y="0"/>
        <a:ext cx="5167674" cy="346182"/>
      </dsp:txXfrm>
    </dsp:sp>
    <dsp:sp modelId="{FD7F1BA7-F637-4A66-B0FE-189456E62719}">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Fairness ist ein grundlegendes Prinzip in der KI-Entwicklung, das sicherstellt, dass alle Benutzer gleich behandelt werden.</a:t>
          </a:r>
        </a:p>
      </dsp:txBody>
      <dsp:txXfrm>
        <a:off x="1861599" y="346182"/>
        <a:ext cx="5167674" cy="1335417"/>
      </dsp:txXfrm>
    </dsp:sp>
    <dsp:sp modelId="{A39A712B-A611-469F-B466-E81FEB558EFB}">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5355" r="19641" b="-6"/>
          <a:stretch/>
        </a:blipFill>
        <a:ln>
          <a:noFill/>
        </a:ln>
        <a:effectLst/>
      </dsp:spPr>
      <dsp:style>
        <a:lnRef idx="0">
          <a:scrgbClr r="0" g="0" b="0"/>
        </a:lnRef>
        <a:fillRef idx="3">
          <a:scrgbClr r="0" g="0" b="0"/>
        </a:fillRef>
        <a:effectRef idx="2">
          <a:scrgbClr r="0" g="0" b="0"/>
        </a:effectRef>
        <a:fontRef idx="minor">
          <a:schemeClr val="lt1"/>
        </a:fontRef>
      </dsp:style>
    </dsp:sp>
    <dsp:sp modelId="{D0212798-75D8-4EB0-8423-25D5C6AF2AFE}">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Vorurteile beseitigen</a:t>
          </a:r>
        </a:p>
      </dsp:txBody>
      <dsp:txXfrm>
        <a:off x="1861599" y="1816127"/>
        <a:ext cx="5167674" cy="346182"/>
      </dsp:txXfrm>
    </dsp:sp>
    <dsp:sp modelId="{EE850856-D552-415D-8BDF-55C985D29D03}">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Die Beseitigung von Vorurteilen in KI-Systemen ist entscheidend, um Diskriminierung zu verhindern und Chancen für alle zu schaffen.</a:t>
          </a:r>
        </a:p>
      </dsp:txBody>
      <dsp:txXfrm>
        <a:off x="1861599" y="2162310"/>
        <a:ext cx="5167674" cy="1335417"/>
      </dsp:txXfrm>
    </dsp:sp>
    <dsp:sp modelId="{4D56AAEA-70B2-47A6-A674-46D0264A3A51}">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2388" r="20861" b="-2"/>
          <a:stretch/>
        </a:blipFill>
        <a:ln>
          <a:noFill/>
        </a:ln>
        <a:effectLst/>
      </dsp:spPr>
      <dsp:style>
        <a:lnRef idx="0">
          <a:scrgbClr r="0" g="0" b="0"/>
        </a:lnRef>
        <a:fillRef idx="3">
          <a:scrgbClr r="0" g="0" b="0"/>
        </a:fillRef>
        <a:effectRef idx="2">
          <a:scrgbClr r="0" g="0" b="0"/>
        </a:effectRef>
        <a:fontRef idx="minor">
          <a:schemeClr val="lt1"/>
        </a:fontRef>
      </dsp:style>
    </dsp:sp>
    <dsp:sp modelId="{B8838277-FAF9-4BAD-803E-2270B2F1FE74}">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Datenanalyse und Anpassung</a:t>
          </a:r>
        </a:p>
      </dsp:txBody>
      <dsp:txXfrm>
        <a:off x="1861599" y="3632255"/>
        <a:ext cx="5167674" cy="346182"/>
      </dsp:txXfrm>
    </dsp:sp>
    <dsp:sp modelId="{9DFBDF99-E02A-4BA1-A944-089138D829FC}">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Die Analyse und Anpassung von Trainingsdaten ist notwendig, um diskriminierende Muster zu identifizieren und zu beheben.</a:t>
          </a:r>
        </a:p>
      </dsp:txBody>
      <dsp:txXfrm>
        <a:off x="1861599" y="3978438"/>
        <a:ext cx="5167674" cy="13354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0CA2C9-B3D5-49A2-9C01-D58D44B6D245}">
      <dsp:nvSpPr>
        <dsp:cNvPr id="0" name=""/>
        <dsp:cNvSpPr/>
      </dsp:nvSpPr>
      <dsp:spPr>
        <a:xfrm>
          <a:off x="0"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Chancen der KI</a:t>
          </a:r>
          <a:endParaRPr lang="en-US" sz="1800" kern="1200"/>
        </a:p>
      </dsp:txBody>
      <dsp:txXfrm>
        <a:off x="0" y="0"/>
        <a:ext cx="3377565" cy="320182"/>
      </dsp:txXfrm>
    </dsp:sp>
    <dsp:sp modelId="{820332E9-FB1E-4D10-8887-923B244D2733}">
      <dsp:nvSpPr>
        <dsp:cNvPr id="0" name=""/>
        <dsp:cNvSpPr/>
      </dsp:nvSpPr>
      <dsp:spPr>
        <a:xfrm>
          <a:off x="0"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Künstliche Intelligenz und LLMs bieten bedeutende Chancen zur Verbesserung von Effizienz und Innovation in verschiedenen Branchen.</a:t>
          </a:r>
          <a:endParaRPr lang="en-US" sz="1400" kern="1200"/>
        </a:p>
      </dsp:txBody>
      <dsp:txXfrm>
        <a:off x="0" y="320182"/>
        <a:ext cx="3377565" cy="2135895"/>
      </dsp:txXfrm>
    </dsp:sp>
    <dsp:sp modelId="{2E9184F9-746B-4D1C-99D0-4079A1B546D3}">
      <dsp:nvSpPr>
        <dsp:cNvPr id="0" name=""/>
        <dsp:cNvSpPr/>
      </dsp:nvSpPr>
      <dsp:spPr>
        <a:xfrm>
          <a:off x="3715321"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Herausforderungen meistern</a:t>
          </a:r>
          <a:endParaRPr lang="en-US" sz="1800" kern="1200"/>
        </a:p>
      </dsp:txBody>
      <dsp:txXfrm>
        <a:off x="3715321" y="0"/>
        <a:ext cx="3377565" cy="320182"/>
      </dsp:txXfrm>
    </dsp:sp>
    <dsp:sp modelId="{C7DADDD5-9FF6-4753-B6F0-DB6DD813FB1B}">
      <dsp:nvSpPr>
        <dsp:cNvPr id="0" name=""/>
        <dsp:cNvSpPr/>
      </dsp:nvSpPr>
      <dsp:spPr>
        <a:xfrm>
          <a:off x="3715321"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Die Herausforderungen im Umgang mit KI erfordern sorgfältige Überlegungen und Strategien, um negative Auswirkungen zu vermeiden.</a:t>
          </a:r>
          <a:endParaRPr lang="en-US" sz="1400" kern="1200"/>
        </a:p>
      </dsp:txBody>
      <dsp:txXfrm>
        <a:off x="3715321" y="320182"/>
        <a:ext cx="3377565" cy="2135895"/>
      </dsp:txXfrm>
    </dsp:sp>
    <dsp:sp modelId="{309DA3E3-4CA4-48E1-82A7-3DC11626F5BB}">
      <dsp:nvSpPr>
        <dsp:cNvPr id="0" name=""/>
        <dsp:cNvSpPr/>
      </dsp:nvSpPr>
      <dsp:spPr>
        <a:xfrm>
          <a:off x="7430643" y="0"/>
          <a:ext cx="3377565" cy="320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de-DE" sz="1800" kern="1200"/>
            <a:t>Sicherheit und Transparenz</a:t>
          </a:r>
          <a:endParaRPr lang="en-US" sz="1800" kern="1200"/>
        </a:p>
      </dsp:txBody>
      <dsp:txXfrm>
        <a:off x="7430643" y="0"/>
        <a:ext cx="3377565" cy="320182"/>
      </dsp:txXfrm>
    </dsp:sp>
    <dsp:sp modelId="{67C79455-8403-4836-A3F5-E8424A0E80FA}">
      <dsp:nvSpPr>
        <dsp:cNvPr id="0" name=""/>
        <dsp:cNvSpPr/>
      </dsp:nvSpPr>
      <dsp:spPr>
        <a:xfrm>
          <a:off x="7430643" y="320182"/>
          <a:ext cx="3377565" cy="2135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de-DE" sz="1400" kern="1200"/>
            <a:t>Sicherheit, Transparenz und Rechenschaftspflicht sind entscheidend, um das Vertrauen in KI-Technologien zu stärken.</a:t>
          </a:r>
          <a:endParaRPr lang="en-US" sz="1400" kern="1200"/>
        </a:p>
      </dsp:txBody>
      <dsp:txXfrm>
        <a:off x="7430643" y="320182"/>
        <a:ext cx="3377565" cy="213589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05B748-6C9A-454B-8C08-9349F174684D}" type="datetimeFigureOut">
              <a:rPr lang="de-DE" smtClean="0"/>
              <a:t>02.04.2025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DFA17-8EB5-4F34-9388-980665310AB4}" type="slidenum">
              <a:rPr lang="de-DE" smtClean="0"/>
              <a:t>‹Nr.›</a:t>
            </a:fld>
            <a:endParaRPr lang="de-DE"/>
          </a:p>
        </p:txBody>
      </p:sp>
    </p:spTree>
    <p:extLst>
      <p:ext uri="{BB962C8B-B14F-4D97-AF65-F5344CB8AC3E}">
        <p14:creationId xmlns:p14="http://schemas.microsoft.com/office/powerpoint/2010/main" val="2496169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training/paths/get-started-with-artificial-intelligence-on-azur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538163" y="522288"/>
            <a:ext cx="6003925" cy="3378200"/>
          </a:xfrm>
        </p:spPr>
      </p:sp>
      <p:sp>
        <p:nvSpPr>
          <p:cNvPr id="3" name="Notizenplatzhalter 2"/>
          <p:cNvSpPr>
            <a:spLocks noGrp="1"/>
          </p:cNvSpPr>
          <p:nvPr>
            <p:ph type="body" idx="1"/>
          </p:nvPr>
        </p:nvSpPr>
        <p:spPr/>
        <p:txBody>
          <a:bodyPr/>
          <a:lstStyle/>
          <a:p>
            <a:endParaRPr lang="de-DE" dirty="0"/>
          </a:p>
        </p:txBody>
      </p:sp>
      <p:sp>
        <p:nvSpPr>
          <p:cNvPr id="7" name="Fußzeilenplatzhalter 6"/>
          <p:cNvSpPr>
            <a:spLocks noGrp="1"/>
          </p:cNvSpPr>
          <p:nvPr>
            <p:ph type="ftr" sz="quarter" idx="10"/>
          </p:nvPr>
        </p:nvSpPr>
        <p:spPr/>
        <p:txBody>
          <a:bodyPr/>
          <a:lstStyle/>
          <a:p>
            <a:r>
              <a:rPr lang="en-US" dirty="0"/>
              <a:t>Cloud Computing Modul 1                                                                                                                                               (Sem. Nr. 32228) Rev. 2.5</a:t>
            </a:r>
            <a:endParaRPr lang="de-DE" dirty="0"/>
          </a:p>
        </p:txBody>
      </p:sp>
      <p:sp>
        <p:nvSpPr>
          <p:cNvPr id="8" name="Foliennummernplatzhalter 7"/>
          <p:cNvSpPr>
            <a:spLocks noGrp="1"/>
          </p:cNvSpPr>
          <p:nvPr>
            <p:ph type="sldNum" sz="quarter" idx="11"/>
          </p:nvPr>
        </p:nvSpPr>
        <p:spPr/>
        <p:txBody>
          <a:bodyPr/>
          <a:lstStyle/>
          <a:p>
            <a:fld id="{9CB64AB4-7874-472E-9B88-D201B44CC3AF}" type="slidenum">
              <a:rPr lang="de-DE" smtClean="0"/>
              <a:pPr/>
              <a:t>1</a:t>
            </a:fld>
            <a:endParaRPr lang="de-DE" dirty="0"/>
          </a:p>
        </p:txBody>
      </p:sp>
    </p:spTree>
    <p:extLst>
      <p:ext uri="{BB962C8B-B14F-4D97-AF65-F5344CB8AC3E}">
        <p14:creationId xmlns:p14="http://schemas.microsoft.com/office/powerpoint/2010/main" val="179312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Informationsbeschaffung
LLMs können relevante Informationen aus Texten extrahieren und strukturieren. Sie können z.B. Fakten aus Artikeln herausfiltern oder wichtige Punkte aus Dokumenten zusammenfassen.
</a:t>
            </a:r>
          </a:p>
        </p:txBody>
      </p:sp>
      <p:sp>
        <p:nvSpPr>
          <p:cNvPr id="4" name="Foliennummernplatzhalter 3"/>
          <p:cNvSpPr>
            <a:spLocks noGrp="1"/>
          </p:cNvSpPr>
          <p:nvPr>
            <p:ph type="sldNum" sz="quarter" idx="5"/>
          </p:nvPr>
        </p:nvSpPr>
        <p:spPr/>
        <p:txBody>
          <a:bodyPr/>
          <a:lstStyle/>
          <a:p>
            <a:fld id="{C676E990-845A-4012-BA76-3A72FE1F0C1C}" type="slidenum">
              <a:rPr lang="de-DE" smtClean="0"/>
              <a:t>11</a:t>
            </a:fld>
            <a:endParaRPr lang="de-DE"/>
          </a:p>
        </p:txBody>
      </p:sp>
    </p:spTree>
    <p:extLst>
      <p:ext uri="{BB962C8B-B14F-4D97-AF65-F5344CB8AC3E}">
        <p14:creationId xmlns:p14="http://schemas.microsoft.com/office/powerpoint/2010/main" val="16278887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4CB8B-7EF8-1A41-D3DC-1A5A0E9A07D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1091EE7-2DF1-0146-08DF-C7F053F2C58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4B3F70-A9D2-0486-FA5C-CD0472A52D35}"/>
              </a:ext>
            </a:extLst>
          </p:cNvPr>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Informationsbeschaffung
LLMs können relevante Informationen aus Texten extrahieren und strukturieren. Sie können z.B. Fakten aus Artikeln herausfiltern oder wichtige Punkte aus Dokumenten zusammenfassen.
</a:t>
            </a:r>
          </a:p>
        </p:txBody>
      </p:sp>
      <p:sp>
        <p:nvSpPr>
          <p:cNvPr id="4" name="Foliennummernplatzhalter 3">
            <a:extLst>
              <a:ext uri="{FF2B5EF4-FFF2-40B4-BE49-F238E27FC236}">
                <a16:creationId xmlns:a16="http://schemas.microsoft.com/office/drawing/2014/main" id="{3B67EB40-D299-CEE7-C04C-B36111B82DAE}"/>
              </a:ext>
            </a:extLst>
          </p:cNvPr>
          <p:cNvSpPr>
            <a:spLocks noGrp="1"/>
          </p:cNvSpPr>
          <p:nvPr>
            <p:ph type="sldNum" sz="quarter" idx="5"/>
          </p:nvPr>
        </p:nvSpPr>
        <p:spPr/>
        <p:txBody>
          <a:bodyPr/>
          <a:lstStyle/>
          <a:p>
            <a:fld id="{C676E990-845A-4012-BA76-3A72FE1F0C1C}" type="slidenum">
              <a:rPr lang="de-DE" smtClean="0"/>
              <a:t>12</a:t>
            </a:fld>
            <a:endParaRPr lang="de-DE"/>
          </a:p>
        </p:txBody>
      </p:sp>
    </p:spTree>
    <p:extLst>
      <p:ext uri="{BB962C8B-B14F-4D97-AF65-F5344CB8AC3E}">
        <p14:creationId xmlns:p14="http://schemas.microsoft.com/office/powerpoint/2010/main" val="3045845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Vom Training bis zur Abfrage, Was ist in einem LLM-Textmodell gespeichert?
</a:t>
            </a:r>
          </a:p>
        </p:txBody>
      </p:sp>
      <p:sp>
        <p:nvSpPr>
          <p:cNvPr id="4" name="Foliennummernplatzhalter 3"/>
          <p:cNvSpPr>
            <a:spLocks noGrp="1"/>
          </p:cNvSpPr>
          <p:nvPr>
            <p:ph type="sldNum" sz="quarter" idx="5"/>
          </p:nvPr>
        </p:nvSpPr>
        <p:spPr/>
        <p:txBody>
          <a:bodyPr/>
          <a:lstStyle/>
          <a:p>
            <a:fld id="{C676E990-845A-4012-BA76-3A72FE1F0C1C}" type="slidenum">
              <a:rPr lang="de-DE" smtClean="0"/>
              <a:t>13</a:t>
            </a:fld>
            <a:endParaRPr lang="de-DE"/>
          </a:p>
        </p:txBody>
      </p:sp>
    </p:spTree>
    <p:extLst>
      <p:ext uri="{BB962C8B-B14F-4D97-AF65-F5344CB8AC3E}">
        <p14:creationId xmlns:p14="http://schemas.microsoft.com/office/powerpoint/2010/main" val="884768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2.2.1.            Vom Training bis zur Abfrage
Ein Sprachmodell entsteht durch einen mehrstufigen Prozess, der sorgfältig geplant und durchgeführt wird. Hier ist eine ausführliche Beschreibung in chronologischer Reihenfolge:
1.       Datensammlung: Der erste Schritt besteht darin, eine große Menge an Textdaten zu sammeln. Diese Daten können aus verschiedenen Quellen stammen, wie Bücher, Artikel, Webseiten und andere schriftliche Materialien. Die Qualität und Vielfalt der Daten sind entscheidend, da sie die Grundlage für das Modell bilden.
2.       Datenvorverarbeitung: Nachdem die Daten gesammelt wurden, müssen sie bereinigt und vorverarbeitet werden. Dies umfasst das Entfernen von Duplikaten, das Korrigieren von Rechtschreibfehlern und das Normalisieren des Textes. Ziel ist es, die Daten in ein einheitliches Format zu bringen, das für das Training des Modells geeignet ist.
3.       Tokenisierung: In diesem Schritt wird der Text in kleinere Einheiten, sogenannte Tokens, zerlegt. Tokens können Wörter, Wortteile oder Zeichen sein. Die Tokenisierung ist wichtig, da sie es dem Modell ermöglicht, den Text in verarbeitbare Einheiten zu zerlegen.
4.       Modellarchitektur: Nun wird die Architektur des Sprachmodells festgelegt. Es gibt verschiedene Arten von Modellen, wie Recurrent Neural Networks (RNNs), Long Short-Term Memory (LSTM) und Transformer-Modelle. Die Wahl der Architektur hängt von den spezifischen Anforderungen und Zielen des Projekts ab.
5.       Training: Das eigentliche Training des Modells beginnt. Hierbei wird das Modell mit den vorverarbeiteten Daten gefüttert und lernt, Muster und Zusammenhänge im Text zu erkennen. Dieser Prozess kann sehr rechenintensiv sein und erfordert leistungsfähige Hardware.
6.       Feinabstimmung: Nach dem ersten Training wird das Modell feinabgestimmt. Dies bedeutet, dass es mit spezifischeren Daten weiter trainiert wird, um seine Leistung in bestimmten Aufgaben zu verbessern. Beispielsweise könnte ein allgemeines Sprachmodell auf juristische Texte feinabgestimmt werden, um in diesem Bereich besser zu funktionieren.
7.       Evaluierung: Das Modell wird evaluiert, um seine Leistung zu messen. Dies geschieht durch Tests mit neuen, ungesehenen Daten. Die Ergebnisse werden analysiert, um festzustellen, wie gut das Modell in verschiedenen Aufgaben abschneidet.
8.       Bereitstellung: Sobald das Modell zufriedenstellende Ergebnisse liefert, wird es bereitgestellt. Dies bedeutet, dass es in eine Umgebung integriert wird, in der es genutzt werden kann, z.B. in einer Anwendung oder einem Dienst.
9.       Nutzung durch einen Chatbot: Ein Chatbot nutzt das Sprachmodell, um Benutzereingaben zu verstehen und darauf zu reagieren. Der Chatbot empfängt eine Benutzereingabe, tokenisiert sie und gibt sie an das Sprachmodell weiter. Das Modell generiert eine Antwort, die dann vom Chatbot an den Benutzer zurückgegeben wird. Dieser Prozess erfolgt in Echtzeit und ermöglicht es dem Chatbot, natürliche und kontextbezogene Antworten zu geben.
</a:t>
            </a:r>
          </a:p>
        </p:txBody>
      </p:sp>
      <p:sp>
        <p:nvSpPr>
          <p:cNvPr id="4" name="Foliennummernplatzhalter 3"/>
          <p:cNvSpPr>
            <a:spLocks noGrp="1"/>
          </p:cNvSpPr>
          <p:nvPr>
            <p:ph type="sldNum" sz="quarter" idx="5"/>
          </p:nvPr>
        </p:nvSpPr>
        <p:spPr/>
        <p:txBody>
          <a:bodyPr/>
          <a:lstStyle/>
          <a:p>
            <a:fld id="{C676E990-845A-4012-BA76-3A72FE1F0C1C}" type="slidenum">
              <a:rPr lang="de-DE" smtClean="0"/>
              <a:t>14</a:t>
            </a:fld>
            <a:endParaRPr lang="de-DE"/>
          </a:p>
        </p:txBody>
      </p:sp>
    </p:spTree>
    <p:extLst>
      <p:ext uri="{BB962C8B-B14F-4D97-AF65-F5344CB8AC3E}">
        <p14:creationId xmlns:p14="http://schemas.microsoft.com/office/powerpoint/2010/main" val="1624039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2.2.2.            Was ist in einem LLM-Textmodell gespeichert?
Ein Large Language Model (LLM) speichert eine Vielzahl von Informationen, die es ihm ermöglichen, natürliche Sprache zu verstehen und zu generieren. Hier sind einige der wichtigsten Arten von Informationen, die in einem LLM gespeichert sind:
1.       Wortvektoren: Diese Vektoren repräsentieren Wörter in einem mehrdimensionalen Raum, wobei ähnliche Wörter nahe beieinander liegen. Wortvektoren ermöglichen es dem Modell, semantische Beziehungen zwischen Wörtern zu verstehen.
(Word2Vec) Demo
2.       Muster und Regeln: Während des Trainings lernt das Modell Muster und Regeln der Sprache, wie Grammatik, Syntax und Stil. Diese Muster helfen dem Modell, kohärente und grammatikalisch korrekte Sätze zu generieren.
3.       Kontextinformationen: Ein LLM speichert Informationen darüber, wie Wörter und Sätze in verschiedenen Kontexten verwendet werden. Dies ermöglicht es dem Modell, kontextbezogene Antworten zu geben und die Bedeutung von Wörtern basierend auf ihrem Kontext zu interpretieren.
4.       Wissen aus Trainingsdaten: Das Modell speichert Wissen aus den Textdaten, mit denen es trainiert wurde. Dies umfasst Fakten, Ereignisse, Definitionen und vieles mehr. Dieses gespeicherte Wissen ermöglicht es dem Modell, auf eine breite Palette von Fragen und Themen zu antworten.
5.       Attention Scores: Der Attention Mechanismus speichert Informationen darüber, welche Teile des Eingabetextes für die aktuelle Aufgabe am relevantesten sind. Diese Scores helfen dem Modell, sich auf wichtige Informationen zu konzentrieren und weniger relevante Teile zu ignorieren.
Zusammengefasst speichert ein LLM eine Kombination aus Wortvektoren, Sprachmustern, Kontextinformationen, Wissen aus Trainingsdaten und Attention Scores. Diese Informationen ermöglichen es dem Modell, natürliche und kontextbezogene Antworten zu generieren und eine Vielzahl von Sprachaufgaben zu bewältigen.
</a:t>
            </a:r>
          </a:p>
        </p:txBody>
      </p:sp>
      <p:sp>
        <p:nvSpPr>
          <p:cNvPr id="4" name="Foliennummernplatzhalter 3"/>
          <p:cNvSpPr>
            <a:spLocks noGrp="1"/>
          </p:cNvSpPr>
          <p:nvPr>
            <p:ph type="sldNum" sz="quarter" idx="5"/>
          </p:nvPr>
        </p:nvSpPr>
        <p:spPr/>
        <p:txBody>
          <a:bodyPr/>
          <a:lstStyle/>
          <a:p>
            <a:fld id="{C676E990-845A-4012-BA76-3A72FE1F0C1C}" type="slidenum">
              <a:rPr lang="de-DE" smtClean="0"/>
              <a:t>15</a:t>
            </a:fld>
            <a:endParaRPr lang="de-DE"/>
          </a:p>
        </p:txBody>
      </p:sp>
    </p:spTree>
    <p:extLst>
      <p:ext uri="{BB962C8B-B14F-4D97-AF65-F5344CB8AC3E}">
        <p14:creationId xmlns:p14="http://schemas.microsoft.com/office/powerpoint/2010/main" val="868127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de-DE" sz="850" b="0" i="0" strike="noStrike" cap="none" baseline="0" dirty="0">
                <a:solidFill>
                  <a:srgbClr val="000000"/>
                </a:solidFill>
                <a:effectLst/>
                <a:latin typeface="Segoe UI Light"/>
                <a:ea typeface="Segoe UI Light"/>
                <a:cs typeface="Segoe UI Light"/>
              </a:rPr>
              <a:t>Dieser Inhalt ist als Ergänzung zu diesem Thema gedacht: </a:t>
            </a:r>
            <a:r>
              <a:rPr lang="de-DE" sz="882" b="0" i="0" strike="noStrike" cap="none" baseline="0" dirty="0">
                <a:solidFill>
                  <a:srgbClr val="000000"/>
                </a:solidFill>
                <a:effectLst/>
                <a:latin typeface="Segoe UI Light"/>
                <a:ea typeface="Segoe UI Light"/>
                <a:cs typeface="Segoe UI Light"/>
                <a:hlinkClick r:id="rId3" history="0"/>
              </a:rPr>
              <a:t>Microsoft Azure AI Fundamentals: Übersicht über KI – Schulung | Microsoft Learn</a:t>
            </a:r>
            <a:r>
              <a:rPr lang="de-DE" sz="882" b="0" i="0" strike="noStrike" cap="none" baseline="0" dirty="0">
                <a:solidFill>
                  <a:srgbClr val="000000"/>
                </a:solidFill>
                <a:effectLst/>
                <a:latin typeface="Segoe UI Light"/>
                <a:ea typeface="Segoe UI Light"/>
                <a:cs typeface="Segoe UI Light"/>
              </a:rPr>
              <a:t>. </a:t>
            </a:r>
            <a:endParaRPr lang="en-US" b="0" i="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16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373201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Light"/>
                <a:ea typeface="Segoe UI Light"/>
                <a:cs typeface="Segoe UI Light"/>
              </a:rPr>
              <a:t>All dies sind Dinge, die die meisten Menschen täglich tun, oft unbewusst:</a:t>
            </a:r>
          </a:p>
          <a:p>
            <a:pPr marL="171450" indent="-171450">
              <a:buFont typeface="Arial" panose="020B0604020202020204" pitchFamily="34" charset="0"/>
              <a:buChar char="•"/>
            </a:pPr>
            <a:r>
              <a:rPr lang="de-DE" sz="882" b="0" i="0" strike="noStrike" cap="none" baseline="0">
                <a:solidFill>
                  <a:srgbClr val="000000"/>
                </a:solidFill>
                <a:effectLst/>
                <a:latin typeface="Segoe UI Light"/>
                <a:ea typeface="Segoe UI Light"/>
                <a:cs typeface="Segoe UI Light"/>
              </a:rPr>
              <a:t>Wir machen Vorhersagen oder erkennen Muster, indem wir uns von den uns zur Verfügung stehenden Informationen und unseren bisherigen Erfahrungen leiten lassen.</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de-DE" sz="882" b="0" i="0" strike="noStrike" cap="none" baseline="0">
                <a:solidFill>
                  <a:srgbClr val="000000"/>
                </a:solidFill>
                <a:effectLst/>
                <a:latin typeface="Segoe UI Light"/>
                <a:ea typeface="Segoe UI Light"/>
                <a:cs typeface="Segoe UI Light"/>
              </a:rPr>
              <a:t>Wir können intuitiv erkennen, wenn etwas nicht ganz stimmt oder nicht zu einem erwarteten Muster passt.</a:t>
            </a:r>
          </a:p>
          <a:p>
            <a:pPr marL="171450" indent="-171450">
              <a:buFont typeface="Arial" panose="020B0604020202020204" pitchFamily="34" charset="0"/>
              <a:buChar char="•"/>
            </a:pPr>
            <a:r>
              <a:rPr lang="de-DE" sz="882" b="0" i="0" strike="noStrike" cap="none" baseline="0">
                <a:solidFill>
                  <a:srgbClr val="000000"/>
                </a:solidFill>
                <a:effectLst/>
                <a:latin typeface="Segoe UI Light"/>
                <a:ea typeface="Segoe UI Light"/>
                <a:cs typeface="Segoe UI Light"/>
              </a:rPr>
              <a:t>Wir nutzen das Sehen, um die Welt visuell zu erleben.</a:t>
            </a:r>
          </a:p>
          <a:p>
            <a:pPr marL="171450" indent="-171450">
              <a:buFont typeface="Arial" panose="020B0604020202020204" pitchFamily="34" charset="0"/>
              <a:buChar char="•"/>
            </a:pPr>
            <a:r>
              <a:rPr lang="de-DE" sz="882" b="0" i="0" strike="noStrike" cap="none" baseline="0">
                <a:solidFill>
                  <a:srgbClr val="000000"/>
                </a:solidFill>
                <a:effectLst/>
                <a:latin typeface="Segoe UI Light"/>
                <a:ea typeface="Segoe UI Light"/>
                <a:cs typeface="Segoe UI Light"/>
              </a:rPr>
              <a:t>Wir kommunizieren schriftlich und mündlich, führen dynamische Unterhaltungen und reagieren angemessen darauf.</a:t>
            </a:r>
          </a:p>
          <a:p>
            <a:pPr marL="171450" marR="0" lvl="0" indent="-171450" algn="l" defTabSz="914367" rtl="0" eaLnBrk="1" fontAlgn="auto" latinLnBrk="0" hangingPunct="1">
              <a:lnSpc>
                <a:spcPct val="90000"/>
              </a:lnSpc>
              <a:spcBef>
                <a:spcPct val="0"/>
              </a:spcBef>
              <a:spcAft>
                <a:spcPts val="333"/>
              </a:spcAft>
              <a:buClrTx/>
              <a:buSzTx/>
              <a:buFont typeface="Arial" panose="020B0604020202020204" pitchFamily="34" charset="0"/>
              <a:buChar char="•"/>
              <a:defRPr/>
            </a:pPr>
            <a:r>
              <a:rPr lang="de-DE" sz="882" b="0" i="0" strike="noStrike" cap="none" baseline="0">
                <a:solidFill>
                  <a:srgbClr val="000000"/>
                </a:solidFill>
                <a:effectLst/>
                <a:latin typeface="Segoe UI Light"/>
                <a:ea typeface="Segoe UI Light"/>
                <a:cs typeface="Segoe UI Light"/>
              </a:rPr>
              <a:t>Wir können Informationen aus verschiedenen Quellen extrahieren, um unser Wissen zu erweitern</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6ADEF08-D0BF-48B3-BD1E-F1459FD5E21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17</a:t>
            </a:fld>
            <a:endParaRPr lang="en-US"/>
          </a:p>
        </p:txBody>
      </p:sp>
    </p:spTree>
    <p:extLst>
      <p:ext uri="{BB962C8B-B14F-4D97-AF65-F5344CB8AC3E}">
        <p14:creationId xmlns:p14="http://schemas.microsoft.com/office/powerpoint/2010/main" val="28076216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dirty="0">
                <a:solidFill>
                  <a:srgbClr val="000000"/>
                </a:solidFill>
                <a:effectLst/>
                <a:latin typeface="Segoe UI Light"/>
                <a:ea typeface="Segoe UI Light"/>
                <a:cs typeface="Segoe UI Light"/>
              </a:rPr>
              <a:t>Die Folie listet allgemeine Workloads oder „Bereiche“ der KI auf, die den menschlichen Merkmalen auf der vorherigen Folie entsprechen.</a:t>
            </a:r>
          </a:p>
          <a:p>
            <a:r>
              <a:rPr lang="de-DE" sz="882" b="0" i="0" strike="noStrike" cap="none" baseline="0" dirty="0">
                <a:solidFill>
                  <a:srgbClr val="000000"/>
                </a:solidFill>
                <a:effectLst/>
                <a:latin typeface="Segoe UI Light"/>
                <a:ea typeface="Segoe UI Light"/>
                <a:cs typeface="Segoe UI Light"/>
              </a:rPr>
              <a:t>Wir werden jede dieser Workloads im Detail untersuchen, weisen jedoch zunächst darauf hin, dass die Workloads in vielen Lösungen möglicherweise überlappen.</a:t>
            </a:r>
          </a:p>
          <a:p>
            <a:endParaRPr lang="en-US" dirty="0"/>
          </a:p>
          <a:p>
            <a:r>
              <a:rPr lang="de-DE" sz="882" b="0" i="0" strike="noStrike" cap="none" baseline="0" dirty="0">
                <a:solidFill>
                  <a:srgbClr val="000000"/>
                </a:solidFill>
                <a:effectLst/>
                <a:latin typeface="Segoe UI Light"/>
                <a:ea typeface="Segoe UI Light"/>
                <a:cs typeface="Segoe UI Light"/>
              </a:rPr>
              <a:t>Stellen Sie sich zum Beispiel eine Gesprächs-KI-Lösung vor, die einen Bot verwendet, um einen Autoversicherungsanspruch zu bearbeiten. Der Bot stützt sich auf einige Funktionen zur Verarbeitung natürlicher Sprache, um Eingaben zu verstehen, z. B. „Ich möchte einen Anspruch geltend machen“. Mit diesem Bot können die Benutzer möglicherweise ein Foto eines beschädigten Fahrzeugs senden, den Schaden mit maschinellem Sehen bewerten und ein Machine Learning-Modell anwenden, um die wahrscheinlichen Reparaturkosten vorherzusagen. Der Bot könnte auch die Anomalieerkennung anwenden, um potenziell betrügerische Ansprüche zu identifizieren. Schließlich könnten die Schadendaten, einschließlich der Formulare, Fotos und anderer Artefakte, indiziert werden, um Erkenntnisse zu gewinnen und einen durchsuchbaren Wissensspeicher zu erstellen, der bei der Verwaltung künftiger Schäden hilft.</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E9C6B570-3933-42D0-81DA-B3540CF4B6B4}"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18</a:t>
            </a:fld>
            <a:endParaRPr lang="en-US"/>
          </a:p>
        </p:txBody>
      </p:sp>
    </p:spTree>
    <p:extLst>
      <p:ext uri="{BB962C8B-B14F-4D97-AF65-F5344CB8AC3E}">
        <p14:creationId xmlns:p14="http://schemas.microsoft.com/office/powerpoint/2010/main" val="219406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dirty="0">
                <a:solidFill>
                  <a:srgbClr val="000000"/>
                </a:solidFill>
                <a:effectLst/>
                <a:latin typeface="Consolas"/>
                <a:ea typeface="Consolas"/>
                <a:cs typeface="Consolas"/>
              </a:rPr>
              <a:t>Bei Microsoft orientiert sich die KI-Softwareentwicklung an sechs Prinzipien für verantwortliche KI.</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r>
              <a:rPr lang="de-DE" sz="850" b="0" i="0" strike="noStrike" cap="none" baseline="0" dirty="0">
                <a:solidFill>
                  <a:srgbClr val="000000"/>
                </a:solidFill>
                <a:effectLst/>
                <a:latin typeface="Consolas"/>
                <a:ea typeface="Consolas"/>
                <a:cs typeface="Consolas"/>
              </a:rPr>
              <a:t>Verwenden Sie die folgenden Zusammenfassungen, um diese mit den Herausforderungen und Risiken auf der vorherigen Folie in Beziehung zu setzen.</a:t>
            </a:r>
          </a:p>
          <a:p>
            <a:br>
              <a:rPr sz="850" dirty="0"/>
            </a:br>
            <a:r>
              <a:rPr lang="de-DE" sz="850" b="1" i="0" strike="noStrike" cap="none" baseline="0" dirty="0">
                <a:solidFill>
                  <a:srgbClr val="800000"/>
                </a:solidFill>
                <a:effectLst/>
                <a:latin typeface="Consolas"/>
                <a:ea typeface="Consolas"/>
                <a:cs typeface="Consolas"/>
              </a:rPr>
              <a:t>Fairness</a:t>
            </a:r>
            <a:br>
              <a:rPr sz="850" dirty="0"/>
            </a:br>
            <a:r>
              <a:rPr lang="de-DE" sz="850" b="0" i="0" strike="noStrike" cap="none" baseline="0" dirty="0">
                <a:solidFill>
                  <a:srgbClr val="000000"/>
                </a:solidFill>
                <a:effectLst/>
                <a:latin typeface="Consolas"/>
                <a:ea typeface="Consolas"/>
                <a:cs typeface="Consolas"/>
              </a:rPr>
              <a:t>KI-Systeme sollten alle Personen fair behandeln. Angenommen, Sie erstellen ein Machine Learning-Modell, um einen Kreditgenehmigungsantrag für eine Bank zu stützen. Das Modell sollte Vorhersagen darüber treffen, ob das Darlehen genehmigt werden sollte, ohne dass eine Beeinflussung aufgrund des Geschlechts, der ethnischen Zugehörigkeit oder anderer Faktoren entsteht, die zu einem unfairen Vor- oder Nachteil für bestimmte Gruppen von Antragsteller*innen führen könnten.</a:t>
            </a:r>
            <a:endParaRPr lang="en-US" sz="850" dirty="0">
              <a:latin typeface="Consolas"/>
            </a:endParaRPr>
          </a:p>
          <a:p>
            <a:br>
              <a:rPr sz="882" dirty="0"/>
            </a:br>
            <a:r>
              <a:rPr lang="de-DE" sz="882" b="0" i="0" strike="noStrike" cap="none" baseline="0" dirty="0">
                <a:solidFill>
                  <a:srgbClr val="000000"/>
                </a:solidFill>
                <a:effectLst/>
                <a:latin typeface="Consolas"/>
                <a:ea typeface="Consolas"/>
                <a:cs typeface="Consolas"/>
              </a:rPr>
              <a:t>Azure Machine Learning bietet die Möglichkeit, Modelle zu interpretieren und zu quantifizieren, inwieweit jedes Merkmal der Daten die Vorhersage des Modells beeinflusst. Diese Funktion hilft Data Scientists und Entwicklern, Einseitigkeiten im Modell zu identifizieren und zu verringern.</a:t>
            </a:r>
            <a:endParaRPr lang="en-US" sz="850" b="0" dirty="0">
              <a:solidFill>
                <a:srgbClr val="000000"/>
              </a:solidFill>
              <a:effectLst/>
              <a:latin typeface="Consolas" panose="020B0609020204030204" pitchFamily="49" charset="0"/>
            </a:endParaRPr>
          </a:p>
          <a:p>
            <a:br>
              <a:rPr sz="882" dirty="0"/>
            </a:br>
            <a:r>
              <a:rPr lang="de-DE" sz="882" b="1" i="0" strike="noStrike" cap="none" baseline="0" dirty="0">
                <a:solidFill>
                  <a:srgbClr val="800000"/>
                </a:solidFill>
                <a:effectLst/>
                <a:latin typeface="Consolas"/>
                <a:ea typeface="Consolas"/>
                <a:cs typeface="Consolas"/>
              </a:rPr>
              <a:t>Zuverlässigkeit und Sicherheit</a:t>
            </a:r>
            <a:br>
              <a:rPr sz="882" dirty="0"/>
            </a:br>
            <a:r>
              <a:rPr lang="de-DE" sz="882" b="0" i="0" strike="noStrike" cap="none" baseline="0" dirty="0">
                <a:solidFill>
                  <a:srgbClr val="000000"/>
                </a:solidFill>
                <a:effectLst/>
                <a:latin typeface="Consolas"/>
                <a:ea typeface="Consolas"/>
                <a:cs typeface="Consolas"/>
              </a:rPr>
              <a:t>
KI-Systeme sollten zuverlässig und sicher arbeiten. Betrachten Sie beispielsweise ein KI-basiertes Softwaresystem für ein autonomes Fahrzeug oder ein Machine Learning-Modell, das Patientensymptome diagnostiziert und Rezepte empfiehlt. Eine Unzuverlässigkeit in solchen Systemen kann zu einem erheblichen Risiko für das Leben von Menschen führen.</a:t>
            </a:r>
            <a:endParaRPr lang="en-US" sz="850" b="0" dirty="0">
              <a:solidFill>
                <a:srgbClr val="000000"/>
              </a:solidFill>
              <a:effectLst/>
              <a:latin typeface="Consolas" panose="020B0609020204030204" pitchFamily="49" charset="0"/>
            </a:endParaRPr>
          </a:p>
          <a:p>
            <a:br>
              <a:rPr sz="882" dirty="0"/>
            </a:br>
            <a:r>
              <a:rPr lang="de-DE" sz="882" b="0" i="0" strike="noStrike" cap="none" baseline="0" dirty="0">
                <a:solidFill>
                  <a:srgbClr val="000000"/>
                </a:solidFill>
                <a:effectLst/>
                <a:latin typeface="Consolas"/>
                <a:ea typeface="Consolas"/>
                <a:cs typeface="Consolas"/>
              </a:rPr>
              <a:t>Die Entwicklung von KI-basierten Softwareanwendungen muss strengen Prozessen für Tests und die Bereitstellungsverwaltung unterzogen werden, um sicherzustellen, dass die Anwendungen bereits vor der Veröffentlichung wie erwartet funktionieren.</a:t>
            </a:r>
            <a:endParaRPr lang="en-US" sz="850" b="0" dirty="0">
              <a:solidFill>
                <a:srgbClr val="000000"/>
              </a:solidFill>
              <a:effectLst/>
              <a:latin typeface="Consolas" panose="020B0609020204030204" pitchFamily="49" charset="0"/>
            </a:endParaRPr>
          </a:p>
          <a:p>
            <a:br>
              <a:rPr sz="882" dirty="0"/>
            </a:br>
            <a:r>
              <a:rPr lang="de-DE" sz="882" b="1" i="0" strike="noStrike" cap="none" baseline="0" dirty="0">
                <a:solidFill>
                  <a:srgbClr val="800000"/>
                </a:solidFill>
                <a:effectLst/>
                <a:latin typeface="Consolas"/>
                <a:ea typeface="Consolas"/>
                <a:cs typeface="Consolas"/>
              </a:rPr>
              <a:t>Datenschutz und Sicherheit</a:t>
            </a:r>
            <a:br>
              <a:rPr sz="882" dirty="0"/>
            </a:br>
            <a:r>
              <a:rPr lang="de-DE" sz="882" b="0" i="0" strike="noStrike" cap="none" baseline="0" dirty="0">
                <a:solidFill>
                  <a:srgbClr val="000000"/>
                </a:solidFill>
                <a:effectLst/>
                <a:latin typeface="Consolas"/>
                <a:ea typeface="Consolas"/>
                <a:cs typeface="Consolas"/>
              </a:rPr>
              <a:t>
KI-Systeme sollten sicher sein und die Privatsphäre respektieren. Die Machine Learning-Modelle, auf denen KI-Systeme basieren, benötigen große Datenmengen, die möglicherweise geheim zu haltende persönliche Daten enthalten. Selbst nachdem die Modelle trainiert wurden und das System in Produktion ist, verwendet es neue Daten, um Vorhersagen zu treffen oder Maßnahmen zu ergreifen, denen möglicherweise Datenschutz- oder Sicherheitsbedenken entgegenstehen.</a:t>
            </a:r>
            <a:endParaRPr lang="en-US" sz="850" b="0" dirty="0">
              <a:solidFill>
                <a:srgbClr val="000000"/>
              </a:solidFill>
              <a:effectLst/>
              <a:latin typeface="Consolas" panose="020B0609020204030204" pitchFamily="49" charset="0"/>
            </a:endParaRPr>
          </a:p>
          <a:p>
            <a:br>
              <a:rPr sz="882" dirty="0"/>
            </a:br>
            <a:r>
              <a:rPr lang="de-DE" sz="882" b="1" i="0" strike="noStrike" cap="none" baseline="0" dirty="0">
                <a:solidFill>
                  <a:srgbClr val="800000"/>
                </a:solidFill>
                <a:effectLst/>
                <a:latin typeface="Consolas"/>
                <a:ea typeface="Consolas"/>
                <a:cs typeface="Consolas"/>
              </a:rPr>
              <a:t>Inklusion</a:t>
            </a:r>
            <a:br>
              <a:rPr sz="882" dirty="0"/>
            </a:br>
            <a:r>
              <a:rPr lang="de-DE" sz="882" b="0" i="0" strike="noStrike" cap="none" baseline="0" dirty="0">
                <a:solidFill>
                  <a:srgbClr val="000000"/>
                </a:solidFill>
                <a:effectLst/>
                <a:latin typeface="Consolas"/>
                <a:ea typeface="Consolas"/>
                <a:cs typeface="Consolas"/>
              </a:rPr>
              <a:t>
KI-Systeme sollten von jedem genutzt werden können und Personen einbeziehen. KI sollte allen Teilen der Gesellschaft Vorteile bringen, unabhängig von körperlichen Fähigkeiten, Geschlecht, sexueller Orientierung, ethnischer Zugehörigkeit oder anderen Merkmalen.</a:t>
            </a:r>
            <a:endParaRPr lang="en-US" sz="850" b="0" dirty="0">
              <a:solidFill>
                <a:srgbClr val="000000"/>
              </a:solidFill>
              <a:effectLst/>
              <a:latin typeface="Consolas" panose="020B0609020204030204" pitchFamily="49" charset="0"/>
            </a:endParaRPr>
          </a:p>
          <a:p>
            <a:br>
              <a:rPr sz="882" dirty="0"/>
            </a:br>
            <a:r>
              <a:rPr lang="de-DE" sz="882" b="1" i="0" strike="noStrike" cap="none" baseline="0" dirty="0">
                <a:solidFill>
                  <a:srgbClr val="800000"/>
                </a:solidFill>
                <a:effectLst/>
                <a:latin typeface="Consolas"/>
                <a:ea typeface="Consolas"/>
                <a:cs typeface="Consolas"/>
              </a:rPr>
              <a:t>Transparenz</a:t>
            </a:r>
            <a:br>
              <a:rPr sz="882" dirty="0"/>
            </a:br>
            <a:r>
              <a:rPr lang="de-DE" sz="882" b="0" i="0" strike="noStrike" cap="none" baseline="0" dirty="0">
                <a:solidFill>
                  <a:srgbClr val="000000"/>
                </a:solidFill>
                <a:effectLst/>
                <a:latin typeface="Consolas"/>
                <a:ea typeface="Consolas"/>
                <a:cs typeface="Consolas"/>
              </a:rPr>
              <a:t>
KI-Systeme sollten verständlich sein. Benutzer sollten umfassend über den Zweck des Systems, seine Funktionsweise und die zu erwartenden Beschränkungen informiert werden.</a:t>
            </a:r>
            <a:endParaRPr lang="en-US" sz="850" b="0" dirty="0">
              <a:solidFill>
                <a:srgbClr val="000000"/>
              </a:solidFill>
              <a:effectLst/>
              <a:latin typeface="Consolas" panose="020B0609020204030204" pitchFamily="49" charset="0"/>
            </a:endParaRPr>
          </a:p>
          <a:p>
            <a:br>
              <a:rPr sz="882" dirty="0"/>
            </a:br>
            <a:r>
              <a:rPr lang="de-DE" sz="882" b="1" i="0" strike="noStrike" cap="none" baseline="0" dirty="0">
                <a:solidFill>
                  <a:srgbClr val="800000"/>
                </a:solidFill>
                <a:effectLst/>
                <a:latin typeface="Consolas"/>
                <a:ea typeface="Consolas"/>
                <a:cs typeface="Consolas"/>
              </a:rPr>
              <a:t>Verantwortlichkeit</a:t>
            </a:r>
            <a:br>
              <a:rPr sz="882" dirty="0"/>
            </a:br>
            <a:r>
              <a:rPr lang="de-DE" sz="882" b="0" i="0" strike="noStrike" cap="none" baseline="0" dirty="0">
                <a:solidFill>
                  <a:srgbClr val="000000"/>
                </a:solidFill>
                <a:effectLst/>
                <a:latin typeface="Consolas"/>
                <a:ea typeface="Consolas"/>
                <a:cs typeface="Consolas"/>
              </a:rPr>
              <a:t>
Menschen sollten für KI-Systeme verantwortlich sein. Designer und Entwickler von KI-basierten Lösungen sollten in einem Framework von Governance- und Organisationsprinzipien arbeiten, die sicherstellen, dass die Lösung klar definierten ethischen und rechtlichen Standards entspricht.</a:t>
            </a:r>
            <a:endParaRPr lang="en-US" sz="850" b="0" dirty="0">
              <a:solidFill>
                <a:srgbClr val="000000"/>
              </a:solidFill>
              <a:effectLst/>
              <a:latin typeface="Consolas" panose="020B0609020204030204" pitchFamily="49" charset="0"/>
            </a:endParaRPr>
          </a:p>
          <a:p>
            <a:endParaRPr lang="en-US" b="0" dirty="0">
              <a:solidFill>
                <a:srgbClr val="000000"/>
              </a:solidFill>
              <a:effectLst/>
              <a:latin typeface="Consolas" panose="020B0609020204030204" pitchFamily="49" charset="0"/>
            </a:endParaRPr>
          </a:p>
          <a:p>
            <a:endParaRPr lang="en-US"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B986ABA6-71EF-40D3-AC2B-6067001DCDC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19</a:t>
            </a:fld>
            <a:endParaRPr lang="en-US"/>
          </a:p>
        </p:txBody>
      </p:sp>
    </p:spTree>
    <p:extLst>
      <p:ext uri="{BB962C8B-B14F-4D97-AF65-F5344CB8AC3E}">
        <p14:creationId xmlns:p14="http://schemas.microsoft.com/office/powerpoint/2010/main" val="3842341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r>
              <a:rPr lang="de-DE" sz="882" b="0" i="0" strike="noStrike" cap="none" baseline="0">
                <a:solidFill>
                  <a:srgbClr val="000000"/>
                </a:solidFill>
                <a:effectLst/>
                <a:latin typeface="Segoe UI Light"/>
                <a:ea typeface="Segoe UI Light"/>
                <a:cs typeface="Segoe UI Light"/>
              </a:rPr>
              <a:t>Ziel dieses Artikels ist die Einführung einiger grundlegender, allgemeiner Konzepte. Die Lernenden müssen sich nicht die Mechanismen von Deep Learning merken oder die Algorithmen kennen, die für verschiedene Arten von maschinellem Lernen verwendet werden. Der Schwerpunkt liegt darauf zu zeigen, wie Machine Learning-Modelle Rückschlussaufgaben unterstützen können. Auf diese Weise können die Lernenden im dritten Abschnitt über Azure KI Services die Bausteine des maschinellen Lernens mit KI-Diensten verbinden. </a:t>
            </a: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3365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Diese Präsentation gliedert sich in mehrere Abschnitte: Zunächst behandeln wir die Grundlagen der KI, gefolgt von einer Diskussion über die Funktionen von LLMs. Danach betrachten wir die Architektur dieser Modelle, bevor wir uns den Sicherheitsaspekten und den Themen Transparenz und Rechenschaftspflicht widmen.</a:t>
            </a:r>
          </a:p>
        </p:txBody>
      </p:sp>
      <p:sp>
        <p:nvSpPr>
          <p:cNvPr id="4" name="Foliennummernplatzhalter 3"/>
          <p:cNvSpPr>
            <a:spLocks noGrp="1"/>
          </p:cNvSpPr>
          <p:nvPr>
            <p:ph type="sldNum" sz="quarter" idx="5"/>
          </p:nvPr>
        </p:nvSpPr>
        <p:spPr/>
        <p:txBody>
          <a:bodyPr/>
          <a:lstStyle/>
          <a:p>
            <a:fld id="{C676E990-845A-4012-BA76-3A72FE1F0C1C}" type="slidenum">
              <a:rPr lang="de-DE" smtClean="0"/>
              <a:t>3</a:t>
            </a:fld>
            <a:endParaRPr lang="de-DE"/>
          </a:p>
        </p:txBody>
      </p:sp>
    </p:spTree>
    <p:extLst>
      <p:ext uri="{BB962C8B-B14F-4D97-AF65-F5344CB8AC3E}">
        <p14:creationId xmlns:p14="http://schemas.microsoft.com/office/powerpoint/2010/main" val="30505536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de-DE" sz="882" b="0" i="0" strike="noStrike" cap="none" baseline="0" dirty="0">
                <a:solidFill>
                  <a:srgbClr val="161616"/>
                </a:solidFill>
                <a:effectLst/>
                <a:latin typeface="Segoe UI"/>
                <a:ea typeface="Segoe UI"/>
                <a:cs typeface="Segoe UI"/>
              </a:rPr>
              <a:t>Die Trainingsdaten bestehen aus früheren Beobachtungen. In den meisten Fällen umfassen die Beobachtungen die beobachteten Attribute oder </a:t>
            </a:r>
            <a:r>
              <a:rPr lang="de-DE" sz="882" b="0" i="1" strike="noStrike" cap="none" baseline="0" dirty="0">
                <a:solidFill>
                  <a:srgbClr val="161616"/>
                </a:solidFill>
                <a:effectLst/>
                <a:latin typeface="Segoe UI"/>
                <a:ea typeface="Segoe UI"/>
                <a:cs typeface="Segoe UI"/>
              </a:rPr>
              <a:t>Features</a:t>
            </a:r>
            <a:r>
              <a:rPr lang="de-DE" sz="882" b="0" i="0" strike="noStrike" cap="none" baseline="0" dirty="0">
                <a:solidFill>
                  <a:srgbClr val="161616"/>
                </a:solidFill>
                <a:effectLst/>
                <a:latin typeface="Segoe UI"/>
                <a:ea typeface="Segoe UI"/>
                <a:cs typeface="Segoe UI"/>
              </a:rPr>
              <a:t> der beobachteten Sache und den bekannten Wert der Sache, für die Sie ein Modell trainieren möchten, um sie vorherzusagen (auch </a:t>
            </a:r>
            <a:r>
              <a:rPr lang="de-DE" sz="882" b="0" i="1" strike="noStrike" cap="none" baseline="0" dirty="0">
                <a:solidFill>
                  <a:srgbClr val="161616"/>
                </a:solidFill>
                <a:effectLst/>
                <a:latin typeface="Segoe UI"/>
                <a:ea typeface="Segoe UI"/>
                <a:cs typeface="Segoe UI"/>
              </a:rPr>
              <a:t>Bezeichnung</a:t>
            </a:r>
            <a:r>
              <a:rPr lang="de-DE" sz="882" b="0" i="0" strike="noStrike" cap="none" baseline="0" dirty="0">
                <a:solidFill>
                  <a:srgbClr val="161616"/>
                </a:solidFill>
                <a:effectLst/>
                <a:latin typeface="Segoe UI"/>
                <a:ea typeface="Segoe UI"/>
                <a:cs typeface="Segoe UI"/>
              </a:rPr>
              <a:t> genannt). In der Mathematik werden die Features oft mit dem Kurzvariablennamen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 und die Bezeichnung mit </a:t>
            </a:r>
            <a:r>
              <a:rPr lang="de-DE" sz="882" b="1" i="1" strike="noStrike" cap="none" baseline="0" dirty="0">
                <a:solidFill>
                  <a:srgbClr val="161616"/>
                </a:solidFill>
                <a:effectLst/>
                <a:latin typeface="Segoe UI"/>
                <a:ea typeface="Segoe UI"/>
                <a:cs typeface="Segoe UI"/>
              </a:rPr>
              <a:t>y</a:t>
            </a:r>
            <a:r>
              <a:rPr lang="de-DE" sz="882" b="0" i="0" strike="noStrike" cap="none" baseline="0" dirty="0">
                <a:solidFill>
                  <a:srgbClr val="161616"/>
                </a:solidFill>
                <a:effectLst/>
                <a:latin typeface="Segoe UI"/>
                <a:ea typeface="Segoe UI"/>
                <a:cs typeface="Segoe UI"/>
              </a:rPr>
              <a:t> bezeichnet. In der Regel besteht eine Beobachtung aus mehreren Featurewerten. Daher ist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 tatsächlich ein </a:t>
            </a:r>
            <a:r>
              <a:rPr lang="de-DE" sz="882" b="0" i="1" strike="noStrike" cap="none" baseline="0" dirty="0">
                <a:solidFill>
                  <a:srgbClr val="161616"/>
                </a:solidFill>
                <a:effectLst/>
                <a:latin typeface="Segoe UI"/>
                <a:ea typeface="Segoe UI"/>
                <a:cs typeface="Segoe UI"/>
              </a:rPr>
              <a:t>Vektor</a:t>
            </a:r>
            <a:r>
              <a:rPr lang="de-DE" sz="882" b="0" i="0" strike="noStrike" cap="none" baseline="0" dirty="0">
                <a:solidFill>
                  <a:srgbClr val="161616"/>
                </a:solidFill>
                <a:effectLst/>
                <a:latin typeface="Segoe UI"/>
                <a:ea typeface="Segoe UI"/>
                <a:cs typeface="Segoe UI"/>
              </a:rPr>
              <a:t> (ein Array mit mehreren Werten), wie folgt: </a:t>
            </a:r>
            <a:r>
              <a:rPr lang="de-DE" sz="882" b="1" i="1" strike="noStrike" cap="none" baseline="0" dirty="0">
                <a:solidFill>
                  <a:srgbClr val="161616"/>
                </a:solidFill>
                <a:effectLst/>
                <a:latin typeface="Segoe UI"/>
                <a:ea typeface="Segoe UI"/>
                <a:cs typeface="Segoe UI"/>
              </a:rPr>
              <a:t>[x</a:t>
            </a:r>
            <a:r>
              <a:rPr lang="de-DE" sz="882" b="1" i="1" strike="noStrike" cap="none" baseline="-25000" dirty="0">
                <a:solidFill>
                  <a:srgbClr val="161616"/>
                </a:solidFill>
                <a:effectLst/>
                <a:latin typeface="Segoe UI"/>
                <a:ea typeface="Segoe UI"/>
                <a:cs typeface="Segoe UI"/>
              </a:rPr>
              <a:t>1,x2,x3</a:t>
            </a:r>
            <a:r>
              <a:rPr lang="de-DE" sz="882" b="1" i="1" strike="noStrike" cap="none" baseline="0" dirty="0">
                <a:solidFill>
                  <a:srgbClr val="161616"/>
                </a:solidFill>
                <a:effectLst/>
                <a:latin typeface="Segoe UI"/>
                <a:ea typeface="Segoe UI"/>
                <a:cs typeface="Segoe UI"/>
              </a:rPr>
              <a:t>,...]</a:t>
            </a:r>
            <a:r>
              <a:rPr lang="de-DE" sz="882" b="0" i="0" strike="noStrike" cap="none" baseline="0" dirty="0">
                <a:solidFill>
                  <a:srgbClr val="161616"/>
                </a:solidFill>
                <a:effectLst/>
                <a:latin typeface="Segoe UI"/>
                <a:ea typeface="Segoe UI"/>
                <a:cs typeface="Segoe UI"/>
              </a:rPr>
              <a:t>.</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de-DE" sz="882" b="0" i="0" strike="noStrike" cap="none" baseline="0" dirty="0">
                <a:solidFill>
                  <a:srgbClr val="161616"/>
                </a:solidFill>
                <a:effectLst/>
                <a:latin typeface="Segoe UI"/>
                <a:ea typeface="Segoe UI"/>
                <a:cs typeface="Segoe UI"/>
              </a:rPr>
              <a:t> Ein </a:t>
            </a:r>
            <a:r>
              <a:rPr lang="de-DE" sz="882" b="0" i="1" strike="noStrike" cap="none" baseline="0" dirty="0">
                <a:solidFill>
                  <a:srgbClr val="161616"/>
                </a:solidFill>
                <a:effectLst/>
                <a:latin typeface="Segoe UI"/>
                <a:ea typeface="Segoe UI"/>
                <a:cs typeface="Segoe UI"/>
              </a:rPr>
              <a:t>Algorithmus</a:t>
            </a:r>
            <a:r>
              <a:rPr lang="de-DE" sz="882" b="0" i="0" strike="noStrike" cap="none" baseline="0" dirty="0">
                <a:solidFill>
                  <a:srgbClr val="161616"/>
                </a:solidFill>
                <a:effectLst/>
                <a:latin typeface="Segoe UI"/>
                <a:ea typeface="Segoe UI"/>
                <a:cs typeface="Segoe UI"/>
              </a:rPr>
              <a:t> wird auf die Daten angewendet, um eine Beziehung zwischen den Features und der Bezeichnung zu ermitteln und diese Beziehung als Berechnung zu verallgemeinern, die mit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 durchgeführt werden kann, um </a:t>
            </a:r>
            <a:r>
              <a:rPr lang="de-DE" sz="882" b="1" i="1" strike="noStrike" cap="none" baseline="0" dirty="0">
                <a:solidFill>
                  <a:srgbClr val="161616"/>
                </a:solidFill>
                <a:effectLst/>
                <a:latin typeface="Segoe UI"/>
                <a:ea typeface="Segoe UI"/>
                <a:cs typeface="Segoe UI"/>
              </a:rPr>
              <a:t>y</a:t>
            </a:r>
            <a:r>
              <a:rPr lang="de-DE" sz="882" b="0" i="0" strike="noStrike" cap="none" baseline="0" dirty="0">
                <a:solidFill>
                  <a:srgbClr val="161616"/>
                </a:solidFill>
                <a:effectLst/>
                <a:latin typeface="Segoe UI"/>
                <a:ea typeface="Segoe UI"/>
                <a:cs typeface="Segoe UI"/>
              </a:rPr>
              <a:t> zu berechnen. Der jeweils verwendete Algorithmus hängt von der Art des Vorhersageproblems ab, das Sie zu lösen versuchen (dazu später mehr), aber das Grundprinzip besteht im Versuch, die Daten an eine Funktion </a:t>
            </a:r>
            <a:r>
              <a:rPr lang="de-DE" sz="882" b="0" i="1" strike="noStrike" cap="none" baseline="0" dirty="0">
                <a:solidFill>
                  <a:srgbClr val="161616"/>
                </a:solidFill>
                <a:effectLst/>
                <a:latin typeface="Segoe UI"/>
                <a:ea typeface="Segoe UI"/>
                <a:cs typeface="Segoe UI"/>
              </a:rPr>
              <a:t>anzupassen</a:t>
            </a:r>
            <a:r>
              <a:rPr lang="de-DE" sz="882" b="0" i="0" strike="noStrike" cap="none" baseline="0" dirty="0">
                <a:solidFill>
                  <a:srgbClr val="161616"/>
                </a:solidFill>
                <a:effectLst/>
                <a:latin typeface="Segoe UI"/>
                <a:ea typeface="Segoe UI"/>
                <a:cs typeface="Segoe UI"/>
              </a:rPr>
              <a:t>, in der die Werte der Features zum Berechnen der Bezeichnung verwendet werden können.</a:t>
            </a: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de-DE" sz="882" b="0" i="0" strike="noStrike" cap="none" baseline="0" dirty="0">
                <a:solidFill>
                  <a:srgbClr val="161616"/>
                </a:solidFill>
                <a:effectLst/>
                <a:latin typeface="Segoe UI"/>
                <a:ea typeface="Segoe UI"/>
                <a:cs typeface="Segoe UI"/>
              </a:rPr>
              <a:t>Das Ergebnis des Algorithmus ist ein </a:t>
            </a:r>
            <a:r>
              <a:rPr lang="de-DE" sz="882" b="0" i="1" strike="noStrike" cap="none" baseline="0" dirty="0">
                <a:solidFill>
                  <a:srgbClr val="161616"/>
                </a:solidFill>
                <a:effectLst/>
                <a:latin typeface="Segoe UI"/>
                <a:ea typeface="Segoe UI"/>
                <a:cs typeface="Segoe UI"/>
              </a:rPr>
              <a:t>Modell</a:t>
            </a:r>
            <a:r>
              <a:rPr lang="de-DE" sz="882" b="0" i="0" strike="noStrike" cap="none" baseline="0" dirty="0">
                <a:solidFill>
                  <a:srgbClr val="161616"/>
                </a:solidFill>
                <a:effectLst/>
                <a:latin typeface="Segoe UI"/>
                <a:ea typeface="Segoe UI"/>
                <a:cs typeface="Segoe UI"/>
              </a:rPr>
              <a:t>, das die vom Algorithmus abgeleitete Berechnung als </a:t>
            </a:r>
            <a:r>
              <a:rPr lang="de-DE" sz="882" b="0" i="1" strike="noStrike" cap="none" baseline="0" dirty="0">
                <a:solidFill>
                  <a:srgbClr val="161616"/>
                </a:solidFill>
                <a:effectLst/>
                <a:latin typeface="Segoe UI"/>
                <a:ea typeface="Segoe UI"/>
                <a:cs typeface="Segoe UI"/>
              </a:rPr>
              <a:t>Funktion</a:t>
            </a:r>
            <a:r>
              <a:rPr lang="de-DE" sz="882" b="0" i="0" strike="noStrike" cap="none" baseline="0" dirty="0">
                <a:solidFill>
                  <a:srgbClr val="161616"/>
                </a:solidFill>
                <a:effectLst/>
                <a:latin typeface="Segoe UI"/>
                <a:ea typeface="Segoe UI"/>
                <a:cs typeface="Segoe UI"/>
              </a:rPr>
              <a:t> kapselt, die wir </a:t>
            </a:r>
            <a:r>
              <a:rPr lang="de-DE" sz="882" b="1" i="1" strike="noStrike" cap="none" baseline="0" dirty="0">
                <a:solidFill>
                  <a:srgbClr val="161616"/>
                </a:solidFill>
                <a:effectLst/>
                <a:latin typeface="Segoe UI"/>
                <a:ea typeface="Segoe UI"/>
                <a:cs typeface="Segoe UI"/>
              </a:rPr>
              <a:t>f</a:t>
            </a:r>
            <a:r>
              <a:rPr lang="de-DE" sz="882" b="0" i="0" strike="noStrike" cap="none" baseline="0" dirty="0">
                <a:solidFill>
                  <a:srgbClr val="161616"/>
                </a:solidFill>
                <a:effectLst/>
                <a:latin typeface="Segoe UI"/>
                <a:ea typeface="Segoe UI"/>
                <a:cs typeface="Segoe UI"/>
              </a:rPr>
              <a:t> nennen. Mathematische Notation: </a:t>
            </a:r>
            <a:r>
              <a:rPr lang="de-DE" sz="882" b="1" i="1" strike="noStrike" cap="none" baseline="0" dirty="0">
                <a:solidFill>
                  <a:srgbClr val="161616"/>
                </a:solidFill>
                <a:effectLst/>
                <a:latin typeface="Segoe UI"/>
                <a:ea typeface="Segoe UI"/>
                <a:cs typeface="Segoe UI"/>
              </a:rPr>
              <a:t>y = f(x)</a:t>
            </a:r>
            <a:endParaRPr lang="en-US" b="0" i="0" dirty="0">
              <a:solidFill>
                <a:srgbClr val="161616"/>
              </a:solidFill>
              <a:effectLst/>
              <a:latin typeface="Segoe UI" panose="020B0502040204020203" pitchFamily="34" charset="0"/>
            </a:endParaRPr>
          </a:p>
          <a:p>
            <a:pPr algn="l">
              <a:buFont typeface="+mj-lt"/>
              <a:buAutoNum type="arabicPeriod"/>
            </a:pPr>
            <a:endParaRPr lang="en-US" b="0" i="0" dirty="0">
              <a:solidFill>
                <a:srgbClr val="161616"/>
              </a:solidFill>
              <a:effectLst/>
              <a:latin typeface="Segoe UI" panose="020B0502040204020203" pitchFamily="34" charset="0"/>
            </a:endParaRPr>
          </a:p>
          <a:p>
            <a:pPr algn="l">
              <a:buFont typeface="+mj-lt"/>
              <a:buAutoNum type="arabicPeriod"/>
            </a:pPr>
            <a:r>
              <a:rPr lang="de-DE" sz="882" b="0" i="0" strike="noStrike" cap="none" baseline="0" dirty="0">
                <a:solidFill>
                  <a:srgbClr val="161616"/>
                </a:solidFill>
                <a:effectLst/>
                <a:latin typeface="Segoe UI"/>
                <a:ea typeface="Segoe UI"/>
                <a:cs typeface="Segoe UI"/>
              </a:rPr>
              <a:t>Nachdem die </a:t>
            </a:r>
            <a:r>
              <a:rPr lang="de-DE" sz="882" b="0" i="1" strike="noStrike" cap="none" baseline="0" dirty="0">
                <a:solidFill>
                  <a:srgbClr val="161616"/>
                </a:solidFill>
                <a:effectLst/>
                <a:latin typeface="Segoe UI"/>
                <a:ea typeface="Segoe UI"/>
                <a:cs typeface="Segoe UI"/>
              </a:rPr>
              <a:t>Trainingsphase</a:t>
            </a:r>
            <a:r>
              <a:rPr lang="de-DE" sz="882" b="0" i="0" strike="noStrike" cap="none" baseline="0" dirty="0">
                <a:solidFill>
                  <a:srgbClr val="161616"/>
                </a:solidFill>
                <a:effectLst/>
                <a:latin typeface="Segoe UI"/>
                <a:ea typeface="Segoe UI"/>
                <a:cs typeface="Segoe UI"/>
              </a:rPr>
              <a:t> abgeschlossen ist, kann das trainierte Modell zum </a:t>
            </a:r>
            <a:r>
              <a:rPr lang="de-DE" sz="882" b="0" i="1" strike="noStrike" cap="none" baseline="0" dirty="0">
                <a:solidFill>
                  <a:srgbClr val="161616"/>
                </a:solidFill>
                <a:effectLst/>
                <a:latin typeface="Segoe UI"/>
                <a:ea typeface="Segoe UI"/>
                <a:cs typeface="Segoe UI"/>
              </a:rPr>
              <a:t>Rückschließen</a:t>
            </a:r>
            <a:r>
              <a:rPr lang="de-DE" sz="882" b="0" i="0" strike="noStrike" cap="none" baseline="0" dirty="0">
                <a:solidFill>
                  <a:srgbClr val="161616"/>
                </a:solidFill>
                <a:effectLst/>
                <a:latin typeface="Segoe UI"/>
                <a:ea typeface="Segoe UI"/>
                <a:cs typeface="Segoe UI"/>
              </a:rPr>
              <a:t> verwendet werden. Das Modell ist im Wesentlichen ein Softwareprogramm, das die durch den Trainingsprozess erzeugte Funktion kapselt. Sie können eine Reihe von Featurewerten eingeben und erhalten als Ausgabe eine Vorhersage der entsprechenden Bezeichnung. Da es sich bei der Ausgabe des Modells um eine Vorhersage handelt, die von der Funktion berechnet wurde, und nicht um einen beobachteten Wert, wird die Ausgabe der Funktion häufig als </a:t>
            </a:r>
            <a:r>
              <a:rPr lang="de-DE" sz="882" b="1" i="1" strike="noStrike" cap="none" baseline="0" dirty="0">
                <a:solidFill>
                  <a:srgbClr val="161616"/>
                </a:solidFill>
                <a:effectLst/>
                <a:latin typeface="Segoe UI"/>
                <a:ea typeface="Segoe UI"/>
                <a:cs typeface="Segoe UI"/>
              </a:rPr>
              <a:t>ŷ</a:t>
            </a:r>
            <a:r>
              <a:rPr lang="de-DE" sz="882" b="0" i="0" strike="noStrike" cap="none" baseline="0" dirty="0">
                <a:solidFill>
                  <a:srgbClr val="161616"/>
                </a:solidFill>
                <a:effectLst/>
                <a:latin typeface="Segoe UI"/>
                <a:ea typeface="Segoe UI"/>
                <a:cs typeface="Segoe UI"/>
              </a:rPr>
              <a:t> angezeigt (was sehr schön als „y mit Hut“ beschrieben wird).</a:t>
            </a:r>
          </a:p>
          <a:p>
            <a:endParaRPr lang="en-US"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DA236AED-A283-4188-AA60-198ABF87D043}"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21</a:t>
            </a:fld>
            <a:endParaRPr lang="en-US"/>
          </a:p>
        </p:txBody>
      </p:sp>
    </p:spTree>
    <p:extLst>
      <p:ext uri="{BB962C8B-B14F-4D97-AF65-F5344CB8AC3E}">
        <p14:creationId xmlns:p14="http://schemas.microsoft.com/office/powerpoint/2010/main" val="2309518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e-DE" sz="1600" b="1" i="0" strike="noStrike" cap="none" baseline="0">
                <a:solidFill>
                  <a:srgbClr val="161616"/>
                </a:solidFill>
                <a:effectLst/>
                <a:latin typeface="Segoe UI"/>
                <a:ea typeface="Segoe UI"/>
                <a:cs typeface="Segoe UI"/>
              </a:rPr>
              <a:t>Überwachtes maschinelles Lernen</a:t>
            </a:r>
          </a:p>
          <a:p>
            <a:pPr algn="l"/>
            <a:r>
              <a:rPr lang="de-DE" sz="1600" b="0" i="1" strike="noStrike" cap="none" baseline="0">
                <a:solidFill>
                  <a:srgbClr val="161616"/>
                </a:solidFill>
                <a:effectLst/>
                <a:latin typeface="Segoe UI"/>
                <a:ea typeface="Segoe UI"/>
                <a:cs typeface="Segoe UI"/>
              </a:rPr>
              <a:t>Überwachtes</a:t>
            </a:r>
            <a:r>
              <a:rPr lang="de-DE" sz="1600" b="0" i="0" strike="noStrike" cap="none" baseline="0">
                <a:solidFill>
                  <a:srgbClr val="161616"/>
                </a:solidFill>
                <a:effectLst/>
                <a:latin typeface="Segoe UI"/>
                <a:ea typeface="Segoe UI"/>
                <a:cs typeface="Segoe UI"/>
              </a:rPr>
              <a:t> maschinelles Lernen ist ein allgemeiner Begriff für Machine-Learning-Algorithmen, bei denen die Trainingsdaten sowohl </a:t>
            </a:r>
            <a:r>
              <a:rPr lang="de-DE" sz="1600" b="0" i="1" strike="noStrike" cap="none" baseline="0">
                <a:solidFill>
                  <a:srgbClr val="161616"/>
                </a:solidFill>
                <a:effectLst/>
                <a:latin typeface="Segoe UI"/>
                <a:ea typeface="Segoe UI"/>
                <a:cs typeface="Segoe UI"/>
              </a:rPr>
              <a:t>Feature</a:t>
            </a:r>
            <a:r>
              <a:rPr lang="de-DE" sz="1600" b="0" i="0" strike="noStrike" cap="none" baseline="0">
                <a:solidFill>
                  <a:srgbClr val="161616"/>
                </a:solidFill>
                <a:effectLst/>
                <a:latin typeface="Segoe UI"/>
                <a:ea typeface="Segoe UI"/>
                <a:cs typeface="Segoe UI"/>
              </a:rPr>
              <a:t>-Werte als auch bekannte </a:t>
            </a:r>
            <a:r>
              <a:rPr lang="de-DE" sz="1600" b="0" i="1" strike="noStrike" cap="none" baseline="0">
                <a:solidFill>
                  <a:srgbClr val="161616"/>
                </a:solidFill>
                <a:effectLst/>
                <a:latin typeface="Segoe UI"/>
                <a:ea typeface="Segoe UI"/>
                <a:cs typeface="Segoe UI"/>
              </a:rPr>
              <a:t>Bezeichnungs</a:t>
            </a:r>
            <a:r>
              <a:rPr lang="de-DE" sz="1600" b="0" i="0" strike="noStrike" cap="none" baseline="0">
                <a:solidFill>
                  <a:srgbClr val="161616"/>
                </a:solidFill>
                <a:effectLst/>
                <a:latin typeface="Segoe UI"/>
                <a:ea typeface="Segoe UI"/>
                <a:cs typeface="Segoe UI"/>
              </a:rPr>
              <a:t>werte enthalten. Überwachtes maschinelles Lernen wird verwendet, um Modelle zu trainieren, indem eine Beziehung zwischen den Features und Bezeichnungen in früheren Beobachtungen bestimmt wird, sodass in zukünftigen Fällen unbekannte Bezeichnungen für Features vorhergesagt werden können.</a:t>
            </a:r>
          </a:p>
          <a:p>
            <a:pPr algn="l"/>
            <a:r>
              <a:rPr lang="de-DE" sz="1600" b="1" i="0" strike="noStrike" cap="none" baseline="0">
                <a:solidFill>
                  <a:srgbClr val="161616"/>
                </a:solidFill>
                <a:effectLst/>
                <a:latin typeface="Segoe UI"/>
                <a:ea typeface="Segoe UI"/>
                <a:cs typeface="Segoe UI"/>
              </a:rPr>
              <a:t>Regression</a:t>
            </a:r>
          </a:p>
          <a:p>
            <a:pPr algn="l"/>
            <a:r>
              <a:rPr lang="de-DE" sz="1600" b="0" i="1" strike="noStrike" cap="none" baseline="0">
                <a:solidFill>
                  <a:srgbClr val="161616"/>
                </a:solidFill>
                <a:effectLst/>
                <a:latin typeface="Segoe UI"/>
                <a:ea typeface="Segoe UI"/>
                <a:cs typeface="Segoe UI"/>
              </a:rPr>
              <a:t>Regression</a:t>
            </a:r>
            <a:r>
              <a:rPr lang="de-DE" sz="1600" b="0" i="0" strike="noStrike" cap="none" baseline="0">
                <a:solidFill>
                  <a:srgbClr val="161616"/>
                </a:solidFill>
                <a:effectLst/>
                <a:latin typeface="Segoe UI"/>
                <a:ea typeface="Segoe UI"/>
                <a:cs typeface="Segoe UI"/>
              </a:rPr>
              <a:t> ist eine Form des überwachten maschinellen Lernens, bei der die vom Modell vorhergesagte Bezeichnung ein numerischer Wert ist. Beispiel:</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Die Anzahl der verkauften Portionen Eiscreme an einem bestimmten Tag, basierend auf Temperatur, Niederschlag und Windgeschwindigkeit.</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Der Verkaufspreis einer Immobilie basierend auf ihrer Größe in Quadratmetern, der Anzahl der darin enthaltenen Schlafzimmer und sozioökonomischen Metriken des umliegenden Gebiets.</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Die Kraftstoffeffizienz (in Meilen pro Gallone) eines Autos basierend auf motorischer Größe, Gewicht, Breite, Höhe und Länge.</a:t>
            </a:r>
          </a:p>
          <a:p>
            <a:pPr algn="l"/>
            <a:r>
              <a:rPr lang="de-DE" sz="1600" b="1" i="0" strike="noStrike" cap="none" baseline="0">
                <a:solidFill>
                  <a:srgbClr val="161616"/>
                </a:solidFill>
                <a:effectLst/>
                <a:latin typeface="Segoe UI"/>
                <a:ea typeface="Segoe UI"/>
                <a:cs typeface="Segoe UI"/>
              </a:rPr>
              <a:t>Klassifizierung</a:t>
            </a:r>
          </a:p>
          <a:p>
            <a:pPr algn="l"/>
            <a:r>
              <a:rPr lang="de-DE" sz="1600" b="0" i="1" strike="noStrike" cap="none" baseline="0">
                <a:solidFill>
                  <a:srgbClr val="161616"/>
                </a:solidFill>
                <a:effectLst/>
                <a:latin typeface="Segoe UI"/>
                <a:ea typeface="Segoe UI"/>
                <a:cs typeface="Segoe UI"/>
              </a:rPr>
              <a:t>Klassifizierung</a:t>
            </a:r>
            <a:r>
              <a:rPr lang="de-DE" sz="1600" b="0" i="0" strike="noStrike" cap="none" baseline="0">
                <a:solidFill>
                  <a:srgbClr val="161616"/>
                </a:solidFill>
                <a:effectLst/>
                <a:latin typeface="Segoe UI"/>
                <a:ea typeface="Segoe UI"/>
                <a:cs typeface="Segoe UI"/>
              </a:rPr>
              <a:t> ist eine Form des überwachten maschinellen Lernens, bei der die Bezeichnung eine Kategorisierung oder </a:t>
            </a:r>
            <a:r>
              <a:rPr lang="de-DE" sz="1600" b="0" i="1" strike="noStrike" cap="none" baseline="0">
                <a:solidFill>
                  <a:srgbClr val="161616"/>
                </a:solidFill>
                <a:effectLst/>
                <a:latin typeface="Segoe UI"/>
                <a:ea typeface="Segoe UI"/>
                <a:cs typeface="Segoe UI"/>
              </a:rPr>
              <a:t>Klasse</a:t>
            </a:r>
            <a:r>
              <a:rPr lang="de-DE" sz="1600" b="0" i="0" strike="noStrike" cap="none" baseline="0">
                <a:solidFill>
                  <a:srgbClr val="161616"/>
                </a:solidFill>
                <a:effectLst/>
                <a:latin typeface="Segoe UI"/>
                <a:ea typeface="Segoe UI"/>
                <a:cs typeface="Segoe UI"/>
              </a:rPr>
              <a:t> darstellt. Es gibt zwei gängige Klassifizierungsszenarien.</a:t>
            </a:r>
          </a:p>
          <a:p>
            <a:pPr algn="l"/>
            <a:r>
              <a:rPr lang="de-DE" sz="1600" b="1" i="0" strike="noStrike" cap="none" baseline="0">
                <a:solidFill>
                  <a:srgbClr val="161616"/>
                </a:solidFill>
                <a:effectLst/>
                <a:latin typeface="Segoe UI"/>
                <a:ea typeface="Segoe UI"/>
                <a:cs typeface="Segoe UI"/>
              </a:rPr>
              <a:t>Binäre Klassifizierung</a:t>
            </a:r>
          </a:p>
          <a:p>
            <a:pPr algn="l"/>
            <a:r>
              <a:rPr lang="de-DE" sz="1600" b="0" i="0" strike="noStrike" cap="none" baseline="0">
                <a:solidFill>
                  <a:srgbClr val="161616"/>
                </a:solidFill>
                <a:effectLst/>
                <a:latin typeface="Segoe UI"/>
                <a:ea typeface="Segoe UI"/>
                <a:cs typeface="Segoe UI"/>
              </a:rPr>
              <a:t>Bei der </a:t>
            </a:r>
            <a:r>
              <a:rPr lang="de-DE" sz="1600" b="0" i="1" strike="noStrike" cap="none" baseline="0">
                <a:solidFill>
                  <a:srgbClr val="161616"/>
                </a:solidFill>
                <a:effectLst/>
                <a:latin typeface="Segoe UI"/>
                <a:ea typeface="Segoe UI"/>
                <a:cs typeface="Segoe UI"/>
              </a:rPr>
              <a:t>binären Klassifizierung</a:t>
            </a:r>
            <a:r>
              <a:rPr lang="de-DE" sz="1600" b="0" i="0" strike="noStrike" cap="none" baseline="0">
                <a:solidFill>
                  <a:srgbClr val="161616"/>
                </a:solidFill>
                <a:effectLst/>
                <a:latin typeface="Segoe UI"/>
                <a:ea typeface="Segoe UI"/>
                <a:cs typeface="Segoe UI"/>
              </a:rPr>
              <a:t> bestimmt die Bezeichnung, ob das beobachtete Element eine Instanz einer bestimmten Klasse </a:t>
            </a:r>
            <a:r>
              <a:rPr lang="de-DE" sz="1600" b="0" i="1" strike="noStrike" cap="none" baseline="0">
                <a:solidFill>
                  <a:srgbClr val="161616"/>
                </a:solidFill>
                <a:effectLst/>
                <a:latin typeface="Segoe UI"/>
                <a:ea typeface="Segoe UI"/>
                <a:cs typeface="Segoe UI"/>
              </a:rPr>
              <a:t>ist</a:t>
            </a:r>
            <a:r>
              <a:rPr lang="de-DE" sz="1600" b="0" i="0" strike="noStrike" cap="none" baseline="0">
                <a:solidFill>
                  <a:srgbClr val="161616"/>
                </a:solidFill>
                <a:effectLst/>
                <a:latin typeface="Segoe UI"/>
                <a:ea typeface="Segoe UI"/>
                <a:cs typeface="Segoe UI"/>
              </a:rPr>
              <a:t> (oder </a:t>
            </a:r>
            <a:r>
              <a:rPr lang="de-DE" sz="1600" b="0" i="1" strike="noStrike" cap="none" baseline="0">
                <a:solidFill>
                  <a:srgbClr val="161616"/>
                </a:solidFill>
                <a:effectLst/>
                <a:latin typeface="Segoe UI"/>
                <a:ea typeface="Segoe UI"/>
                <a:cs typeface="Segoe UI"/>
              </a:rPr>
              <a:t>nicht ist</a:t>
            </a:r>
            <a:r>
              <a:rPr lang="de-DE" sz="1600" b="0" i="0" strike="noStrike" cap="none" baseline="0">
                <a:solidFill>
                  <a:srgbClr val="161616"/>
                </a:solidFill>
                <a:effectLst/>
                <a:latin typeface="Segoe UI"/>
                <a:ea typeface="Segoe UI"/>
                <a:cs typeface="Segoe UI"/>
              </a:rPr>
              <a:t>). Anders ausgedrückt: Binäre Klassifizierungsmodelle prognostizieren eines von zwei sich gegenseitig ausschließenden Ergebnissen. Beispiel:</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Ob ein Patient ein Diabetesrisiko hat, basierend auf klinischen Metriken wie Gewicht, Alter, Blutzuckerspiegel usw.</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Ob ein Bankkunde einen Kredit nicht zurückzahlt, auf Grundlage von Einkommen, Kreditgeschichte, Alter und anderen Faktoren.</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Ob ein Adresslistenkunde positiv auf ein Marketingangebot reagiert, basierend auf demografischen Attributen und früheren Käufen.</a:t>
            </a:r>
          </a:p>
          <a:p>
            <a:pPr algn="l"/>
            <a:r>
              <a:rPr lang="de-DE" sz="1600" b="0" i="0" strike="noStrike" cap="none" baseline="0">
                <a:solidFill>
                  <a:srgbClr val="161616"/>
                </a:solidFill>
                <a:effectLst/>
                <a:latin typeface="Segoe UI"/>
                <a:ea typeface="Segoe UI"/>
                <a:cs typeface="Segoe UI"/>
              </a:rPr>
              <a:t>In all diesen Beispielen gibt das Modell eine binäre </a:t>
            </a:r>
            <a:r>
              <a:rPr lang="de-DE" sz="1600" b="0" i="1" strike="noStrike" cap="none" baseline="0">
                <a:solidFill>
                  <a:srgbClr val="161616"/>
                </a:solidFill>
                <a:effectLst/>
                <a:latin typeface="Segoe UI"/>
                <a:ea typeface="Segoe UI"/>
                <a:cs typeface="Segoe UI"/>
              </a:rPr>
              <a:t>wahre</a:t>
            </a:r>
            <a:r>
              <a:rPr lang="de-DE" sz="1600" b="0" i="0" strike="noStrike" cap="none" baseline="0">
                <a:solidFill>
                  <a:srgbClr val="161616"/>
                </a:solidFill>
                <a:effectLst/>
                <a:latin typeface="Segoe UI"/>
                <a:ea typeface="Segoe UI"/>
                <a:cs typeface="Segoe UI"/>
              </a:rPr>
              <a:t>/</a:t>
            </a:r>
            <a:r>
              <a:rPr lang="de-DE" sz="1600" b="0" i="1" strike="noStrike" cap="none" baseline="0">
                <a:solidFill>
                  <a:srgbClr val="161616"/>
                </a:solidFill>
                <a:effectLst/>
                <a:latin typeface="Segoe UI"/>
                <a:ea typeface="Segoe UI"/>
                <a:cs typeface="Segoe UI"/>
              </a:rPr>
              <a:t>falsche</a:t>
            </a:r>
            <a:r>
              <a:rPr lang="de-DE" sz="1600" b="0" i="0" strike="noStrike" cap="none" baseline="0">
                <a:solidFill>
                  <a:srgbClr val="161616"/>
                </a:solidFill>
                <a:effectLst/>
                <a:latin typeface="Segoe UI"/>
                <a:ea typeface="Segoe UI"/>
                <a:cs typeface="Segoe UI"/>
              </a:rPr>
              <a:t> oder </a:t>
            </a:r>
            <a:r>
              <a:rPr lang="de-DE" sz="1600" b="0" i="1" strike="noStrike" cap="none" baseline="0">
                <a:solidFill>
                  <a:srgbClr val="161616"/>
                </a:solidFill>
                <a:effectLst/>
                <a:latin typeface="Segoe UI"/>
                <a:ea typeface="Segoe UI"/>
                <a:cs typeface="Segoe UI"/>
              </a:rPr>
              <a:t>positive/negative</a:t>
            </a:r>
            <a:r>
              <a:rPr lang="de-DE" sz="1600" b="0" i="0" strike="noStrike" cap="none" baseline="0">
                <a:solidFill>
                  <a:srgbClr val="161616"/>
                </a:solidFill>
                <a:effectLst/>
                <a:latin typeface="Segoe UI"/>
                <a:ea typeface="Segoe UI"/>
                <a:cs typeface="Segoe UI"/>
              </a:rPr>
              <a:t> Vorhersage für eine einzelne mögliche Klasse ab.</a:t>
            </a:r>
          </a:p>
          <a:p>
            <a:pPr algn="l"/>
            <a:r>
              <a:rPr lang="de-DE" sz="1600" b="1" i="0" strike="noStrike" cap="none" baseline="0">
                <a:solidFill>
                  <a:srgbClr val="161616"/>
                </a:solidFill>
                <a:effectLst/>
                <a:latin typeface="Segoe UI"/>
                <a:ea typeface="Segoe UI"/>
                <a:cs typeface="Segoe UI"/>
              </a:rPr>
              <a:t>Multiklassen-Klassifizierung</a:t>
            </a:r>
          </a:p>
          <a:p>
            <a:pPr algn="l"/>
            <a:r>
              <a:rPr lang="de-DE" sz="1600" b="0" i="1" strike="noStrike" cap="none" baseline="0">
                <a:solidFill>
                  <a:srgbClr val="161616"/>
                </a:solidFill>
                <a:effectLst/>
                <a:latin typeface="Segoe UI"/>
                <a:ea typeface="Segoe UI"/>
                <a:cs typeface="Segoe UI"/>
              </a:rPr>
              <a:t>Multiklassen-Klassifizierung</a:t>
            </a:r>
            <a:r>
              <a:rPr lang="de-DE" sz="1600" b="0" i="0" strike="noStrike" cap="none" baseline="0">
                <a:solidFill>
                  <a:srgbClr val="161616"/>
                </a:solidFill>
                <a:effectLst/>
                <a:latin typeface="Segoe UI"/>
                <a:ea typeface="Segoe UI"/>
                <a:cs typeface="Segoe UI"/>
              </a:rPr>
              <a:t> erweitert die binäre Klassifizierung, um eine Bezeichnung vorherzusagen, die eine von mehreren möglichen Klassen darstellt. Ein auf ein Objekt angewendeter</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Die Art eines Pinguins (</a:t>
            </a:r>
            <a:r>
              <a:rPr lang="de-DE" sz="1600" b="0" i="1" strike="noStrike" cap="none" baseline="0">
                <a:solidFill>
                  <a:srgbClr val="161616"/>
                </a:solidFill>
                <a:effectLst/>
                <a:latin typeface="Segoe UI"/>
                <a:ea typeface="Segoe UI"/>
                <a:cs typeface="Segoe UI"/>
              </a:rPr>
              <a:t>Adelie</a:t>
            </a:r>
            <a:r>
              <a:rPr lang="de-DE" sz="1600" b="0" i="0" strike="noStrike" cap="none" baseline="0">
                <a:solidFill>
                  <a:srgbClr val="161616"/>
                </a:solidFill>
                <a:effectLst/>
                <a:latin typeface="Segoe UI"/>
                <a:ea typeface="Segoe UI"/>
                <a:cs typeface="Segoe UI"/>
              </a:rPr>
              <a:t> (Adeliepinguin), </a:t>
            </a:r>
            <a:r>
              <a:rPr lang="de-DE" sz="1600" b="0" i="1" strike="noStrike" cap="none" baseline="0">
                <a:solidFill>
                  <a:srgbClr val="161616"/>
                </a:solidFill>
                <a:effectLst/>
                <a:latin typeface="Segoe UI"/>
                <a:ea typeface="Segoe UI"/>
                <a:cs typeface="Segoe UI"/>
              </a:rPr>
              <a:t>Gentoo</a:t>
            </a:r>
            <a:r>
              <a:rPr lang="de-DE" sz="1600" b="0" i="0" strike="noStrike" cap="none" baseline="0">
                <a:solidFill>
                  <a:srgbClr val="161616"/>
                </a:solidFill>
                <a:effectLst/>
                <a:latin typeface="Segoe UI"/>
                <a:ea typeface="Segoe UI"/>
                <a:cs typeface="Segoe UI"/>
              </a:rPr>
              <a:t> (Eselspinguin) oder </a:t>
            </a:r>
            <a:r>
              <a:rPr lang="de-DE" sz="1600" b="0" i="1" strike="noStrike" cap="none" baseline="0">
                <a:solidFill>
                  <a:srgbClr val="161616"/>
                </a:solidFill>
                <a:effectLst/>
                <a:latin typeface="Segoe UI"/>
                <a:ea typeface="Segoe UI"/>
                <a:cs typeface="Segoe UI"/>
              </a:rPr>
              <a:t>Chinstrap</a:t>
            </a:r>
            <a:r>
              <a:rPr lang="de-DE" sz="1600" b="0" i="0" strike="noStrike" cap="none" baseline="0">
                <a:solidFill>
                  <a:srgbClr val="161616"/>
                </a:solidFill>
                <a:effectLst/>
                <a:latin typeface="Segoe UI"/>
                <a:ea typeface="Segoe UI"/>
                <a:cs typeface="Segoe UI"/>
              </a:rPr>
              <a:t> (Zügelpinguin)) basierend auf seinen Körpermaßen.</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Das Genre eines Films (</a:t>
            </a:r>
            <a:r>
              <a:rPr lang="de-DE" sz="1600" b="0" i="1" strike="noStrike" cap="none" baseline="0">
                <a:solidFill>
                  <a:srgbClr val="161616"/>
                </a:solidFill>
                <a:effectLst/>
                <a:latin typeface="Segoe UI"/>
                <a:ea typeface="Segoe UI"/>
                <a:cs typeface="Segoe UI"/>
              </a:rPr>
              <a:t>Komödie</a:t>
            </a:r>
            <a:r>
              <a:rPr lang="de-DE" sz="1600" b="0" i="0" strike="noStrike" cap="none" baseline="0">
                <a:solidFill>
                  <a:srgbClr val="161616"/>
                </a:solidFill>
                <a:effectLst/>
                <a:latin typeface="Segoe UI"/>
                <a:ea typeface="Segoe UI"/>
                <a:cs typeface="Segoe UI"/>
              </a:rPr>
              <a:t>, </a:t>
            </a:r>
            <a:r>
              <a:rPr lang="de-DE" sz="1600" b="0" i="1" strike="noStrike" cap="none" baseline="0">
                <a:solidFill>
                  <a:srgbClr val="161616"/>
                </a:solidFill>
                <a:effectLst/>
                <a:latin typeface="Segoe UI"/>
                <a:ea typeface="Segoe UI"/>
                <a:cs typeface="Segoe UI"/>
              </a:rPr>
              <a:t>Horror</a:t>
            </a:r>
            <a:r>
              <a:rPr lang="de-DE" sz="1600" b="0" i="0" strike="noStrike" cap="none" baseline="0">
                <a:solidFill>
                  <a:srgbClr val="161616"/>
                </a:solidFill>
                <a:effectLst/>
                <a:latin typeface="Segoe UI"/>
                <a:ea typeface="Segoe UI"/>
                <a:cs typeface="Segoe UI"/>
              </a:rPr>
              <a:t>, </a:t>
            </a:r>
            <a:r>
              <a:rPr lang="de-DE" sz="1600" b="0" i="1" strike="noStrike" cap="none" baseline="0">
                <a:solidFill>
                  <a:srgbClr val="161616"/>
                </a:solidFill>
                <a:effectLst/>
                <a:latin typeface="Segoe UI"/>
                <a:ea typeface="Segoe UI"/>
                <a:cs typeface="Segoe UI"/>
              </a:rPr>
              <a:t>Romantik</a:t>
            </a:r>
            <a:r>
              <a:rPr lang="de-DE" sz="1600" b="0" i="0" strike="noStrike" cap="none" baseline="0">
                <a:solidFill>
                  <a:srgbClr val="161616"/>
                </a:solidFill>
                <a:effectLst/>
                <a:latin typeface="Segoe UI"/>
                <a:ea typeface="Segoe UI"/>
                <a:cs typeface="Segoe UI"/>
              </a:rPr>
              <a:t>, </a:t>
            </a:r>
            <a:r>
              <a:rPr lang="de-DE" sz="1600" b="0" i="1" strike="noStrike" cap="none" baseline="0">
                <a:solidFill>
                  <a:srgbClr val="161616"/>
                </a:solidFill>
                <a:effectLst/>
                <a:latin typeface="Segoe UI"/>
                <a:ea typeface="Segoe UI"/>
                <a:cs typeface="Segoe UI"/>
              </a:rPr>
              <a:t>Abenteuer</a:t>
            </a:r>
            <a:r>
              <a:rPr lang="de-DE" sz="1600" b="0" i="0" strike="noStrike" cap="none" baseline="0">
                <a:solidFill>
                  <a:srgbClr val="161616"/>
                </a:solidFill>
                <a:effectLst/>
                <a:latin typeface="Segoe UI"/>
                <a:ea typeface="Segoe UI"/>
                <a:cs typeface="Segoe UI"/>
              </a:rPr>
              <a:t> oder </a:t>
            </a:r>
            <a:r>
              <a:rPr lang="de-DE" sz="1600" b="0" i="1" strike="noStrike" cap="none" baseline="0">
                <a:solidFill>
                  <a:srgbClr val="161616"/>
                </a:solidFill>
                <a:effectLst/>
                <a:latin typeface="Segoe UI"/>
                <a:ea typeface="Segoe UI"/>
                <a:cs typeface="Segoe UI"/>
              </a:rPr>
              <a:t>Science Fiction</a:t>
            </a:r>
            <a:r>
              <a:rPr lang="de-DE" sz="1600" b="0" i="0" strike="noStrike" cap="none" baseline="0">
                <a:solidFill>
                  <a:srgbClr val="161616"/>
                </a:solidFill>
                <a:effectLst/>
                <a:latin typeface="Segoe UI"/>
                <a:ea typeface="Segoe UI"/>
                <a:cs typeface="Segoe UI"/>
              </a:rPr>
              <a:t>) basierend auf seiner Besetzung, seinem Regisseur und seinem Budget.</a:t>
            </a:r>
          </a:p>
          <a:p>
            <a:pPr algn="l"/>
            <a:r>
              <a:rPr lang="de-DE" sz="1600" b="0" i="0" strike="noStrike" cap="none" baseline="0">
                <a:solidFill>
                  <a:srgbClr val="161616"/>
                </a:solidFill>
                <a:effectLst/>
                <a:latin typeface="Segoe UI"/>
                <a:ea typeface="Segoe UI"/>
                <a:cs typeface="Segoe UI"/>
              </a:rPr>
              <a:t>In den meisten Szenarien, die eine bekannte Gruppe von mehreren Klassen umfassen, wird die Multiklassen-Klassifizierung verwendet, um sich gegenseitig ausschließende Bezeichnungen vorherzusagen. Beispielsweise kann ein Pinguin nicht sowohl ein </a:t>
            </a:r>
            <a:r>
              <a:rPr lang="de-DE" sz="1600" b="0" i="1" strike="noStrike" cap="none" baseline="0">
                <a:solidFill>
                  <a:srgbClr val="161616"/>
                </a:solidFill>
                <a:effectLst/>
                <a:latin typeface="Segoe UI"/>
                <a:ea typeface="Segoe UI"/>
                <a:cs typeface="Segoe UI"/>
              </a:rPr>
              <a:t>Gentoo</a:t>
            </a:r>
            <a:r>
              <a:rPr lang="de-DE" sz="1600" b="0" i="0" strike="noStrike" cap="none" baseline="0">
                <a:solidFill>
                  <a:srgbClr val="161616"/>
                </a:solidFill>
                <a:effectLst/>
                <a:latin typeface="Segoe UI"/>
                <a:ea typeface="Segoe UI"/>
                <a:cs typeface="Segoe UI"/>
              </a:rPr>
              <a:t> als auch ein </a:t>
            </a:r>
            <a:r>
              <a:rPr lang="de-DE" sz="1600" b="0" i="1" strike="noStrike" cap="none" baseline="0">
                <a:solidFill>
                  <a:srgbClr val="161616"/>
                </a:solidFill>
                <a:effectLst/>
                <a:latin typeface="Segoe UI"/>
                <a:ea typeface="Segoe UI"/>
                <a:cs typeface="Segoe UI"/>
              </a:rPr>
              <a:t>Adelie</a:t>
            </a:r>
            <a:r>
              <a:rPr lang="de-DE" sz="1600" b="0" i="0" strike="noStrike" cap="none" baseline="0">
                <a:solidFill>
                  <a:srgbClr val="161616"/>
                </a:solidFill>
                <a:effectLst/>
                <a:latin typeface="Segoe UI"/>
                <a:ea typeface="Segoe UI"/>
                <a:cs typeface="Segoe UI"/>
              </a:rPr>
              <a:t> sein. Es gibt jedoch auch einige Algorithmen, die Sie verwenden können, um </a:t>
            </a:r>
            <a:r>
              <a:rPr lang="de-DE" sz="1600" b="0" i="1" strike="noStrike" cap="none" baseline="0">
                <a:solidFill>
                  <a:srgbClr val="161616"/>
                </a:solidFill>
                <a:effectLst/>
                <a:latin typeface="Segoe UI"/>
                <a:ea typeface="Segoe UI"/>
                <a:cs typeface="Segoe UI"/>
              </a:rPr>
              <a:t>Multitag-</a:t>
            </a:r>
            <a:r>
              <a:rPr lang="de-DE" sz="1600" b="0" i="0" strike="noStrike" cap="none" baseline="0">
                <a:solidFill>
                  <a:srgbClr val="161616"/>
                </a:solidFill>
                <a:effectLst/>
                <a:latin typeface="Segoe UI"/>
                <a:ea typeface="Segoe UI"/>
                <a:cs typeface="Segoe UI"/>
              </a:rPr>
              <a:t>-Klassifizierungsmodelle zu trainieren, bei denen mehrere gültige Bezeichnungen für eine einzelne Beobachtung vorhanden sein können. Beispielsweise könnte ein Film potenziell sowohl als </a:t>
            </a:r>
            <a:r>
              <a:rPr lang="de-DE" sz="1600" b="0" i="1" strike="noStrike" cap="none" baseline="0">
                <a:solidFill>
                  <a:srgbClr val="161616"/>
                </a:solidFill>
                <a:effectLst/>
                <a:latin typeface="Segoe UI"/>
                <a:ea typeface="Segoe UI"/>
                <a:cs typeface="Segoe UI"/>
              </a:rPr>
              <a:t>Science-Fiction</a:t>
            </a:r>
            <a:r>
              <a:rPr lang="de-DE" sz="1600" b="0" i="0" strike="noStrike" cap="none" baseline="0">
                <a:solidFill>
                  <a:srgbClr val="161616"/>
                </a:solidFill>
                <a:effectLst/>
                <a:latin typeface="Segoe UI"/>
                <a:ea typeface="Segoe UI"/>
                <a:cs typeface="Segoe UI"/>
              </a:rPr>
              <a:t> als auch als </a:t>
            </a:r>
            <a:r>
              <a:rPr lang="de-DE" sz="1600" b="0" i="1" strike="noStrike" cap="none" baseline="0">
                <a:solidFill>
                  <a:srgbClr val="161616"/>
                </a:solidFill>
                <a:effectLst/>
                <a:latin typeface="Segoe UI"/>
                <a:ea typeface="Segoe UI"/>
                <a:cs typeface="Segoe UI"/>
              </a:rPr>
              <a:t>Komödie</a:t>
            </a:r>
            <a:r>
              <a:rPr lang="de-DE" sz="1600" b="0" i="0" strike="noStrike" cap="none" baseline="0">
                <a:solidFill>
                  <a:srgbClr val="161616"/>
                </a:solidFill>
                <a:effectLst/>
                <a:latin typeface="Segoe UI"/>
                <a:ea typeface="Segoe UI"/>
                <a:cs typeface="Segoe UI"/>
              </a:rPr>
              <a:t> kategorisiert werden.</a:t>
            </a:r>
          </a:p>
          <a:p>
            <a:pPr algn="l"/>
            <a:r>
              <a:rPr lang="de-DE" sz="1600" b="1" i="0" strike="noStrike" cap="none" baseline="0">
                <a:solidFill>
                  <a:srgbClr val="161616"/>
                </a:solidFill>
                <a:effectLst/>
                <a:latin typeface="Segoe UI"/>
                <a:ea typeface="Segoe UI"/>
                <a:cs typeface="Segoe UI"/>
              </a:rPr>
              <a:t>Nicht überwachtes maschinelles Lernen</a:t>
            </a:r>
          </a:p>
          <a:p>
            <a:pPr algn="l"/>
            <a:r>
              <a:rPr lang="de-DE" sz="1600" b="0" i="1" strike="noStrike" cap="none" baseline="0">
                <a:solidFill>
                  <a:srgbClr val="161616"/>
                </a:solidFill>
                <a:effectLst/>
                <a:latin typeface="Segoe UI"/>
                <a:ea typeface="Segoe UI"/>
                <a:cs typeface="Segoe UI"/>
              </a:rPr>
              <a:t>Unüberwachtes</a:t>
            </a:r>
            <a:r>
              <a:rPr lang="de-DE" sz="1600" b="0" i="0" strike="noStrike" cap="none" baseline="0">
                <a:solidFill>
                  <a:srgbClr val="161616"/>
                </a:solidFill>
                <a:effectLst/>
                <a:latin typeface="Segoe UI"/>
                <a:ea typeface="Segoe UI"/>
                <a:cs typeface="Segoe UI"/>
              </a:rPr>
              <a:t> maschinelles Lernen umfasst das Trainieren von Modellen mit Daten, die nur aus </a:t>
            </a:r>
            <a:r>
              <a:rPr lang="de-DE" sz="1600" b="0" i="1" strike="noStrike" cap="none" baseline="0">
                <a:solidFill>
                  <a:srgbClr val="161616"/>
                </a:solidFill>
                <a:effectLst/>
                <a:latin typeface="Segoe UI"/>
                <a:ea typeface="Segoe UI"/>
                <a:cs typeface="Segoe UI"/>
              </a:rPr>
              <a:t>Feature</a:t>
            </a:r>
            <a:r>
              <a:rPr lang="de-DE" sz="1600" b="0" i="0" strike="noStrike" cap="none" baseline="0">
                <a:solidFill>
                  <a:srgbClr val="161616"/>
                </a:solidFill>
                <a:effectLst/>
                <a:latin typeface="Segoe UI"/>
                <a:ea typeface="Segoe UI"/>
                <a:cs typeface="Segoe UI"/>
              </a:rPr>
              <a:t>-Werten ohne bekannte Bezeichnungen bestehen. Nicht überwachte Machine-Learning-Algorithmen bestimmen Beziehungen zwischen den Features der Beobachtungen in den Trainingsdaten.</a:t>
            </a:r>
          </a:p>
          <a:p>
            <a:pPr algn="l"/>
            <a:r>
              <a:rPr lang="de-DE" sz="1600" b="1" i="0" strike="noStrike" cap="none" baseline="0">
                <a:solidFill>
                  <a:srgbClr val="161616"/>
                </a:solidFill>
                <a:effectLst/>
                <a:latin typeface="Segoe UI"/>
                <a:ea typeface="Segoe UI"/>
                <a:cs typeface="Segoe UI"/>
              </a:rPr>
              <a:t>Clustering</a:t>
            </a:r>
          </a:p>
          <a:p>
            <a:pPr algn="l"/>
            <a:r>
              <a:rPr lang="de-DE" sz="1600" b="0" i="0" strike="noStrike" cap="none" baseline="0">
                <a:solidFill>
                  <a:srgbClr val="161616"/>
                </a:solidFill>
                <a:effectLst/>
                <a:latin typeface="Segoe UI"/>
                <a:ea typeface="Segoe UI"/>
                <a:cs typeface="Segoe UI"/>
              </a:rPr>
              <a:t>Die häufigste Form des nicht überwachten maschinellen Lernens ist </a:t>
            </a:r>
            <a:r>
              <a:rPr lang="de-DE" sz="1600" b="0" i="1" strike="noStrike" cap="none" baseline="0">
                <a:solidFill>
                  <a:srgbClr val="161616"/>
                </a:solidFill>
                <a:effectLst/>
                <a:latin typeface="Segoe UI"/>
                <a:ea typeface="Segoe UI"/>
                <a:cs typeface="Segoe UI"/>
              </a:rPr>
              <a:t>Clustering</a:t>
            </a:r>
            <a:r>
              <a:rPr lang="de-DE" sz="1600" b="0" i="0" strike="noStrike" cap="none" baseline="0">
                <a:solidFill>
                  <a:srgbClr val="161616"/>
                </a:solidFill>
                <a:effectLst/>
                <a:latin typeface="Segoe UI"/>
                <a:ea typeface="Segoe UI"/>
                <a:cs typeface="Segoe UI"/>
              </a:rPr>
              <a:t>. Ein Clustering-Algorithmus identifiziert Ähnlichkeiten zwischen Beobachtungen basierend auf ihren Features und gruppiert sie in unterschiedliche Cluster. Beispiel:</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Gruppieren ähnlicher Blumen basierend auf ihrer Größe, der Anzahl der Blätter und der Anzahl der Blütenblätter.</a:t>
            </a:r>
          </a:p>
          <a:p>
            <a:pPr algn="l">
              <a:buFont typeface="Arial" panose="020B0604020202020204" pitchFamily="34" charset="0"/>
              <a:buChar char="•"/>
            </a:pPr>
            <a:r>
              <a:rPr lang="de-DE" sz="1600" b="0" i="0" strike="noStrike" cap="none" baseline="0">
                <a:solidFill>
                  <a:srgbClr val="161616"/>
                </a:solidFill>
                <a:effectLst/>
                <a:latin typeface="Segoe UI"/>
                <a:ea typeface="Segoe UI"/>
                <a:cs typeface="Segoe UI"/>
              </a:rPr>
              <a:t>Identifizieren von Gruppen ähnlicher Kunden basierend auf demografischen Attributen und Kaufverhalten.</a:t>
            </a:r>
          </a:p>
          <a:p>
            <a:pPr algn="l"/>
            <a:r>
              <a:rPr lang="de-DE" sz="1600" b="0" i="0" strike="noStrike" cap="none" baseline="0">
                <a:solidFill>
                  <a:srgbClr val="161616"/>
                </a:solidFill>
                <a:effectLst/>
                <a:latin typeface="Segoe UI"/>
                <a:ea typeface="Segoe UI"/>
                <a:cs typeface="Segoe UI"/>
              </a:rPr>
              <a:t>In gewisser Weise ähnelt Clustering der Klassifizierung mit mehreren Klassen, da Beobachtungen in unterschiedliche Gruppen kategorisiert werden. Der Unterschied besteht darin, dass Sie bei Verwendung der Klassifizierung bereits die Klassen kennen, zu denen die Beobachtungen in den Trainingsdaten gehören. Der Algorithmus funktioniert also, indem er die Beziehung zwischen den Features und der bekannten Klassifizierungsbezeichnung ermittelt. Beim Clustering gibt es keine zuvor bekannte Clusterbezeichnung, und der Algorithmus gruppiert die Datenbeobachtungen ausschließlich auf Grundlage der Ähnlichkeit von Features.</a:t>
            </a:r>
          </a:p>
          <a:p>
            <a:pPr algn="l"/>
            <a:r>
              <a:rPr lang="de-DE" sz="1600" b="0" i="0" strike="noStrike" cap="none" baseline="0">
                <a:solidFill>
                  <a:srgbClr val="161616"/>
                </a:solidFill>
                <a:effectLst/>
                <a:latin typeface="Segoe UI"/>
                <a:ea typeface="Segoe UI"/>
                <a:cs typeface="Segoe UI"/>
              </a:rPr>
              <a:t>In einigen Fällen wird Clustering verwendet, um die Gruppe von Klassen zu bestimmen, die vor dem Trainieren eines Klassifizierungsmodells vorhanden sind. Beispielsweise können Sie Clustering verwenden, um Ihre Kunden in Gruppen zu segmentieren, und dann diese Gruppen analysieren, um verschiedene Kundenklassen zu identifizieren und zu kategorisieren (</a:t>
            </a:r>
            <a:r>
              <a:rPr lang="de-DE" sz="1600" b="0" i="1" strike="noStrike" cap="none" baseline="0">
                <a:solidFill>
                  <a:srgbClr val="161616"/>
                </a:solidFill>
                <a:effectLst/>
                <a:latin typeface="Segoe UI"/>
                <a:ea typeface="Segoe UI"/>
                <a:cs typeface="Segoe UI"/>
              </a:rPr>
              <a:t>hoher Wert – geringes Volumen</a:t>
            </a:r>
            <a:r>
              <a:rPr lang="de-DE" sz="1600" b="0" i="0" strike="noStrike" cap="none" baseline="0">
                <a:solidFill>
                  <a:srgbClr val="161616"/>
                </a:solidFill>
                <a:effectLst/>
                <a:latin typeface="Segoe UI"/>
                <a:ea typeface="Segoe UI"/>
                <a:cs typeface="Segoe UI"/>
              </a:rPr>
              <a:t>, </a:t>
            </a:r>
            <a:r>
              <a:rPr lang="de-DE" sz="1600" b="0" i="1" strike="noStrike" cap="none" baseline="0">
                <a:solidFill>
                  <a:srgbClr val="161616"/>
                </a:solidFill>
                <a:effectLst/>
                <a:latin typeface="Segoe UI"/>
                <a:ea typeface="Segoe UI"/>
                <a:cs typeface="Segoe UI"/>
              </a:rPr>
              <a:t>häufige kleine Einkäufe</a:t>
            </a:r>
            <a:r>
              <a:rPr lang="de-DE" sz="1600" b="0" i="0" strike="noStrike" cap="none" baseline="0">
                <a:solidFill>
                  <a:srgbClr val="161616"/>
                </a:solidFill>
                <a:effectLst/>
                <a:latin typeface="Segoe UI"/>
                <a:ea typeface="Segoe UI"/>
                <a:cs typeface="Segoe UI"/>
              </a:rPr>
              <a:t> usw.). Sie können dann Ihre Kategorisierungen verwenden, um die Beobachtungen in Ihren Clusteringergebnissen zu bezeichnen, und die bezeichneten Daten verwenden, um ein Klassifizierungsmodell zu trainieren, das vorhersagt, zu welcher Kundenkategorie ein neuer Kunde gehören könnte.</a:t>
            </a:r>
          </a:p>
          <a:p>
            <a:pPr algn="l"/>
            <a:endParaRPr lang="en-US" sz="1600" b="0" i="0">
              <a:solidFill>
                <a:srgbClr val="161616"/>
              </a:solidFill>
              <a:effectLst/>
              <a:latin typeface="Segoe UI" panose="020B0502040204020203" pitchFamily="34" charset="0"/>
              <a:cs typeface="Segoe UI Light"/>
            </a:endParaRPr>
          </a:p>
          <a:p>
            <a:pPr algn="l"/>
            <a:r>
              <a:rPr lang="de-DE" sz="1600" b="0" i="0" strike="noStrike" cap="none" baseline="0">
                <a:solidFill>
                  <a:srgbClr val="161616"/>
                </a:solidFill>
                <a:effectLst/>
                <a:latin typeface="Segoe UI"/>
                <a:ea typeface="Segoe UI"/>
                <a:cs typeface="Segoe UI"/>
              </a:rPr>
              <a:t>Zusammenhang mit x und y auf der vorherigen Folie: </a:t>
            </a:r>
            <a:endParaRPr lang="en-US" sz="850" b="0" i="0">
              <a:solidFill>
                <a:schemeClr val="tx1"/>
              </a:solidFill>
              <a:effectLst/>
              <a:latin typeface="Segoe UI Light"/>
              <a:cs typeface="Segoe UI Light"/>
            </a:endParaRPr>
          </a:p>
          <a:p>
            <a:pPr marL="742950" lvl="1" indent="-285750" algn="l">
              <a:buFont typeface="+mj-lt"/>
              <a:buAutoNum type="arabicPeriod"/>
            </a:pPr>
            <a:r>
              <a:rPr lang="de-DE" sz="882" b="0" i="0" strike="noStrike" cap="none" baseline="0">
                <a:solidFill>
                  <a:srgbClr val="161616"/>
                </a:solidFill>
                <a:effectLst/>
                <a:latin typeface="Segoe UI"/>
                <a:ea typeface="Segoe UI"/>
                <a:cs typeface="Segoe UI"/>
              </a:rPr>
              <a:t>Im Eisdiehlenszenario ist es unser Ziel, ein Modell zu trainieren, das die Anzahl der Eisverkäufe auf der Grundlage des Wetters vorhersagen kann. Die Wettermessungen für den Tag (Temperatur, Niederschlag, Windgeschwindigkeit usw.) wären die </a:t>
            </a:r>
            <a:r>
              <a:rPr lang="de-DE" sz="882" b="0" i="1" strike="noStrike" cap="none" baseline="0">
                <a:solidFill>
                  <a:srgbClr val="161616"/>
                </a:solidFill>
                <a:effectLst/>
                <a:latin typeface="Segoe UI"/>
                <a:ea typeface="Segoe UI"/>
                <a:cs typeface="Segoe UI"/>
              </a:rPr>
              <a:t>Features</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x</a:t>
            </a:r>
            <a:r>
              <a:rPr lang="de-DE" sz="882" b="0" i="0" strike="noStrike" cap="none" baseline="0">
                <a:solidFill>
                  <a:srgbClr val="161616"/>
                </a:solidFill>
                <a:effectLst/>
                <a:latin typeface="Segoe UI"/>
                <a:ea typeface="Segoe UI"/>
                <a:cs typeface="Segoe UI"/>
              </a:rPr>
              <a:t>), und die Anzahl der an jedem Tag verkauften Eissorten wäre die </a:t>
            </a:r>
            <a:r>
              <a:rPr lang="de-DE" sz="882" b="0" i="1" strike="noStrike" cap="none" baseline="0">
                <a:solidFill>
                  <a:srgbClr val="161616"/>
                </a:solidFill>
                <a:effectLst/>
                <a:latin typeface="Segoe UI"/>
                <a:ea typeface="Segoe UI"/>
                <a:cs typeface="Segoe UI"/>
              </a:rPr>
              <a:t>Bezeichnung</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y</a:t>
            </a:r>
            <a:r>
              <a:rPr lang="de-DE" sz="882" b="0" i="0" strike="noStrike" cap="none" baseline="0">
                <a:solidFill>
                  <a:srgbClr val="161616"/>
                </a:solidFill>
                <a:effectLst/>
                <a:latin typeface="Segoe UI"/>
                <a:ea typeface="Segoe UI"/>
                <a:cs typeface="Segoe UI"/>
              </a:rPr>
              <a:t>).</a:t>
            </a:r>
          </a:p>
          <a:p>
            <a:pPr marL="742950" lvl="1" indent="-285750" algn="l">
              <a:buFont typeface="+mj-lt"/>
              <a:buAutoNum type="arabicPeriod"/>
            </a:pPr>
            <a:r>
              <a:rPr lang="de-DE" sz="882" b="0" i="0" strike="noStrike" cap="none" baseline="0">
                <a:solidFill>
                  <a:srgbClr val="161616"/>
                </a:solidFill>
                <a:effectLst/>
                <a:latin typeface="Segoe UI"/>
                <a:ea typeface="Segoe UI"/>
                <a:cs typeface="Segoe UI"/>
              </a:rPr>
              <a:t>Im medizinischen Szenario geht es darum, anhand der klinischen Messwerte vorherzusagen, ob für Patient*innen ein Diabetesrisiko besteht oder nicht. Die Messwerte der Patient*innen (Gewicht, Blutzuckerspiegel usw.) sind die </a:t>
            </a:r>
            <a:r>
              <a:rPr lang="de-DE" sz="882" b="0" i="1" strike="noStrike" cap="none" baseline="0">
                <a:solidFill>
                  <a:srgbClr val="161616"/>
                </a:solidFill>
                <a:effectLst/>
                <a:latin typeface="Segoe UI"/>
                <a:ea typeface="Segoe UI"/>
                <a:cs typeface="Segoe UI"/>
              </a:rPr>
              <a:t>Features</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x</a:t>
            </a:r>
            <a:r>
              <a:rPr lang="de-DE" sz="882" b="0" i="0" strike="noStrike" cap="none" baseline="0">
                <a:solidFill>
                  <a:srgbClr val="161616"/>
                </a:solidFill>
                <a:effectLst/>
                <a:latin typeface="Segoe UI"/>
                <a:ea typeface="Segoe UI"/>
                <a:cs typeface="Segoe UI"/>
              </a:rPr>
              <a:t>), und die Diabeteswahrscheinlichkeit (z. B. </a:t>
            </a:r>
            <a:r>
              <a:rPr lang="de-DE" sz="882" b="0" i="1" strike="noStrike" cap="none" baseline="0">
                <a:solidFill>
                  <a:srgbClr val="161616"/>
                </a:solidFill>
                <a:effectLst/>
                <a:latin typeface="Segoe UI"/>
                <a:ea typeface="Segoe UI"/>
                <a:cs typeface="Segoe UI"/>
              </a:rPr>
              <a:t>1</a:t>
            </a:r>
            <a:r>
              <a:rPr lang="de-DE" sz="882" b="0" i="0" strike="noStrike" cap="none" baseline="0">
                <a:solidFill>
                  <a:srgbClr val="161616"/>
                </a:solidFill>
                <a:effectLst/>
                <a:latin typeface="Segoe UI"/>
                <a:ea typeface="Segoe UI"/>
                <a:cs typeface="Segoe UI"/>
              </a:rPr>
              <a:t> für risikobehaftet, </a:t>
            </a:r>
            <a:r>
              <a:rPr lang="de-DE" sz="882" b="0" i="1" strike="noStrike" cap="none" baseline="0">
                <a:solidFill>
                  <a:srgbClr val="161616"/>
                </a:solidFill>
                <a:effectLst/>
                <a:latin typeface="Segoe UI"/>
                <a:ea typeface="Segoe UI"/>
                <a:cs typeface="Segoe UI"/>
              </a:rPr>
              <a:t>0</a:t>
            </a:r>
            <a:r>
              <a:rPr lang="de-DE" sz="882" b="0" i="0" strike="noStrike" cap="none" baseline="0">
                <a:solidFill>
                  <a:srgbClr val="161616"/>
                </a:solidFill>
                <a:effectLst/>
                <a:latin typeface="Segoe UI"/>
                <a:ea typeface="Segoe UI"/>
                <a:cs typeface="Segoe UI"/>
              </a:rPr>
              <a:t> für nicht gefährdet) ist die </a:t>
            </a:r>
            <a:r>
              <a:rPr lang="de-DE" sz="882" b="0" i="1" strike="noStrike" cap="none" baseline="0">
                <a:solidFill>
                  <a:srgbClr val="161616"/>
                </a:solidFill>
                <a:effectLst/>
                <a:latin typeface="Segoe UI"/>
                <a:ea typeface="Segoe UI"/>
                <a:cs typeface="Segoe UI"/>
              </a:rPr>
              <a:t>Bezeichnung</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y</a:t>
            </a:r>
            <a:r>
              <a:rPr lang="de-DE" sz="882" b="0" i="0" strike="noStrike" cap="none" baseline="0">
                <a:solidFill>
                  <a:srgbClr val="161616"/>
                </a:solidFill>
                <a:effectLst/>
                <a:latin typeface="Segoe UI"/>
                <a:ea typeface="Segoe UI"/>
                <a:cs typeface="Segoe UI"/>
              </a:rPr>
              <a:t>).</a:t>
            </a:r>
          </a:p>
          <a:p>
            <a:pPr marL="742950" lvl="1" indent="-285750" algn="l">
              <a:buFont typeface="+mj-lt"/>
              <a:buAutoNum type="arabicPeriod"/>
            </a:pPr>
            <a:r>
              <a:rPr lang="de-DE" sz="882" b="0" i="0" strike="noStrike" cap="none" baseline="0">
                <a:solidFill>
                  <a:srgbClr val="161616"/>
                </a:solidFill>
                <a:effectLst/>
                <a:latin typeface="Segoe UI"/>
                <a:ea typeface="Segoe UI"/>
                <a:cs typeface="Segoe UI"/>
              </a:rPr>
              <a:t>Im Antarktisforschungsszenario wollen wir die Pinguinart anhand seiner physischen Attribute vorhersagen. Die Schlüsselmaße des Pinguins (Länge seiner Flossen, Breite seines Schnabels usw.) sind die </a:t>
            </a:r>
            <a:r>
              <a:rPr lang="de-DE" sz="882" b="0" i="1" strike="noStrike" cap="none" baseline="0">
                <a:solidFill>
                  <a:srgbClr val="161616"/>
                </a:solidFill>
                <a:effectLst/>
                <a:latin typeface="Segoe UI"/>
                <a:ea typeface="Segoe UI"/>
                <a:cs typeface="Segoe UI"/>
              </a:rPr>
              <a:t>Features</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x</a:t>
            </a:r>
            <a:r>
              <a:rPr lang="de-DE" sz="882" b="0" i="0" strike="noStrike" cap="none" baseline="0">
                <a:solidFill>
                  <a:srgbClr val="161616"/>
                </a:solidFill>
                <a:effectLst/>
                <a:latin typeface="Segoe UI"/>
                <a:ea typeface="Segoe UI"/>
                <a:cs typeface="Segoe UI"/>
              </a:rPr>
              <a:t>), und die Art (z. B. </a:t>
            </a:r>
            <a:r>
              <a:rPr lang="de-DE" sz="882" b="0" i="1" strike="noStrike" cap="none" baseline="0">
                <a:solidFill>
                  <a:srgbClr val="161616"/>
                </a:solidFill>
                <a:effectLst/>
                <a:latin typeface="Segoe UI"/>
                <a:ea typeface="Segoe UI"/>
                <a:cs typeface="Segoe UI"/>
              </a:rPr>
              <a:t>0</a:t>
            </a:r>
            <a:r>
              <a:rPr lang="de-DE" sz="882" b="0" i="0" strike="noStrike" cap="none" baseline="0">
                <a:solidFill>
                  <a:srgbClr val="161616"/>
                </a:solidFill>
                <a:effectLst/>
                <a:latin typeface="Segoe UI"/>
                <a:ea typeface="Segoe UI"/>
                <a:cs typeface="Segoe UI"/>
              </a:rPr>
              <a:t> für Adelie, </a:t>
            </a:r>
            <a:r>
              <a:rPr lang="de-DE" sz="882" b="0" i="1" strike="noStrike" cap="none" baseline="0">
                <a:solidFill>
                  <a:srgbClr val="161616"/>
                </a:solidFill>
                <a:effectLst/>
                <a:latin typeface="Segoe UI"/>
                <a:ea typeface="Segoe UI"/>
                <a:cs typeface="Segoe UI"/>
              </a:rPr>
              <a:t>1</a:t>
            </a:r>
            <a:r>
              <a:rPr lang="de-DE" sz="882" b="0" i="0" strike="noStrike" cap="none" baseline="0">
                <a:solidFill>
                  <a:srgbClr val="161616"/>
                </a:solidFill>
                <a:effectLst/>
                <a:latin typeface="Segoe UI"/>
                <a:ea typeface="Segoe UI"/>
                <a:cs typeface="Segoe UI"/>
              </a:rPr>
              <a:t> für Eselspinguin oder </a:t>
            </a:r>
            <a:r>
              <a:rPr lang="de-DE" sz="882" b="0" i="1" strike="noStrike" cap="none" baseline="0">
                <a:solidFill>
                  <a:srgbClr val="161616"/>
                </a:solidFill>
                <a:effectLst/>
                <a:latin typeface="Segoe UI"/>
                <a:ea typeface="Segoe UI"/>
                <a:cs typeface="Segoe UI"/>
              </a:rPr>
              <a:t>2</a:t>
            </a:r>
            <a:r>
              <a:rPr lang="de-DE" sz="882" b="0" i="0" strike="noStrike" cap="none" baseline="0">
                <a:solidFill>
                  <a:srgbClr val="161616"/>
                </a:solidFill>
                <a:effectLst/>
                <a:latin typeface="Segoe UI"/>
                <a:ea typeface="Segoe UI"/>
                <a:cs typeface="Segoe UI"/>
              </a:rPr>
              <a:t> für Zügelpinguin) ist die </a:t>
            </a:r>
            <a:r>
              <a:rPr lang="de-DE" sz="882" b="0" i="1" strike="noStrike" cap="none" baseline="0">
                <a:solidFill>
                  <a:srgbClr val="161616"/>
                </a:solidFill>
                <a:effectLst/>
                <a:latin typeface="Segoe UI"/>
                <a:ea typeface="Segoe UI"/>
                <a:cs typeface="Segoe UI"/>
              </a:rPr>
              <a:t>Bezeichnung</a:t>
            </a:r>
            <a:r>
              <a:rPr lang="de-DE" sz="882" b="0" i="0" strike="noStrike" cap="none" baseline="0">
                <a:solidFill>
                  <a:srgbClr val="161616"/>
                </a:solidFill>
                <a:effectLst/>
                <a:latin typeface="Segoe UI"/>
                <a:ea typeface="Segoe UI"/>
                <a:cs typeface="Segoe UI"/>
              </a:rPr>
              <a:t> (</a:t>
            </a:r>
            <a:r>
              <a:rPr lang="de-DE" sz="882" b="1" i="1" strike="noStrike" cap="none" baseline="0">
                <a:solidFill>
                  <a:srgbClr val="161616"/>
                </a:solidFill>
                <a:effectLst/>
                <a:latin typeface="Segoe UI"/>
                <a:ea typeface="Segoe UI"/>
                <a:cs typeface="Segoe UI"/>
              </a:rPr>
              <a:t>y</a:t>
            </a:r>
            <a:r>
              <a:rPr lang="de-DE" sz="882" b="0" i="0" strike="noStrike" cap="none" baseline="0">
                <a:solidFill>
                  <a:srgbClr val="161616"/>
                </a:solidFill>
                <a:effectLst/>
                <a:latin typeface="Segoe UI"/>
                <a:ea typeface="Segoe UI"/>
                <a:cs typeface="Segoe UI"/>
              </a:rPr>
              <a:t>).</a:t>
            </a:r>
          </a:p>
          <a:p>
            <a:endParaRPr lang="en-US" sz="850">
              <a:cs typeface="Segoe UI Light"/>
            </a:endParaRPr>
          </a:p>
          <a:p>
            <a:endParaRPr lang="en-US" sz="850">
              <a:cs typeface="Segoe UI Light"/>
            </a:endParaRPr>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4/2/2025 8:39 AM</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22</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88367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Teilen Sie die Daten in einen </a:t>
            </a:r>
            <a:r>
              <a:rPr lang="de-DE" sz="900" b="0" i="1" strike="noStrike" cap="none" baseline="0">
                <a:solidFill>
                  <a:srgbClr val="000000"/>
                </a:solidFill>
                <a:effectLst/>
                <a:latin typeface="Segoe UI Light"/>
                <a:ea typeface="Segoe UI Light"/>
                <a:cs typeface="Segoe UI Light"/>
              </a:rPr>
              <a:t>Trainingssatz</a:t>
            </a:r>
            <a:r>
              <a:rPr lang="de-DE" sz="900" b="0" i="0" strike="noStrike" cap="none" baseline="0">
                <a:solidFill>
                  <a:srgbClr val="000000"/>
                </a:solidFill>
                <a:effectLst/>
                <a:latin typeface="Segoe UI Light"/>
                <a:ea typeface="Segoe UI Light"/>
                <a:cs typeface="Segoe UI Light"/>
              </a:rPr>
              <a:t> und einen </a:t>
            </a:r>
            <a:r>
              <a:rPr lang="de-DE" sz="900" b="0" i="1" strike="noStrike" cap="none" baseline="0">
                <a:solidFill>
                  <a:srgbClr val="000000"/>
                </a:solidFill>
                <a:effectLst/>
                <a:latin typeface="Segoe UI Light"/>
                <a:ea typeface="Segoe UI Light"/>
                <a:cs typeface="Segoe UI Light"/>
              </a:rPr>
              <a:t>Validierungssatz</a:t>
            </a:r>
            <a:r>
              <a:rPr lang="de-DE" sz="900" b="0" i="0" strike="noStrike" cap="none" baseline="0">
                <a:solidFill>
                  <a:srgbClr val="000000"/>
                </a:solidFill>
                <a:effectLst/>
                <a:latin typeface="Segoe UI Light"/>
                <a:ea typeface="Segoe UI Light"/>
                <a:cs typeface="Segoe UI Light"/>
              </a:rPr>
              <a:t> auf</a:t>
            </a:r>
          </a:p>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Wenden Sie einen Algorithmus an, um die Trainingsdaten an ein Modell </a:t>
            </a:r>
            <a:r>
              <a:rPr lang="de-DE" sz="900" b="0" i="1" strike="noStrike" cap="none" baseline="0">
                <a:solidFill>
                  <a:srgbClr val="000000"/>
                </a:solidFill>
                <a:effectLst/>
                <a:latin typeface="Segoe UI Light"/>
                <a:ea typeface="Segoe UI Light"/>
                <a:cs typeface="Segoe UI Light"/>
              </a:rPr>
              <a:t>anzupassen</a:t>
            </a:r>
          </a:p>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Das trainierte Modell kapselt die Beziehungen in den Daten</a:t>
            </a:r>
          </a:p>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Verwenden des Modells zum Generieren von Vorhersagen aus den Validierungsdaten</a:t>
            </a:r>
          </a:p>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Verwenden Sie Auswertungsmetriken, um vorhergesagte oder überwachte Bezeichnungen (überwacht) oder die Clustertrennung (nicht überwacht) zu vergleichen.</a:t>
            </a:r>
          </a:p>
          <a:p>
            <a:pPr marL="292100" indent="-292100">
              <a:spcBef>
                <a:spcPct val="0"/>
              </a:spcBef>
              <a:spcAft>
                <a:spcPts val="600"/>
              </a:spcAft>
              <a:buFont typeface="+mj-lt"/>
              <a:buAutoNum type="arabicPeriod"/>
            </a:pPr>
            <a:r>
              <a:rPr lang="de-DE" sz="900" b="0" i="0" strike="noStrike" cap="none" baseline="0">
                <a:solidFill>
                  <a:srgbClr val="000000"/>
                </a:solidFill>
                <a:effectLst/>
                <a:latin typeface="Segoe UI Light"/>
                <a:ea typeface="Segoe UI Light"/>
                <a:cs typeface="Segoe UI Light"/>
              </a:rPr>
              <a:t>repeat</a:t>
            </a:r>
          </a:p>
          <a:p>
            <a:pPr algn="l" rtl="0" fontAlgn="base"/>
            <a:endParaRPr lang="en-US" b="0" i="0">
              <a:solidFill>
                <a:srgbClr val="444444"/>
              </a:solidFill>
              <a:effectLst/>
              <a:latin typeface="Calibri" panose="020F0502020204030204" pitchFamily="34" charset="0"/>
            </a:endParaRPr>
          </a:p>
          <a:p>
            <a:r>
              <a:rPr lang="de-DE" sz="900" b="0" i="0" strike="noStrike" cap="none" baseline="0">
                <a:solidFill>
                  <a:srgbClr val="000000"/>
                </a:solidFill>
                <a:effectLst/>
                <a:latin typeface="Calibri"/>
                <a:ea typeface="Calibri"/>
                <a:cs typeface="Calibri"/>
              </a:rPr>
              <a:t>Die Lernkomponente des maschinellen Lernens findet beim Training statt. Wir versuchen, die Beziehungen zwischen den Features und Bezeichnungen in einem Modell zu erfassen. Beim Training wird ein Algorithmus iteriert, um diese Beziehungen bestmöglich zu berücksichtigen oder zu kapseln. </a:t>
            </a:r>
            <a:endParaRPr lang="en-US">
              <a:cs typeface="Segoe UI Light" pitchFamily="34" charset="0"/>
            </a:endParaRPr>
          </a:p>
          <a:p>
            <a:endParaRPr lang="en-US" sz="900">
              <a:latin typeface="Calibri"/>
              <a:cs typeface="Calibri"/>
            </a:endParaRPr>
          </a:p>
          <a:p>
            <a:r>
              <a:rPr lang="de-DE" sz="900" b="0" i="0" strike="noStrike" cap="none" baseline="0">
                <a:solidFill>
                  <a:srgbClr val="000000"/>
                </a:solidFill>
                <a:effectLst/>
                <a:latin typeface="Calibri"/>
                <a:ea typeface="Calibri"/>
                <a:cs typeface="Calibri"/>
              </a:rPr>
              <a:t>Nach dem Training haben wir ein Modell, das wir testen können. Wir können einige der datengeplanten, Validierungsdaten verwenden, um zu testen, wie eng die vorhergesagten Bezeichnungen unseres Modells tatsächlichen Bezeichnungen entsprechen. Bei nicht überwachtem Lernen, bei dem wir die tatsächlichen Bezeichnungen nicht kennen, messen wir, wie gut die vorhergesagten Bezeichnungen unseres Modells bei der Trennung von Clustern waren. Es gibt viele Arten von Auswertungsmetriken. Es ist wichtig, sich daran zu erinnern, dass das Ziel des maschinellen Lernens ist, ein Modell zu finden, das so nah wie möglich ist, um die tatsächliche Bezeichnung vorherzusagen. Das beste Modell kann immer noch einen Fehlerrand aufweisen. </a:t>
            </a:r>
          </a:p>
          <a:p>
            <a:pPr algn="l" rtl="0" fontAlgn="base"/>
            <a:endParaRPr lang="en-US" b="0" i="0">
              <a:solidFill>
                <a:srgbClr val="444444"/>
              </a:solidFill>
              <a:effectLst/>
              <a:latin typeface="Calibri" panose="020F0502020204030204"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61486BA7-839C-4D2B-BD52-EF0BBA8433FD}"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23</a:t>
            </a:fld>
            <a:endParaRPr lang="en-US"/>
          </a:p>
        </p:txBody>
      </p:sp>
    </p:spTree>
    <p:extLst>
      <p:ext uri="{BB962C8B-B14F-4D97-AF65-F5344CB8AC3E}">
        <p14:creationId xmlns:p14="http://schemas.microsoft.com/office/powerpoint/2010/main" val="37226622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1" strike="noStrike" cap="none" baseline="0">
                <a:solidFill>
                  <a:srgbClr val="161616"/>
                </a:solidFill>
                <a:effectLst/>
                <a:latin typeface="Segoe UI"/>
                <a:ea typeface="Segoe UI"/>
                <a:cs typeface="Segoe UI"/>
              </a:rPr>
              <a:t>Deep Learning</a:t>
            </a:r>
            <a:r>
              <a:rPr lang="de-DE" sz="882" b="0" i="0" strike="noStrike" cap="none" baseline="0">
                <a:solidFill>
                  <a:srgbClr val="161616"/>
                </a:solidFill>
                <a:effectLst/>
                <a:latin typeface="Segoe UI"/>
                <a:ea typeface="Segoe UI"/>
                <a:cs typeface="Segoe UI"/>
              </a:rPr>
              <a:t> ist eine weiterentwickelte Form von maschinellem Lernen, die zu emulieren versucht, wie das menschliche Gehirn lernt. Der Schlüssel zu Deep Learning ist die Bildung eines künstlichen </a:t>
            </a:r>
            <a:r>
              <a:rPr lang="de-DE" sz="882" b="0" i="1" strike="noStrike" cap="none" baseline="0">
                <a:solidFill>
                  <a:srgbClr val="161616"/>
                </a:solidFill>
                <a:effectLst/>
                <a:latin typeface="Segoe UI"/>
                <a:ea typeface="Segoe UI"/>
                <a:cs typeface="Segoe UI"/>
              </a:rPr>
              <a:t>neuronalen Netzes</a:t>
            </a:r>
            <a:r>
              <a:rPr lang="de-DE" sz="882" b="0" i="0" strike="noStrike" cap="none" baseline="0">
                <a:solidFill>
                  <a:srgbClr val="161616"/>
                </a:solidFill>
                <a:effectLst/>
                <a:latin typeface="Segoe UI"/>
                <a:ea typeface="Segoe UI"/>
                <a:cs typeface="Segoe UI"/>
              </a:rPr>
              <a:t>, das die elektrochemische Aktivität in biologischen Neuronen mithilfe mathematischer Funktionen simuliert. </a:t>
            </a:r>
          </a:p>
          <a:p>
            <a:endParaRPr lang="en-US" b="0" i="0">
              <a:solidFill>
                <a:srgbClr val="161616"/>
              </a:solidFill>
              <a:effectLst/>
              <a:latin typeface="Segoe UI" panose="020B0502040204020203" pitchFamily="34" charset="0"/>
            </a:endParaRPr>
          </a:p>
          <a:p>
            <a:r>
              <a:rPr lang="de-DE" sz="882" b="0" i="0" strike="noStrike" cap="none" baseline="0">
                <a:solidFill>
                  <a:srgbClr val="161616"/>
                </a:solidFill>
                <a:effectLst/>
                <a:latin typeface="Segoe UI"/>
                <a:ea typeface="Segoe UI"/>
                <a:cs typeface="Segoe UI"/>
              </a:rPr>
              <a:t>Künstliche neuronale Netze bestehen aus mehreren </a:t>
            </a:r>
            <a:r>
              <a:rPr lang="de-DE" sz="882" b="0" i="1" strike="noStrike" cap="none" baseline="0">
                <a:solidFill>
                  <a:srgbClr val="161616"/>
                </a:solidFill>
                <a:effectLst/>
                <a:latin typeface="Segoe UI"/>
                <a:ea typeface="Segoe UI"/>
                <a:cs typeface="Segoe UI"/>
              </a:rPr>
              <a:t>Neuronenschichten</a:t>
            </a:r>
            <a:r>
              <a:rPr lang="de-DE" sz="882" b="0" i="0" strike="noStrike" cap="none" baseline="0">
                <a:solidFill>
                  <a:srgbClr val="161616"/>
                </a:solidFill>
                <a:effectLst/>
                <a:latin typeface="Segoe UI"/>
                <a:ea typeface="Segoe UI"/>
                <a:cs typeface="Segoe UI"/>
              </a:rPr>
              <a:t>, die im Wesentlichen eine tief geschachtelte Funktion definieren. Diese Architektur ist der Grund, warum die Technik als </a:t>
            </a:r>
            <a:r>
              <a:rPr lang="de-DE" sz="882" b="0" i="1" strike="noStrike" cap="none" baseline="0">
                <a:solidFill>
                  <a:srgbClr val="161616"/>
                </a:solidFill>
                <a:effectLst/>
                <a:latin typeface="Segoe UI"/>
                <a:ea typeface="Segoe UI"/>
                <a:cs typeface="Segoe UI"/>
              </a:rPr>
              <a:t>Deep Learning</a:t>
            </a:r>
            <a:r>
              <a:rPr lang="de-DE" sz="882" b="0" i="0" strike="noStrike" cap="none" baseline="0">
                <a:solidFill>
                  <a:srgbClr val="161616"/>
                </a:solidFill>
                <a:effectLst/>
                <a:latin typeface="Segoe UI"/>
                <a:ea typeface="Segoe UI"/>
                <a:cs typeface="Segoe UI"/>
              </a:rPr>
              <a:t> bezeichnet wird, und die von ihr erstellten Modelle werden oft als </a:t>
            </a:r>
            <a:r>
              <a:rPr lang="de-DE" sz="882" b="0" i="1" strike="noStrike" cap="none" baseline="0">
                <a:solidFill>
                  <a:srgbClr val="161616"/>
                </a:solidFill>
                <a:effectLst/>
                <a:latin typeface="Segoe UI"/>
                <a:ea typeface="Segoe UI"/>
                <a:cs typeface="Segoe UI"/>
              </a:rPr>
              <a:t>Deep Neural Networks</a:t>
            </a:r>
            <a:r>
              <a:rPr lang="de-DE" sz="882" b="0" i="0" strike="noStrike" cap="none" baseline="0">
                <a:solidFill>
                  <a:srgbClr val="161616"/>
                </a:solidFill>
                <a:effectLst/>
                <a:latin typeface="Segoe UI"/>
                <a:ea typeface="Segoe UI"/>
                <a:cs typeface="Segoe UI"/>
              </a:rPr>
              <a:t> (DNNs) bezeichnet. Sie können tiefe neuronale Netze für viele Arten von Problemen beim maschinellen Lernen verwenden, einschließlich Regression und Klassifizierung, sowie für speziellere Modelle für die linguistische Datenverarbeitung und das maschinelle Sehen.</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24</a:t>
            </a:fld>
            <a:endParaRPr lang="en-US"/>
          </a:p>
        </p:txBody>
      </p:sp>
    </p:spTree>
    <p:extLst>
      <p:ext uri="{BB962C8B-B14F-4D97-AF65-F5344CB8AC3E}">
        <p14:creationId xmlns:p14="http://schemas.microsoft.com/office/powerpoint/2010/main" val="3438250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dirty="0">
                <a:solidFill>
                  <a:srgbClr val="161616"/>
                </a:solidFill>
                <a:effectLst/>
                <a:latin typeface="Segoe UI"/>
                <a:ea typeface="Segoe UI"/>
                <a:cs typeface="Segoe UI"/>
              </a:rPr>
              <a:t>Um besser zu verstehen, wie ein Deep Neural Network-Modell funktioniert, sehen wir uns ein Beispiel an, in dem ein neuronales Netz verwendet wird, um ein Klassifizierungsmodell für Pinguinarten zu definieren.</a:t>
            </a:r>
          </a:p>
          <a:p>
            <a:endParaRPr lang="en-US" b="0" i="0" dirty="0">
              <a:solidFill>
                <a:srgbClr val="161616"/>
              </a:solidFill>
              <a:effectLst/>
              <a:latin typeface="Segoe UI" panose="020B0502040204020203" pitchFamily="34" charset="0"/>
            </a:endParaRPr>
          </a:p>
          <a:p>
            <a:pPr algn="l"/>
            <a:r>
              <a:rPr lang="de-DE" sz="882" b="0" i="0" strike="noStrike" cap="none" baseline="0" dirty="0">
                <a:solidFill>
                  <a:srgbClr val="161616"/>
                </a:solidFill>
                <a:effectLst/>
                <a:latin typeface="Segoe UI"/>
                <a:ea typeface="Segoe UI"/>
                <a:cs typeface="Segoe UI"/>
              </a:rPr>
              <a:t>Die Featuredaten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 bestehen aus einigen Abmessungen der Körperteile eines Pinguins. Dabei handelt es sich um die folgenden Maße:</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Die Schnabellänge des Pinguins</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Die Schnabeltiefe des Pinguins</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Die Länge der Flossen des Pinguins.</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Das Gewicht des Pinguins</a:t>
            </a:r>
          </a:p>
          <a:p>
            <a:endParaRPr lang="en-US" b="0" i="0" dirty="0">
              <a:solidFill>
                <a:srgbClr val="161616"/>
              </a:solidFill>
              <a:effectLst/>
              <a:latin typeface="Segoe UI" panose="020B0502040204020203" pitchFamily="34" charset="0"/>
            </a:endParaRPr>
          </a:p>
          <a:p>
            <a:pPr algn="l"/>
            <a:r>
              <a:rPr lang="de-DE" sz="882" b="0" i="0" strike="noStrike" cap="none" baseline="0" dirty="0">
                <a:solidFill>
                  <a:srgbClr val="161616"/>
                </a:solidFill>
                <a:effectLst/>
                <a:latin typeface="Segoe UI"/>
                <a:ea typeface="Segoe UI"/>
                <a:cs typeface="Segoe UI"/>
              </a:rPr>
              <a:t>Die vorherzusagende Bezeichnung (</a:t>
            </a:r>
            <a:r>
              <a:rPr lang="de-DE" sz="882" b="1" i="1" strike="noStrike" cap="none" baseline="0" dirty="0">
                <a:solidFill>
                  <a:srgbClr val="161616"/>
                </a:solidFill>
                <a:effectLst/>
                <a:latin typeface="Segoe UI"/>
                <a:ea typeface="Segoe UI"/>
                <a:cs typeface="Segoe UI"/>
              </a:rPr>
              <a:t>y</a:t>
            </a:r>
            <a:r>
              <a:rPr lang="de-DE" sz="882" b="0" i="0" strike="noStrike" cap="none" baseline="0" dirty="0">
                <a:solidFill>
                  <a:srgbClr val="161616"/>
                </a:solidFill>
                <a:effectLst/>
                <a:latin typeface="Segoe UI"/>
                <a:ea typeface="Segoe UI"/>
                <a:cs typeface="Segoe UI"/>
              </a:rPr>
              <a:t>) ist die Art des Pinguins. Drei Arten sind möglich:</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Adeliepinguin</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Eselspinguin</a:t>
            </a:r>
          </a:p>
          <a:p>
            <a:pPr algn="l">
              <a:buFont typeface="Arial" panose="020B0604020202020204" pitchFamily="34" charset="0"/>
              <a:buChar char="•"/>
            </a:pPr>
            <a:r>
              <a:rPr lang="de-DE" sz="882" b="0" i="0" strike="noStrike" cap="none" baseline="0" dirty="0">
                <a:solidFill>
                  <a:srgbClr val="161616"/>
                </a:solidFill>
                <a:effectLst/>
                <a:latin typeface="Segoe UI"/>
                <a:ea typeface="Segoe UI"/>
                <a:cs typeface="Segoe UI"/>
              </a:rPr>
              <a:t>Zügelpinguin</a:t>
            </a:r>
          </a:p>
          <a:p>
            <a:endParaRPr lang="en-US" b="0" i="0" dirty="0">
              <a:solidFill>
                <a:srgbClr val="161616"/>
              </a:solidFill>
              <a:effectLst/>
              <a:latin typeface="Segoe UI" panose="020B0502040204020203" pitchFamily="34" charset="0"/>
            </a:endParaRPr>
          </a:p>
          <a:p>
            <a:pPr algn="l"/>
            <a:r>
              <a:rPr lang="de-DE" sz="882" b="0" i="0" strike="noStrike" cap="none" baseline="0" dirty="0">
                <a:solidFill>
                  <a:srgbClr val="161616"/>
                </a:solidFill>
                <a:effectLst/>
                <a:latin typeface="Segoe UI"/>
                <a:ea typeface="Segoe UI"/>
                <a:cs typeface="Segoe UI"/>
              </a:rPr>
              <a:t>Zum Ableiten einer vorhergesagten Pinguinart (Klasse) mit diesem Netz wird der folgende Prozess verwendet:</a:t>
            </a:r>
          </a:p>
          <a:p>
            <a:pPr algn="l">
              <a:buFont typeface="+mj-lt"/>
              <a:buAutoNum type="arabicPeriod"/>
            </a:pPr>
            <a:r>
              <a:rPr lang="de-DE" sz="882" b="0" i="0" strike="noStrike" cap="none" baseline="0" dirty="0">
                <a:solidFill>
                  <a:srgbClr val="161616"/>
                </a:solidFill>
                <a:effectLst/>
                <a:latin typeface="Segoe UI"/>
                <a:ea typeface="Segoe UI"/>
                <a:cs typeface="Segoe UI"/>
              </a:rPr>
              <a:t>Der Featurevektor für eine Pinguinbeobachtung wird in die Eingabeschicht des neuronalen Netzes eingespeist, die aus einem Neuron für jeden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-Wert besteht. In diesem Beispiel wird der folgende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-Vektor als Eingabe verwendet: </a:t>
            </a:r>
            <a:r>
              <a:rPr lang="de-DE" sz="882" b="1" i="1" strike="noStrike" cap="none" baseline="0" dirty="0">
                <a:solidFill>
                  <a:srgbClr val="161616"/>
                </a:solidFill>
                <a:effectLst/>
                <a:latin typeface="Segoe UI"/>
                <a:ea typeface="Segoe UI"/>
                <a:cs typeface="Segoe UI"/>
              </a:rPr>
              <a:t>[37,3, 16,8, 19,2, 30,0]</a:t>
            </a:r>
            <a:endParaRPr lang="en-US" b="0" i="0" dirty="0">
              <a:solidFill>
                <a:srgbClr val="161616"/>
              </a:solidFill>
              <a:effectLst/>
              <a:latin typeface="Segoe UI" panose="020B0502040204020203" pitchFamily="34" charset="0"/>
            </a:endParaRPr>
          </a:p>
          <a:p>
            <a:pPr algn="l">
              <a:buFont typeface="+mj-lt"/>
              <a:buAutoNum type="arabicPeriod"/>
            </a:pPr>
            <a:r>
              <a:rPr lang="de-DE" sz="882" b="0" i="0" strike="noStrike" cap="none" baseline="0" dirty="0">
                <a:solidFill>
                  <a:srgbClr val="161616"/>
                </a:solidFill>
                <a:effectLst/>
                <a:latin typeface="Segoe UI"/>
                <a:ea typeface="Segoe UI"/>
                <a:cs typeface="Segoe UI"/>
              </a:rPr>
              <a:t>Die Funktionen für die erste Neuronenschicht berechnen jeweils eine gewichtete Summe, indem sie den </a:t>
            </a:r>
            <a:r>
              <a:rPr lang="de-DE" sz="882" b="1" i="1" strike="noStrike" cap="none" baseline="0" dirty="0">
                <a:solidFill>
                  <a:srgbClr val="161616"/>
                </a:solidFill>
                <a:effectLst/>
                <a:latin typeface="Segoe UI"/>
                <a:ea typeface="Segoe UI"/>
                <a:cs typeface="Segoe UI"/>
              </a:rPr>
              <a:t>x</a:t>
            </a:r>
            <a:r>
              <a:rPr lang="de-DE" sz="882" b="0" i="0" strike="noStrike" cap="none" baseline="0" dirty="0">
                <a:solidFill>
                  <a:srgbClr val="161616"/>
                </a:solidFill>
                <a:effectLst/>
                <a:latin typeface="Segoe UI"/>
                <a:ea typeface="Segoe UI"/>
                <a:cs typeface="Segoe UI"/>
              </a:rPr>
              <a:t>-Wert und die </a:t>
            </a:r>
            <a:r>
              <a:rPr lang="de-DE" sz="882" b="1" i="1" strike="noStrike" cap="none" baseline="0" dirty="0">
                <a:solidFill>
                  <a:srgbClr val="161616"/>
                </a:solidFill>
                <a:effectLst/>
                <a:latin typeface="Segoe UI"/>
                <a:ea typeface="Segoe UI"/>
                <a:cs typeface="Segoe UI"/>
              </a:rPr>
              <a:t>w</a:t>
            </a:r>
            <a:r>
              <a:rPr lang="de-DE" sz="882" b="0" i="0" strike="noStrike" cap="none" baseline="0" dirty="0">
                <a:solidFill>
                  <a:srgbClr val="161616"/>
                </a:solidFill>
                <a:effectLst/>
                <a:latin typeface="Segoe UI"/>
                <a:ea typeface="Segoe UI"/>
                <a:cs typeface="Segoe UI"/>
              </a:rPr>
              <a:t>-Gewichtung kombinieren.</a:t>
            </a:r>
          </a:p>
          <a:p>
            <a:pPr algn="l">
              <a:buFont typeface="+mj-lt"/>
              <a:buAutoNum type="arabicPeriod"/>
            </a:pPr>
            <a:r>
              <a:rPr lang="de-DE" sz="882" b="0" i="0" strike="noStrike" cap="none" baseline="0" dirty="0">
                <a:solidFill>
                  <a:srgbClr val="161616"/>
                </a:solidFill>
                <a:effectLst/>
                <a:latin typeface="Segoe UI"/>
                <a:ea typeface="Segoe UI"/>
                <a:cs typeface="Segoe UI"/>
              </a:rPr>
              <a:t>Jedes Neuron in einer Schicht ist mit allen Neuronen in der nächsten Schicht verbunden. Die Ergebnisse jeder Schicht werden durch das Netzwerk weitergeleitet, bis sie die Ausgabeschicht erreichen.</a:t>
            </a:r>
          </a:p>
          <a:p>
            <a:pPr algn="l">
              <a:buFont typeface="+mj-lt"/>
              <a:buAutoNum type="arabicPeriod"/>
            </a:pPr>
            <a:r>
              <a:rPr lang="de-DE" sz="882" b="0" i="0" strike="noStrike" cap="none" baseline="0" dirty="0">
                <a:solidFill>
                  <a:srgbClr val="161616"/>
                </a:solidFill>
                <a:effectLst/>
                <a:latin typeface="Segoe UI"/>
                <a:ea typeface="Segoe UI"/>
                <a:cs typeface="Segoe UI"/>
              </a:rPr>
              <a:t>Die Ausgabeschicht erzeugt einen Vektor von Werten. In diesem Fall wird eine </a:t>
            </a:r>
            <a:r>
              <a:rPr lang="de-DE" sz="882" b="0" i="1" strike="noStrike" cap="none" baseline="0" dirty="0">
                <a:solidFill>
                  <a:srgbClr val="161616"/>
                </a:solidFill>
                <a:effectLst/>
                <a:latin typeface="Segoe UI"/>
                <a:ea typeface="Segoe UI"/>
                <a:cs typeface="Segoe UI"/>
              </a:rPr>
              <a:t>softmax</a:t>
            </a:r>
            <a:r>
              <a:rPr lang="de-DE" sz="882" b="0" i="0" strike="noStrike" cap="none" baseline="0" dirty="0">
                <a:solidFill>
                  <a:srgbClr val="161616"/>
                </a:solidFill>
                <a:effectLst/>
                <a:latin typeface="Segoe UI"/>
                <a:ea typeface="Segoe UI"/>
                <a:cs typeface="Segoe UI"/>
              </a:rPr>
              <a:t>- oder eine ähnliche Funktion verwendet, um die Wahrscheinlichkeitsverteilung für die drei möglichen Klassen von Pinguinen zu berechnen. In diesem Beispiel lautet der Ausgabevektor: </a:t>
            </a:r>
            <a:r>
              <a:rPr lang="de-DE" sz="882" b="1" i="1" strike="noStrike" cap="none" baseline="0" dirty="0">
                <a:solidFill>
                  <a:srgbClr val="161616"/>
                </a:solidFill>
                <a:effectLst/>
                <a:latin typeface="Segoe UI"/>
                <a:ea typeface="Segoe UI"/>
                <a:cs typeface="Segoe UI"/>
              </a:rPr>
              <a:t>[0,2, 0,7, 0,1]</a:t>
            </a:r>
            <a:endParaRPr lang="en-US" b="0" i="0" dirty="0">
              <a:solidFill>
                <a:srgbClr val="161616"/>
              </a:solidFill>
              <a:effectLst/>
              <a:latin typeface="Segoe UI" panose="020B0502040204020203" pitchFamily="34" charset="0"/>
            </a:endParaRPr>
          </a:p>
          <a:p>
            <a:pPr algn="l">
              <a:buFont typeface="+mj-lt"/>
              <a:buAutoNum type="arabicPeriod"/>
            </a:pPr>
            <a:r>
              <a:rPr lang="de-DE" sz="882" b="0" i="0" strike="noStrike" cap="none" baseline="0" dirty="0">
                <a:solidFill>
                  <a:srgbClr val="161616"/>
                </a:solidFill>
                <a:effectLst/>
                <a:latin typeface="Segoe UI"/>
                <a:ea typeface="Segoe UI"/>
                <a:cs typeface="Segoe UI"/>
              </a:rPr>
              <a:t>Die Elemente des Vektors stellen die Wahrscheinlichkeiten für die Klassen 0, 1 und 2 dar. Der zweite Wert ist der höchste. Deshalb sagt das Modell vorher, dass die Art des Pinguins </a:t>
            </a:r>
            <a:r>
              <a:rPr lang="de-DE" sz="882" b="1" i="0" strike="noStrike" cap="none" baseline="0" dirty="0">
                <a:solidFill>
                  <a:srgbClr val="161616"/>
                </a:solidFill>
                <a:effectLst/>
                <a:latin typeface="Segoe UI"/>
                <a:ea typeface="Segoe UI"/>
                <a:cs typeface="Segoe UI"/>
              </a:rPr>
              <a:t>1</a:t>
            </a:r>
            <a:r>
              <a:rPr lang="de-DE" sz="882" b="0" i="0" strike="noStrike" cap="none" baseline="0" dirty="0">
                <a:solidFill>
                  <a:srgbClr val="161616"/>
                </a:solidFill>
                <a:effectLst/>
                <a:latin typeface="Segoe UI"/>
                <a:ea typeface="Segoe UI"/>
                <a:cs typeface="Segoe UI"/>
              </a:rPr>
              <a:t> (Eselspinguin) ist.</a:t>
            </a:r>
          </a:p>
          <a:p>
            <a:pPr>
              <a:buAutoNum type="arabicPeriod"/>
            </a:pPr>
            <a:endParaRPr lang="en-US" sz="850" dirty="0">
              <a:solidFill>
                <a:srgbClr val="161616"/>
              </a:solidFill>
              <a:latin typeface="Segoe UI"/>
              <a:cs typeface="Segoe UI" charset="0"/>
            </a:endParaRPr>
          </a:p>
          <a:p>
            <a:r>
              <a:rPr lang="de-DE" sz="850" b="0" i="0" strike="noStrike" cap="none" baseline="0" dirty="0">
                <a:solidFill>
                  <a:srgbClr val="161616"/>
                </a:solidFill>
                <a:effectLst/>
                <a:latin typeface="Segoe UI"/>
                <a:ea typeface="Segoe UI"/>
                <a:cs typeface="Segoe UI"/>
              </a:rPr>
              <a:t>Das Modell lernt die geeigneten Gewichtungen, indem es die Trainingsdaten iterativ durchläuft und die vorhergesagten Wahrscheinlichkeiten für jede Klasse anhand der bekannten Klassenbezeichnung auswertet. Die Gewichtungen werden in jeder Iteration angepasst, um die Fehlermenge (</a:t>
            </a:r>
            <a:r>
              <a:rPr lang="de-DE" sz="850" b="0" i="1" strike="noStrike" cap="none" baseline="0" dirty="0">
                <a:solidFill>
                  <a:srgbClr val="161616"/>
                </a:solidFill>
                <a:effectLst/>
                <a:latin typeface="Segoe UI"/>
                <a:ea typeface="Segoe UI"/>
                <a:cs typeface="Segoe UI"/>
              </a:rPr>
              <a:t>Verlust</a:t>
            </a:r>
            <a:r>
              <a:rPr lang="de-DE" sz="850" b="0" i="0" strike="noStrike" cap="none" baseline="0" dirty="0">
                <a:solidFill>
                  <a:srgbClr val="161616"/>
                </a:solidFill>
                <a:effectLst/>
                <a:latin typeface="Segoe UI"/>
                <a:ea typeface="Segoe UI"/>
                <a:cs typeface="Segoe UI"/>
              </a:rPr>
              <a:t>) zwischen den vorhergesagten Wahrscheinlichkeiten (z. B. [0.2, 0.7, 0.1] und den Werten, die die tatsächliche Klassenbezeichnung darstellen (z. B. [0.0, 1.0, 0.0] für Klasse 1 (Eselspinguin) zu reduzieren.</a:t>
            </a:r>
          </a:p>
          <a:p>
            <a:endParaRPr lang="en-US" dirty="0">
              <a:cs typeface="Segoe UI Light" pitchFamily="34" charset="0"/>
            </a:endParaRP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t>25</a:t>
            </a:fld>
            <a:endParaRPr lang="en-US"/>
          </a:p>
        </p:txBody>
      </p:sp>
    </p:spTree>
    <p:extLst>
      <p:ext uri="{BB962C8B-B14F-4D97-AF65-F5344CB8AC3E}">
        <p14:creationId xmlns:p14="http://schemas.microsoft.com/office/powerpoint/2010/main" val="2376478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dirty="0">
                <a:solidFill>
                  <a:srgbClr val="000000"/>
                </a:solidFill>
                <a:effectLst/>
                <a:latin typeface="Segoe UI Light"/>
                <a:ea typeface="Segoe UI Light"/>
                <a:cs typeface="Segoe UI Light"/>
              </a:rPr>
              <a:t>Die Verarbeitung natürlicher Sprache (Natural Language Processing oder NLP) ist der Bereich der KI, in dem es darum geht, die geschriebene und gesprochene Sprache zu verstehen.</a:t>
            </a:r>
          </a:p>
          <a:p>
            <a:r>
              <a:rPr lang="de-DE" sz="882" b="0" i="0" strike="noStrike" cap="none" baseline="0" dirty="0">
                <a:solidFill>
                  <a:srgbClr val="000000"/>
                </a:solidFill>
                <a:effectLst/>
                <a:latin typeface="Segoe UI Light"/>
                <a:ea typeface="Segoe UI Light"/>
                <a:cs typeface="Segoe UI Light"/>
              </a:rPr>
              <a:t>Normalerweise beginnt eine NLP-Lösung mit einer großen Menge an unbearbeitetem Text, der dann vorverarbeitet wird, um ihn für die Modellierung vorzubereiten. Es gibt viele Vorverarbeitungstechniken, die auf Text angewandt werden können, einschließlich der Entfernung von Stoppwörtern (Beseitigung gängiger Wörter mit geringem semantischen Wert, wie „a“, „</a:t>
            </a:r>
            <a:r>
              <a:rPr lang="de-DE" sz="882" b="0" i="0" strike="noStrike" cap="none" baseline="0" dirty="0" err="1">
                <a:solidFill>
                  <a:srgbClr val="000000"/>
                </a:solidFill>
                <a:effectLst/>
                <a:latin typeface="Segoe UI Light"/>
                <a:ea typeface="Segoe UI Light"/>
                <a:cs typeface="Segoe UI Light"/>
              </a:rPr>
              <a:t>the</a:t>
            </a:r>
            <a:r>
              <a:rPr lang="de-DE" sz="882" b="0" i="0" strike="noStrike" cap="none" baseline="0">
                <a:solidFill>
                  <a:srgbClr val="000000"/>
                </a:solidFill>
                <a:effectLst/>
                <a:latin typeface="Segoe UI Light"/>
                <a:ea typeface="Segoe UI Light"/>
                <a:cs typeface="Segoe UI Light"/>
              </a:rPr>
              <a:t>“ usw.), Wortstammerkennung oder Lemmatisierung (Zusammenführung von Wörtern mit demselben Wortstamm zu einem einzigen Wort – so könnten beispielsweise „</a:t>
            </a:r>
            <a:r>
              <a:rPr lang="de-DE" sz="882" b="0" i="0" strike="noStrike" cap="none" baseline="0" dirty="0" err="1">
                <a:solidFill>
                  <a:srgbClr val="000000"/>
                </a:solidFill>
                <a:effectLst/>
                <a:latin typeface="Segoe UI Light"/>
                <a:ea typeface="Segoe UI Light"/>
                <a:cs typeface="Segoe UI Light"/>
              </a:rPr>
              <a:t>universe</a:t>
            </a:r>
            <a:r>
              <a:rPr lang="de-DE" sz="882" b="0" i="0" strike="noStrike" cap="none" baseline="0" dirty="0">
                <a:solidFill>
                  <a:srgbClr val="000000"/>
                </a:solidFill>
                <a:effectLst/>
                <a:latin typeface="Segoe UI Light"/>
                <a:ea typeface="Segoe UI Light"/>
                <a:cs typeface="Segoe UI Light"/>
              </a:rPr>
              <a:t>“ und „universal“ beide als „</a:t>
            </a:r>
            <a:r>
              <a:rPr lang="de-DE" sz="882" b="0" i="0" strike="noStrike" cap="none" baseline="0" dirty="0" err="1">
                <a:solidFill>
                  <a:srgbClr val="000000"/>
                </a:solidFill>
                <a:effectLst/>
                <a:latin typeface="Segoe UI Light"/>
                <a:ea typeface="Segoe UI Light"/>
                <a:cs typeface="Segoe UI Light"/>
              </a:rPr>
              <a:t>univers</a:t>
            </a:r>
            <a:r>
              <a:rPr lang="de-DE" sz="882" b="0" i="0" strike="noStrike" cap="none" baseline="0" dirty="0">
                <a:solidFill>
                  <a:srgbClr val="000000"/>
                </a:solidFill>
                <a:effectLst/>
                <a:latin typeface="Segoe UI Light"/>
                <a:ea typeface="Segoe UI Light"/>
                <a:cs typeface="Segoe UI Light"/>
              </a:rPr>
              <a:t>“ dargestellt werden) und andere Techniken. Viele dieser Ansätze wurden in statistischen Modellierungstechniken verwendet, die sich auf das Zählen der Häufigkeit von Wörtern im Text stützten, um daraus eine Bedeutung abzuleiten, sind aber bei modernen Deep Learning-Techniken nicht so wichtig. Eine gängige Methode ist jedoch die </a:t>
            </a:r>
            <a:r>
              <a:rPr lang="de-DE" sz="882" b="0" i="1" strike="noStrike" cap="none" baseline="0" dirty="0">
                <a:solidFill>
                  <a:srgbClr val="000000"/>
                </a:solidFill>
                <a:effectLst/>
                <a:latin typeface="Segoe UI Light"/>
                <a:ea typeface="Segoe UI Light"/>
                <a:cs typeface="Segoe UI Light"/>
              </a:rPr>
              <a:t>Tokenisierung</a:t>
            </a:r>
            <a:r>
              <a:rPr lang="de-DE" sz="882" b="0" i="0" strike="noStrike" cap="none" baseline="0" dirty="0">
                <a:solidFill>
                  <a:srgbClr val="000000"/>
                </a:solidFill>
                <a:effectLst/>
                <a:latin typeface="Segoe UI Light"/>
                <a:ea typeface="Segoe UI Light"/>
                <a:cs typeface="Segoe UI Light"/>
              </a:rPr>
              <a:t> der Wörter, bei der jedes einzelne Wort oder jeder Satz mit einem eindeutigen numerischen Bezeichner versehen wird. Die Menge der Token für einen bestimmten </a:t>
            </a:r>
            <a:r>
              <a:rPr lang="de-DE" sz="882" b="0" i="1" strike="noStrike" cap="none" baseline="0" dirty="0">
                <a:solidFill>
                  <a:srgbClr val="000000"/>
                </a:solidFill>
                <a:effectLst/>
                <a:latin typeface="Segoe UI Light"/>
                <a:ea typeface="Segoe UI Light"/>
                <a:cs typeface="Segoe UI Light"/>
              </a:rPr>
              <a:t>Korpus</a:t>
            </a:r>
            <a:r>
              <a:rPr lang="de-DE" sz="882" b="0" i="0" strike="noStrike" cap="none" baseline="0" dirty="0">
                <a:solidFill>
                  <a:srgbClr val="000000"/>
                </a:solidFill>
                <a:effectLst/>
                <a:latin typeface="Segoe UI Light"/>
                <a:ea typeface="Segoe UI Light"/>
                <a:cs typeface="Segoe UI Light"/>
              </a:rPr>
              <a:t> von Text stellt das Vokabular für ein Sprachmodell dar.</a:t>
            </a:r>
          </a:p>
          <a:p>
            <a:endParaRPr lang="en-US" i="0" dirty="0"/>
          </a:p>
          <a:p>
            <a:r>
              <a:rPr lang="de-DE" sz="882" b="0" i="0" strike="noStrike" cap="none" baseline="0" dirty="0">
                <a:solidFill>
                  <a:srgbClr val="000000"/>
                </a:solidFill>
                <a:effectLst/>
                <a:latin typeface="Segoe UI Light"/>
                <a:ea typeface="Segoe UI Light"/>
                <a:cs typeface="Segoe UI Light"/>
              </a:rPr>
              <a:t>Anschließend werden die Daten verwendet, um ein Modell zu trainieren. Je nachdem, welche Art von Aufgabe Sie ausführen möchten, variieren die Details des Modells. Sie könnten beispielsweise ein vollständig verbundenes neuronales Netzwerk verwenden, um ein Klassifizierungsmodell für die Stimmungsanalyse zu trainieren (das vorhersagt, ob ein Text „positiv“ oder „negativ“ ist), oder Sie könnten ein anspruchsvolleres Netzwerk verwenden, um ein Modell zu trainieren, das Sprachtoken als </a:t>
            </a:r>
            <a:r>
              <a:rPr lang="de-DE" sz="882" b="0" i="1" strike="noStrike" cap="none" baseline="0" dirty="0">
                <a:solidFill>
                  <a:srgbClr val="000000"/>
                </a:solidFill>
                <a:effectLst/>
                <a:latin typeface="Segoe UI Light"/>
                <a:ea typeface="Segoe UI Light"/>
                <a:cs typeface="Segoe UI Light"/>
              </a:rPr>
              <a:t>Vektoren</a:t>
            </a:r>
            <a:r>
              <a:rPr lang="de-DE" sz="882" b="0" i="0" strike="noStrike" cap="none" baseline="0" dirty="0">
                <a:solidFill>
                  <a:srgbClr val="000000"/>
                </a:solidFill>
                <a:effectLst/>
                <a:latin typeface="Segoe UI Light"/>
                <a:ea typeface="Segoe UI Light"/>
                <a:cs typeface="Segoe UI Light"/>
              </a:rPr>
              <a:t> kodiert, die semantische Beziehungen zwischen Wörtern im Vokabular kapseln. Ein solches Modell ist nützlich für Übersetzungs-, Zusammenfassungs- und Textvervollständigungsaufgaben.</a:t>
            </a:r>
          </a:p>
          <a:p>
            <a:endParaRPr lang="en-US" i="0" dirty="0"/>
          </a:p>
          <a:p>
            <a:r>
              <a:rPr lang="de-DE" sz="882" b="0" i="0" strike="noStrike" cap="none" baseline="0" dirty="0">
                <a:solidFill>
                  <a:srgbClr val="000000"/>
                </a:solidFill>
                <a:effectLst/>
                <a:latin typeface="Segoe UI Light"/>
                <a:ea typeface="Segoe UI Light"/>
                <a:cs typeface="Segoe UI Light"/>
              </a:rPr>
              <a:t>Zu den üblichen Aufgaben, die ein Sprachmodell unterstützen kann, gehören: </a:t>
            </a:r>
            <a:endParaRPr lang="en-US" dirty="0"/>
          </a:p>
          <a:p>
            <a:pPr marL="171450" indent="-171450">
              <a:buFont typeface="Arial" panose="020B0604020202020204" pitchFamily="34" charset="0"/>
              <a:buChar char="•"/>
            </a:pPr>
            <a:r>
              <a:rPr lang="de-DE" sz="882" b="1" i="0" strike="noStrike" cap="none" baseline="0" dirty="0">
                <a:solidFill>
                  <a:srgbClr val="000000"/>
                </a:solidFill>
                <a:effectLst/>
                <a:latin typeface="Segoe UI Light"/>
                <a:ea typeface="Segoe UI Light"/>
                <a:cs typeface="Segoe UI Light"/>
              </a:rPr>
              <a:t>Textanalyse</a:t>
            </a:r>
            <a:r>
              <a:rPr lang="de-DE" sz="882" b="0" i="0" strike="noStrike" cap="none" baseline="0" dirty="0">
                <a:solidFill>
                  <a:srgbClr val="000000"/>
                </a:solidFill>
                <a:effectLst/>
                <a:latin typeface="Segoe UI Light"/>
                <a:ea typeface="Segoe UI Light"/>
                <a:cs typeface="Segoe UI Light"/>
              </a:rPr>
              <a:t>: Oft müssen Sie ein Textdokument analysieren, um wichtige Sätze zu extrahieren oder um darin erwähnte Entitäten zu identifizieren, wie z. B. Daten, Orte, Personen. Beispielsweise könnte ein Unternehmen mithilfe von KI Artikel aus Branchenmagazinen analysieren und Artikel suchen, in denen Produkte oder Führungskräfte erwähnt werden, oder das Hauptthema der einzelnen Artikel bestimmen.</a:t>
            </a:r>
          </a:p>
          <a:p>
            <a:pPr marL="171450" indent="-171450">
              <a:buFont typeface="Arial" panose="020B0604020202020204" pitchFamily="34" charset="0"/>
              <a:buChar char="•"/>
            </a:pPr>
            <a:r>
              <a:rPr lang="de-DE" sz="882" b="1" i="0" strike="noStrike" cap="none" baseline="0" dirty="0">
                <a:solidFill>
                  <a:srgbClr val="000000"/>
                </a:solidFill>
                <a:effectLst/>
                <a:latin typeface="Segoe UI Light"/>
                <a:ea typeface="Segoe UI Light"/>
                <a:cs typeface="Segoe UI Light"/>
              </a:rPr>
              <a:t>Opinion Mining und Stimmungsanalyse</a:t>
            </a:r>
            <a:r>
              <a:rPr lang="de-DE" sz="882" b="0" i="0" strike="noStrike" cap="none" baseline="0" dirty="0">
                <a:solidFill>
                  <a:srgbClr val="000000"/>
                </a:solidFill>
                <a:effectLst/>
                <a:latin typeface="Segoe UI Light"/>
                <a:ea typeface="Segoe UI Light"/>
                <a:cs typeface="Segoe UI Light"/>
              </a:rPr>
              <a:t>: Dies ist eine gängige Form der Textanalyse, bei der eine Punktzahl berechnet wird, die angibt, wie positiv (oder negativ) ein Textauszug ist. Beispielsweise kann ein Einzelhändler Bewertungen von Kunden analysieren, um zu ermitteln, welche positiv und welche negativ sind, und den Text analysieren, um die wichtigsten Faktoren für die Stimmung zu ermitteln.</a:t>
            </a:r>
          </a:p>
          <a:p>
            <a:pPr marL="171450" indent="-171450">
              <a:buFont typeface="Arial" panose="020B0604020202020204" pitchFamily="34" charset="0"/>
              <a:buChar char="•"/>
            </a:pPr>
            <a:r>
              <a:rPr lang="de-DE" sz="882" b="1" i="0" strike="noStrike" cap="none" baseline="0" dirty="0">
                <a:solidFill>
                  <a:srgbClr val="000000"/>
                </a:solidFill>
                <a:effectLst/>
                <a:latin typeface="Segoe UI Light"/>
                <a:ea typeface="Segoe UI Light"/>
                <a:cs typeface="Segoe UI Light"/>
              </a:rPr>
              <a:t>Maschinelle Übersetzung </a:t>
            </a:r>
            <a:r>
              <a:rPr lang="de-DE" sz="882" b="0" i="0" strike="noStrike" cap="none" baseline="0" dirty="0">
                <a:solidFill>
                  <a:srgbClr val="000000"/>
                </a:solidFill>
                <a:effectLst/>
                <a:latin typeface="Segoe UI Light"/>
                <a:ea typeface="Segoe UI Light"/>
                <a:cs typeface="Segoe UI Light"/>
              </a:rPr>
              <a:t>: Internationale und interkulturelle Zusammenarbeit ist oft ein Schlüssel zum Erfolg. Dies erfordert die Fähigkeit, Sprachbarrieren zu beseitigen. KI kann verwendet werden, um die Übersetzung von geschriebener und gesprochener Sprache zu automatisieren. So könnte zum Beispiel ein Posteingangs-Add-In verwendet werden, um eingehende oder ausgehende E-Mails automatisch zu übersetzen. Oder ein Telefonkonferenz-Präsentationssystem könnte das Gesagte als simultanes Transkript in mehreren Sprachen bereitstellen.</a:t>
            </a:r>
          </a:p>
          <a:p>
            <a:pPr marL="171450" indent="-171450">
              <a:buFont typeface="Arial" panose="020B0604020202020204" pitchFamily="34" charset="0"/>
              <a:buChar char="•"/>
            </a:pPr>
            <a:r>
              <a:rPr lang="de-DE" sz="882" b="1" i="0" strike="noStrike" cap="none" baseline="0" dirty="0">
                <a:solidFill>
                  <a:srgbClr val="000000"/>
                </a:solidFill>
                <a:effectLst/>
                <a:latin typeface="Segoe UI Light"/>
                <a:ea typeface="Segoe UI Light"/>
                <a:cs typeface="Segoe UI Light"/>
              </a:rPr>
              <a:t>Zusammenfassung</a:t>
            </a:r>
            <a:r>
              <a:rPr lang="de-DE" sz="882" b="0" i="0" strike="noStrike" cap="none" baseline="0" dirty="0">
                <a:solidFill>
                  <a:srgbClr val="000000"/>
                </a:solidFill>
                <a:effectLst/>
                <a:latin typeface="Segoe UI Light"/>
                <a:ea typeface="Segoe UI Light"/>
                <a:cs typeface="Segoe UI Light"/>
              </a:rPr>
              <a:t>: In der Regel möchten Sie aus einer großen Textmenge eine Zusammenfassung der wichtigsten Punkte erstellen.</a:t>
            </a:r>
            <a:endParaRPr lang="en-US" b="1" dirty="0"/>
          </a:p>
          <a:p>
            <a:pPr marL="171450" indent="-171450">
              <a:buFont typeface="Arial" panose="020B0604020202020204" pitchFamily="34" charset="0"/>
              <a:buChar char="•"/>
            </a:pPr>
            <a:r>
              <a:rPr lang="de-DE" sz="882" b="1" i="0" strike="noStrike" cap="none" baseline="0" dirty="0">
                <a:solidFill>
                  <a:srgbClr val="000000"/>
                </a:solidFill>
                <a:effectLst/>
                <a:latin typeface="Segoe UI Light"/>
                <a:ea typeface="Segoe UI Light"/>
                <a:cs typeface="Segoe UI Light"/>
              </a:rPr>
              <a:t>Konversations-KI</a:t>
            </a:r>
            <a:r>
              <a:rPr lang="de-DE" sz="882" b="0" i="0" strike="noStrike" cap="none" baseline="0" dirty="0">
                <a:solidFill>
                  <a:srgbClr val="000000"/>
                </a:solidFill>
                <a:effectLst/>
                <a:latin typeface="Segoe UI Light"/>
                <a:ea typeface="Segoe UI Light"/>
                <a:cs typeface="Segoe UI Light"/>
              </a:rPr>
              <a:t>: Die Konversations-KI ist eine Form der KI, bei der ein KI-Agent mit einem*einer menschlichen Benutzer*in kommuniziert (üblicherweise wird diese Form der Anwendung als „Bot“ bezeichnet). Um diese Art der Interaktion zu unterstützen, muss ein Sprachmodell entwickelt werden, das es dem KI-Agenten ermöglicht, eingehende Anfragen zu interpretieren, die semantische Bedeutung oder Absicht der Anfrage zu bestimmen und eine angemessene Antwort zu formulieren.</a:t>
            </a:r>
            <a:endParaRPr lang="en-US" b="1" dirty="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605DD8C9-F96B-40FD-A066-D0E5C1FA8C30}"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27</a:t>
            </a:fld>
            <a:endParaRPr lang="en-US"/>
          </a:p>
        </p:txBody>
      </p:sp>
    </p:spTree>
    <p:extLst>
      <p:ext uri="{BB962C8B-B14F-4D97-AF65-F5344CB8AC3E}">
        <p14:creationId xmlns:p14="http://schemas.microsoft.com/office/powerpoint/2010/main" val="3703610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Light"/>
                <a:ea typeface="Segoe UI Light"/>
                <a:cs typeface="Segoe UI Light"/>
              </a:rPr>
              <a:t>Im restlichen Modul werden einige der wichtigsten Funktionen dieser NLP-bezogenen Dienste behandelt.</a:t>
            </a:r>
          </a:p>
          <a:p>
            <a:r>
              <a:rPr lang="de-DE" sz="882" b="0" i="0" strike="noStrike" cap="none" baseline="0">
                <a:solidFill>
                  <a:srgbClr val="000000"/>
                </a:solidFill>
                <a:effectLst/>
                <a:latin typeface="Segoe UI Light"/>
                <a:ea typeface="Segoe UI Light"/>
                <a:cs typeface="Segoe UI Light"/>
              </a:rPr>
              <a:t>Weitere Informationen zu den Funktionen dieser KI-Dienste finden Sie in der Dokumentation unter:</a:t>
            </a:r>
          </a:p>
          <a:p>
            <a:r>
              <a:rPr lang="de-DE" sz="882" b="0" i="0" strike="noStrike" cap="none" baseline="0">
                <a:solidFill>
                  <a:srgbClr val="000000"/>
                </a:solidFill>
                <a:effectLst/>
                <a:latin typeface="Segoe UI Light"/>
                <a:ea typeface="Segoe UI Light"/>
                <a:cs typeface="Segoe UI Light"/>
              </a:rPr>
              <a:t>– https://learn.microsoft.com/azure/ai-services/language-service/</a:t>
            </a:r>
          </a:p>
          <a:p>
            <a:r>
              <a:rPr lang="de-DE" sz="882" b="0" i="0" strike="noStrike" cap="none" baseline="0">
                <a:solidFill>
                  <a:srgbClr val="000000"/>
                </a:solidFill>
                <a:effectLst/>
                <a:latin typeface="Segoe UI Light"/>
                <a:ea typeface="Segoe UI Light"/>
                <a:cs typeface="Segoe UI Light"/>
              </a:rPr>
              <a:t>– https://learn.microsoft.com/azure/ai-services/speech-service/</a:t>
            </a:r>
          </a:p>
          <a:p>
            <a:r>
              <a:rPr lang="de-DE" sz="882" b="0" i="0" strike="noStrike" cap="none" baseline="0">
                <a:solidFill>
                  <a:srgbClr val="000000"/>
                </a:solidFill>
                <a:effectLst/>
                <a:latin typeface="Segoe UI Light"/>
                <a:ea typeface="Segoe UI Light"/>
                <a:cs typeface="Segoe UI Light"/>
              </a:rPr>
              <a:t>– https://learn.microsoft.com/azure/ai-services/translator/</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endPar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itchFamily="34" charset="0"/>
            </a:endParaRPr>
          </a:p>
        </p:txBody>
      </p:sp>
      <p:sp>
        <p:nvSpPr>
          <p:cNvPr id="6" name="Date Placeholder 5"/>
          <p:cNvSpPr>
            <a:spLocks noGrp="1"/>
          </p:cNvSpPr>
          <p:nvPr>
            <p:ph type="dt" idx="10"/>
          </p:nvPr>
        </p:nvSpPr>
        <p:spPr/>
        <p:txBody>
          <a:bodyPr/>
          <a:lstStyle/>
          <a:p>
            <a:fld id="{1CF11113-D0C6-4EEA-B9FC-E27C9A03F123}"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28</a:t>
            </a:fld>
            <a:endParaRPr lang="en-US"/>
          </a:p>
        </p:txBody>
      </p:sp>
    </p:spTree>
    <p:extLst>
      <p:ext uri="{BB962C8B-B14F-4D97-AF65-F5344CB8AC3E}">
        <p14:creationId xmlns:p14="http://schemas.microsoft.com/office/powerpoint/2010/main" val="79708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https://learn.microsoft.com/training/modules/fundamentals-generative-ai/</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In diesem Modul untersuchen Sie, wie große Sprachmodelle (LLMs) es KI-Anwendungen und -Diensten ermöglichen, neue Inhalte basierend auf natürlichen Spracheingaben zu generieren. Sie erfahren auch mehr über generative KI-Chat-Assistenten und Agents, die in Anwendungen integriert sind, um Benutzenden dabei zu helfen, Informationen zu finden und Geschäftsaufgaben effizient zu erledigen.</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In diesem Abschnitt lernen Sie Folgendes:</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Verstehen der Rolle generativer KI beim Entwickeln künstlicher Intelligenz</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Verstehen großer Sprachmodelle und ihrer Rolle bei intelligenten Anwendungen</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Erläutern Sie Beispiele für generative KI-Assistenten wie Microsoft Copilot und gute Prompts</a:t>
            </a:r>
          </a:p>
          <a:p>
            <a:pPr marL="0" marR="0" lvl="0" indent="0" algn="l" defTabSz="932742" rtl="0" eaLnBrk="1" fontAlgn="auto" latinLnBrk="0" hangingPunct="1">
              <a:lnSpc>
                <a:spcPct val="90000"/>
              </a:lnSpc>
              <a:spcBef>
                <a:spcPct val="0"/>
              </a:spcBef>
              <a:spcAft>
                <a:spcPts val="340"/>
              </a:spcAft>
              <a:buClrTx/>
              <a:buSzTx/>
              <a:buFontTx/>
              <a:buNone/>
              <a:defRPr/>
            </a:pPr>
            <a:endParaRPr lang="en-US"/>
          </a:p>
        </p:txBody>
      </p:sp>
      <p:sp>
        <p:nvSpPr>
          <p:cNvPr id="4" name="Header Placeholder 3"/>
          <p:cNvSpPr>
            <a:spLocks noGrp="1"/>
          </p:cNvSpPr>
          <p:nvPr>
            <p:ph type="hdr" sz="quarter" idx="6"/>
          </p:nvPr>
        </p:nvSpPr>
        <p:spPr/>
        <p:txBody>
          <a:bodyPr/>
          <a:lstStyle/>
          <a:p>
            <a:pPr marL="0" marR="0" lvl="0" indent="0" algn="l" defTabSz="914367" rtl="0" eaLnBrk="1" fontAlgn="auto"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ct val="0"/>
              </a:spcBef>
              <a:spcAft>
                <a:spcPct val="0"/>
              </a:spcAft>
              <a:buClrTx/>
              <a:buSzTx/>
              <a:buFontTx/>
              <a:buNone/>
              <a:defRPr/>
            </a:pPr>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ct val="0"/>
              </a:spcBef>
              <a:spcAft>
                <a:spcPct val="0"/>
              </a:spcAft>
              <a:buClrTx/>
              <a:buSzTx/>
              <a:buFontTx/>
              <a:buNone/>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367" rtl="0" eaLnBrk="1" fontAlgn="auto" latinLnBrk="0" hangingPunct="1">
                <a:lnSpc>
                  <a:spcPct val="100000"/>
                </a:lnSpc>
                <a:spcBef>
                  <a:spcPct val="0"/>
                </a:spcBef>
                <a:spcAft>
                  <a:spcPct val="0"/>
                </a:spcAft>
                <a:buClrTx/>
                <a:buSzTx/>
                <a:buFontTx/>
                <a:buNone/>
                <a:defRPr/>
              </a:pPr>
              <a:t>29</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209868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200"/>
              </a:spcBef>
            </a:pPr>
            <a:r>
              <a:rPr lang="de-DE" sz="900" b="0" i="1" strike="noStrike" cap="none" baseline="0">
                <a:solidFill>
                  <a:srgbClr val="000000"/>
                </a:solidFill>
                <a:effectLst/>
                <a:latin typeface="Segoe UI"/>
                <a:ea typeface="Segoe UI"/>
                <a:cs typeface="Segoe UI"/>
              </a:rPr>
              <a:t>KI</a:t>
            </a:r>
            <a:r>
              <a:rPr lang="de-DE" sz="900" b="0" i="0" strike="noStrike" cap="none" baseline="0">
                <a:solidFill>
                  <a:srgbClr val="000000"/>
                </a:solidFill>
                <a:effectLst/>
                <a:latin typeface="Segoe UI"/>
                <a:ea typeface="Segoe UI"/>
                <a:cs typeface="Segoe UI"/>
              </a:rPr>
              <a:t> imitiert menschliches Verhalten, indem sie mithilfe von maschinellem Lernen mit der Umgebung interagiert und Aufgaben ausführt, ohne explizite Anweisungen zu Ausgaben zu erhalten. </a:t>
            </a:r>
            <a:r>
              <a:rPr lang="de-DE" sz="900" b="0" i="1" strike="noStrike" cap="none" baseline="0">
                <a:solidFill>
                  <a:srgbClr val="000000"/>
                </a:solidFill>
                <a:effectLst/>
                <a:latin typeface="Segoe UI"/>
                <a:ea typeface="Segoe UI"/>
                <a:cs typeface="Segoe UI"/>
              </a:rPr>
              <a:t>GenerativeKI </a:t>
            </a:r>
            <a:r>
              <a:rPr lang="de-DE" sz="900" b="0" i="0" strike="noStrike" cap="none" baseline="0">
                <a:solidFill>
                  <a:srgbClr val="000000"/>
                </a:solidFill>
                <a:effectLst/>
                <a:latin typeface="Segoe UI"/>
                <a:ea typeface="Segoe UI"/>
                <a:cs typeface="Segoe UI"/>
              </a:rPr>
              <a:t>ist eine Teilmenge der KI, bei der ein KI-Modell als Reaktion auf einen natürlichsprachlichen </a:t>
            </a:r>
            <a:r>
              <a:rPr lang="de-DE" sz="900" b="0" i="1" strike="noStrike" cap="none" baseline="0">
                <a:solidFill>
                  <a:srgbClr val="000000"/>
                </a:solidFill>
                <a:effectLst/>
                <a:latin typeface="Segoe UI"/>
                <a:ea typeface="Segoe UI"/>
                <a:cs typeface="Segoe UI"/>
              </a:rPr>
              <a:t>Prompt</a:t>
            </a:r>
            <a:r>
              <a:rPr lang="de-DE" sz="900" b="0" i="0" strike="noStrike" cap="none" baseline="0">
                <a:solidFill>
                  <a:srgbClr val="000000"/>
                </a:solidFill>
                <a:effectLst/>
                <a:latin typeface="Segoe UI"/>
                <a:ea typeface="Segoe UI"/>
                <a:cs typeface="Segoe UI"/>
              </a:rPr>
              <a:t> originale Inhalte erstellt. Generative KI-Anwendungen verarbeiten Eingaben in natürlicher Sprache und geben entsprechende Antworten in einer Vielzahl von Formaten:</a:t>
            </a:r>
            <a:endParaRPr lang="zh-CN" altLang="en-US" sz="800"/>
          </a:p>
          <a:p>
            <a:endParaRPr lang="en-US" altLang="zh-CN" sz="880"/>
          </a:p>
          <a:p>
            <a:r>
              <a:rPr lang="de-DE" sz="880" b="1" i="0" strike="noStrike" cap="none" baseline="0">
                <a:solidFill>
                  <a:srgbClr val="000000"/>
                </a:solidFill>
                <a:effectLst/>
                <a:latin typeface="Segoe UI"/>
                <a:ea typeface="Segoe UI"/>
                <a:cs typeface="Segoe UI"/>
              </a:rPr>
              <a:t>Generierung natürlicher Sprache</a:t>
            </a:r>
          </a:p>
          <a:p>
            <a:r>
              <a:rPr lang="de-DE" sz="880" b="0" i="0" strike="noStrike" cap="none" baseline="0">
                <a:solidFill>
                  <a:srgbClr val="000000"/>
                </a:solidFill>
                <a:effectLst/>
                <a:latin typeface="Segoe UI"/>
                <a:ea typeface="Segoe UI"/>
                <a:cs typeface="Segoe UI"/>
              </a:rPr>
              <a:t>Um eine natürlichsprachliche Antwort zu generieren, könnten Sie einen Prompt wie „</a:t>
            </a:r>
            <a:r>
              <a:rPr lang="de-DE" sz="880" b="0" i="1" strike="noStrike" cap="none" baseline="0">
                <a:solidFill>
                  <a:srgbClr val="000000"/>
                </a:solidFill>
                <a:effectLst/>
                <a:latin typeface="Segoe UI"/>
                <a:ea typeface="Segoe UI"/>
                <a:cs typeface="Segoe UI"/>
              </a:rPr>
              <a:t>Nenne mir drei Ideen für ein gesundes Frühstück mit Paprika.</a:t>
            </a:r>
            <a:r>
              <a:rPr lang="de-DE" sz="880" b="0" i="0" strike="noStrike" cap="none" baseline="0">
                <a:solidFill>
                  <a:srgbClr val="000000"/>
                </a:solidFill>
                <a:effectLst/>
                <a:latin typeface="Segoe UI"/>
                <a:ea typeface="Segoe UI"/>
                <a:cs typeface="Segoe UI"/>
              </a:rPr>
              <a:t>“ oder </a:t>
            </a:r>
            <a:r>
              <a:rPr lang="de-DE" sz="900" b="0" i="1" strike="noStrike" cap="none" baseline="0">
                <a:solidFill>
                  <a:srgbClr val="000000"/>
                </a:solidFill>
                <a:effectLst/>
                <a:latin typeface="Segoe UI"/>
                <a:ea typeface="Segoe UI"/>
                <a:cs typeface="Segoe UI"/>
              </a:rPr>
              <a:t>„Verfasse ein Anschreiben für meinen Lebenslauf.“</a:t>
            </a:r>
            <a:endParaRPr lang="en-US" altLang="zh-CN" sz="880" i="1"/>
          </a:p>
          <a:p>
            <a:endParaRPr lang="en-US" altLang="zh-CN" sz="880"/>
          </a:p>
          <a:p>
            <a:r>
              <a:rPr lang="de-DE" sz="880" b="1" i="0" strike="noStrike" cap="none" baseline="0">
                <a:solidFill>
                  <a:srgbClr val="000000"/>
                </a:solidFill>
                <a:effectLst/>
                <a:latin typeface="Segoe UI"/>
                <a:ea typeface="Segoe UI"/>
                <a:cs typeface="Segoe UI"/>
              </a:rPr>
              <a:t>Bildgenerierung</a:t>
            </a:r>
          </a:p>
          <a:p>
            <a:r>
              <a:rPr lang="de-DE" sz="880" b="0" i="0" strike="noStrike" cap="none" baseline="0">
                <a:solidFill>
                  <a:srgbClr val="000000"/>
                </a:solidFill>
                <a:effectLst/>
                <a:latin typeface="Segoe UI"/>
                <a:ea typeface="Segoe UI"/>
                <a:cs typeface="Segoe UI"/>
              </a:rPr>
              <a:t>Einige generative KI-Anwendungen können eine Anforderung in natürlicher Sprache interpretieren und ein entsprechendes Bild generieren. Sie könnten zum Beispiel eine Anfrage stellen wie „</a:t>
            </a:r>
            <a:r>
              <a:rPr lang="de-DE" sz="880" b="0" i="1" strike="noStrike" cap="none" baseline="0">
                <a:solidFill>
                  <a:srgbClr val="000000"/>
                </a:solidFill>
                <a:effectLst/>
                <a:latin typeface="Segoe UI"/>
                <a:ea typeface="Segoe UI"/>
                <a:cs typeface="Segoe UI"/>
              </a:rPr>
              <a:t>Erstelle ein Bild eines Elefanten, der einen Burger isst</a:t>
            </a:r>
            <a:r>
              <a:rPr lang="de-DE" sz="880" b="0" i="0" strike="noStrike" cap="none" baseline="0">
                <a:solidFill>
                  <a:srgbClr val="000000"/>
                </a:solidFill>
                <a:effectLst/>
                <a:latin typeface="Segoe UI"/>
                <a:ea typeface="Segoe UI"/>
                <a:cs typeface="Segoe UI"/>
              </a:rPr>
              <a:t>“ oder „</a:t>
            </a:r>
            <a:r>
              <a:rPr lang="de-DE" sz="900" b="0" i="1" strike="noStrike" cap="none" baseline="0">
                <a:solidFill>
                  <a:srgbClr val="000000"/>
                </a:solidFill>
                <a:effectLst/>
                <a:latin typeface="Segoe UI"/>
                <a:ea typeface="Segoe UI"/>
                <a:cs typeface="Segoe UI"/>
              </a:rPr>
              <a:t>Erstelle ein Logo für ein Blumengeschäft</a:t>
            </a:r>
            <a:r>
              <a:rPr lang="de-DE" sz="900" b="0" i="0" strike="noStrike" cap="none" baseline="0">
                <a:solidFill>
                  <a:srgbClr val="000000"/>
                </a:solidFill>
                <a:effectLst/>
                <a:latin typeface="Segoe UI"/>
                <a:ea typeface="Segoe UI"/>
                <a:cs typeface="Segoe UI"/>
              </a:rPr>
              <a:t>“</a:t>
            </a:r>
            <a:endParaRPr lang="en-US" altLang="zh-CN" sz="880"/>
          </a:p>
          <a:p>
            <a:endParaRPr lang="en-US" altLang="zh-CN" sz="880"/>
          </a:p>
          <a:p>
            <a:r>
              <a:rPr lang="de-DE" sz="880" b="1" i="0" strike="noStrike" cap="none" baseline="0">
                <a:solidFill>
                  <a:srgbClr val="000000"/>
                </a:solidFill>
                <a:effectLst/>
                <a:latin typeface="Segoe UI"/>
                <a:ea typeface="Segoe UI"/>
                <a:cs typeface="Segoe UI"/>
              </a:rPr>
              <a:t>Codegenerierung</a:t>
            </a:r>
          </a:p>
          <a:p>
            <a:r>
              <a:rPr lang="de-DE" sz="880" b="0" i="0" strike="noStrike" cap="none" baseline="0">
                <a:solidFill>
                  <a:srgbClr val="000000"/>
                </a:solidFill>
                <a:effectLst/>
                <a:latin typeface="Segoe UI"/>
                <a:ea typeface="Segoe UI"/>
                <a:cs typeface="Segoe UI"/>
              </a:rPr>
              <a:t>Einige generative KI-Anwendungen wurden entwickelt, um Softwareentwickler*innen beim Schreiben von Code zu helfen. Sie könnten zum Beispiel eine Anfrage stellen wie „</a:t>
            </a:r>
            <a:r>
              <a:rPr lang="de-DE" sz="880" b="0" i="1" strike="noStrike" cap="none" baseline="0">
                <a:solidFill>
                  <a:srgbClr val="000000"/>
                </a:solidFill>
                <a:effectLst/>
                <a:latin typeface="Segoe UI"/>
                <a:ea typeface="Segoe UI"/>
                <a:cs typeface="Segoe UI"/>
              </a:rPr>
              <a:t>Zeig mir, wie man Tic-Tac-Toe mit Python programmiert</a:t>
            </a:r>
            <a:r>
              <a:rPr lang="de-DE" sz="880" b="0" i="0" strike="noStrike" cap="none" baseline="0">
                <a:solidFill>
                  <a:srgbClr val="000000"/>
                </a:solidFill>
                <a:effectLst/>
                <a:latin typeface="Segoe UI"/>
                <a:ea typeface="Segoe UI"/>
                <a:cs typeface="Segoe UI"/>
              </a:rPr>
              <a:t>“ oder </a:t>
            </a:r>
            <a:r>
              <a:rPr lang="de-DE" sz="880" b="0" i="1" strike="noStrike" cap="none" baseline="0">
                <a:solidFill>
                  <a:srgbClr val="000000"/>
                </a:solidFill>
                <a:effectLst/>
                <a:latin typeface="Segoe UI"/>
                <a:ea typeface="Segoe UI"/>
                <a:cs typeface="Segoe UI"/>
              </a:rPr>
              <a:t>„</a:t>
            </a:r>
            <a:r>
              <a:rPr lang="de-DE" sz="900" b="0" i="1" strike="noStrike" cap="none" baseline="0">
                <a:solidFill>
                  <a:srgbClr val="000000"/>
                </a:solidFill>
                <a:effectLst/>
                <a:latin typeface="Segoe UI"/>
                <a:ea typeface="Segoe UI"/>
                <a:cs typeface="Segoe UI"/>
              </a:rPr>
              <a:t>Schreibe Python-Code, um zwei Zahlen zu addieren“</a:t>
            </a:r>
            <a:endParaRPr lang="en-US" altLang="zh-CN" sz="880" i="1"/>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30</a:t>
            </a:fld>
            <a:endParaRPr lang="en-US"/>
          </a:p>
        </p:txBody>
      </p:sp>
    </p:spTree>
    <p:extLst>
      <p:ext uri="{BB962C8B-B14F-4D97-AF65-F5344CB8AC3E}">
        <p14:creationId xmlns:p14="http://schemas.microsoft.com/office/powerpoint/2010/main" val="2937671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Künstliche Intelligenz Überblick, LLM (Large Language Model)
</a:t>
            </a:r>
          </a:p>
        </p:txBody>
      </p:sp>
      <p:sp>
        <p:nvSpPr>
          <p:cNvPr id="4" name="Foliennummernplatzhalter 3"/>
          <p:cNvSpPr>
            <a:spLocks noGrp="1"/>
          </p:cNvSpPr>
          <p:nvPr>
            <p:ph type="sldNum" sz="quarter" idx="5"/>
          </p:nvPr>
        </p:nvSpPr>
        <p:spPr/>
        <p:txBody>
          <a:bodyPr/>
          <a:lstStyle/>
          <a:p>
            <a:fld id="{C676E990-845A-4012-BA76-3A72FE1F0C1C}" type="slidenum">
              <a:rPr lang="de-DE" smtClean="0"/>
              <a:t>4</a:t>
            </a:fld>
            <a:endParaRPr lang="de-DE"/>
          </a:p>
        </p:txBody>
      </p:sp>
    </p:spTree>
    <p:extLst>
      <p:ext uri="{BB962C8B-B14F-4D97-AF65-F5344CB8AC3E}">
        <p14:creationId xmlns:p14="http://schemas.microsoft.com/office/powerpoint/2010/main" val="2425669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Die mathematischen Prinzipien hinter diesen Sprachmodellen können zwar komplex sein, aber ein grundlegendes Verständnis der Architektur, die für ihre Implementierung verwendet wird, kann Ihnen helfen, ein konzeptionelles Verständnis ihrer Funktionsweise zu erlangen.</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Die modernen großen Sprachmodelle von heute basieren auf der </a:t>
            </a:r>
            <a:r>
              <a:rPr lang="de-DE" sz="882" b="0" i="1" strike="noStrike" cap="none" baseline="0">
                <a:solidFill>
                  <a:srgbClr val="000000"/>
                </a:solidFill>
                <a:effectLst/>
                <a:latin typeface="Segoe UI"/>
                <a:ea typeface="Segoe UI"/>
                <a:cs typeface="Segoe UI"/>
              </a:rPr>
              <a:t>Transformerarchitektur</a:t>
            </a:r>
            <a:r>
              <a:rPr lang="de-DE" sz="882" b="0" i="0" strike="noStrike" cap="none" baseline="0">
                <a:solidFill>
                  <a:srgbClr val="000000"/>
                </a:solidFill>
                <a:effectLst/>
                <a:latin typeface="Segoe UI"/>
                <a:ea typeface="Segoe UI"/>
                <a:cs typeface="Segoe UI"/>
              </a:rPr>
              <a:t>, die auf einigen Techniken aufbaut und diese erweitert, die sich bei der Modellierung von Vokabularen bewährt haben, um NLP-Tasks und insbesondere die Sprachgenerierung zu ermöglichen. Transformermodelle werden mit großen Textmengen trainiert, sodass sie die semantischen Beziehungen zwischen Wörtern darstellen und diese Beziehungen verwenden können, um wahrscheinliche Textsequenzen vorherzusagen, die bedeutungstragend sind. Transformermodelle mit einem ausreichend großen Vokabular sind in der Lage, Sprachantworten zu generieren, die schwer von menschlichen Antworten zu unterscheiden sind.</a:t>
            </a:r>
          </a:p>
          <a:p>
            <a:pPr marL="0" marR="0" lvl="0" indent="0" algn="l" defTabSz="914367" rtl="0" eaLnBrk="1" fontAlgn="auto" latinLnBrk="0" hangingPunct="1">
              <a:lnSpc>
                <a:spcPct val="90000"/>
              </a:lnSpc>
              <a:spcBef>
                <a:spcPct val="0"/>
              </a:spcBef>
              <a:spcAft>
                <a:spcPts val="333"/>
              </a:spcAft>
              <a:buClrTx/>
              <a:buSzTx/>
              <a:buFontTx/>
              <a:buNone/>
              <a:defRPr/>
            </a:pPr>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In der Praxis variieren die spezifischen Implementierungen der Architektur – zum Beispiel verwendet das von Google zur Unterstützung der Suchmaschine entwickelte BERT-Modell (Bidirectional Encoder Representations from Transformers) nur einen </a:t>
            </a:r>
            <a:r>
              <a:rPr lang="de-DE" sz="882" b="0" i="1" strike="noStrike" cap="none" baseline="0">
                <a:solidFill>
                  <a:srgbClr val="000000"/>
                </a:solidFill>
                <a:effectLst/>
                <a:latin typeface="Segoe UI"/>
                <a:ea typeface="Segoe UI"/>
                <a:cs typeface="Segoe UI"/>
              </a:rPr>
              <a:t>Encoder</a:t>
            </a:r>
            <a:r>
              <a:rPr lang="de-DE" sz="882" b="0" i="0" strike="noStrike" cap="none" baseline="0">
                <a:solidFill>
                  <a:srgbClr val="000000"/>
                </a:solidFill>
                <a:effectLst/>
                <a:latin typeface="Segoe UI"/>
                <a:ea typeface="Segoe UI"/>
                <a:cs typeface="Segoe UI"/>
              </a:rPr>
              <a:t>-Block, um semantische Vektordarstellungen von Text zu erzeugen, während das von OpenAI entwickelte GPT-Modell (Generative Pretrained Transformer) nur einen </a:t>
            </a:r>
            <a:r>
              <a:rPr lang="de-DE" sz="882" b="0" i="1" strike="noStrike" cap="none" baseline="0">
                <a:solidFill>
                  <a:srgbClr val="000000"/>
                </a:solidFill>
                <a:effectLst/>
                <a:latin typeface="Segoe UI"/>
                <a:ea typeface="Segoe UI"/>
                <a:cs typeface="Segoe UI"/>
              </a:rPr>
              <a:t>Decoder</a:t>
            </a:r>
            <a:r>
              <a:rPr lang="de-DE" sz="882" b="0" i="0" strike="noStrike" cap="none" baseline="0">
                <a:solidFill>
                  <a:srgbClr val="000000"/>
                </a:solidFill>
                <a:effectLst/>
                <a:latin typeface="Segoe UI"/>
                <a:ea typeface="Segoe UI"/>
                <a:cs typeface="Segoe UI"/>
              </a:rPr>
              <a:t>-Block verwendet, um Sequenzen natürlicher Sprache zu erzeugen.</a:t>
            </a:r>
          </a:p>
          <a:p>
            <a:endParaRPr lang="en-US" altLang="zh-CN"/>
          </a:p>
          <a:p>
            <a:r>
              <a:rPr lang="de-DE" sz="882" b="0" i="0" strike="noStrike" cap="none" baseline="0">
                <a:solidFill>
                  <a:srgbClr val="000000"/>
                </a:solidFill>
                <a:effectLst/>
                <a:latin typeface="Segoe UI"/>
                <a:ea typeface="Segoe UI"/>
                <a:cs typeface="Segoe UI"/>
              </a:rPr>
              <a:t>Eine vollständige Erläuterung aller Aspekte von Transformermodellen geht zwar über den Rahmen dieses Moduls hinaus, aber es werden einige der wichtigsten Elemente eines Transformers erläutert, damit Sie ein Verständnis dafür entwickeln, wie diese generative KI unterstützen.</a:t>
            </a:r>
          </a:p>
          <a:p>
            <a:endParaRPr lang="en-US" sz="900">
              <a:latin typeface="Segoe UI"/>
              <a:cs typeface="Segoe UI"/>
            </a:endParaRPr>
          </a:p>
          <a:p>
            <a:r>
              <a:rPr lang="de-DE" sz="900" b="0" i="0" strike="noStrike" cap="none" baseline="0">
                <a:solidFill>
                  <a:srgbClr val="000000"/>
                </a:solidFill>
                <a:effectLst/>
                <a:latin typeface="Segoe UI"/>
                <a:ea typeface="Segoe UI"/>
                <a:cs typeface="Segoe UI"/>
              </a:rPr>
              <a:t>Der erste Schritt beim Trainieren eines Transformermodells besteht darin, den Trainingstext in </a:t>
            </a:r>
            <a:r>
              <a:rPr lang="de-DE" sz="900" b="0" i="1" strike="noStrike" cap="none" baseline="0">
                <a:solidFill>
                  <a:srgbClr val="000000"/>
                </a:solidFill>
                <a:effectLst/>
                <a:latin typeface="Segoe UI"/>
                <a:ea typeface="Segoe UI"/>
                <a:cs typeface="Segoe UI"/>
              </a:rPr>
              <a:t>Token</a:t>
            </a:r>
            <a:r>
              <a:rPr lang="de-DE" sz="900" b="0" i="0" strike="noStrike" cap="none" baseline="0">
                <a:solidFill>
                  <a:srgbClr val="000000"/>
                </a:solidFill>
                <a:effectLst/>
                <a:latin typeface="Segoe UI"/>
                <a:ea typeface="Segoe UI"/>
                <a:cs typeface="Segoe UI"/>
              </a:rPr>
              <a:t> zu unterteilen, d. h. jeden eindeutigen Textwert zu identifizieren. Der Einfachheit halber können Sie sich jedes einzelne Wort im Trainingstext als Token vorstellen. </a:t>
            </a:r>
            <a:r>
              <a:rPr lang="de-DE" sz="900" b="0" i="0" strike="noStrike" cap="none" baseline="0">
                <a:solidFill>
                  <a:srgbClr val="1F497D"/>
                </a:solidFill>
                <a:effectLst/>
                <a:latin typeface="Segoe UI"/>
                <a:ea typeface="Segoe UI"/>
                <a:cs typeface="Segoe UI"/>
              </a:rPr>
              <a:t>In Wirklichkeit können Token jedoch für Teilwörter oder Kombinationen aus Wörtern und Satzzeichen generiert werden.</a:t>
            </a:r>
            <a:r>
              <a:rPr lang="de-DE" sz="900" b="0" i="0" strike="noStrike" cap="none" baseline="0">
                <a:solidFill>
                  <a:srgbClr val="000000"/>
                </a:solidFill>
                <a:effectLst/>
                <a:latin typeface="Segoe UI"/>
                <a:ea typeface="Segoe UI"/>
                <a:cs typeface="Segoe UI"/>
              </a:rPr>
              <a:t> Mit einem ausreichend großen Dataset mit Trainingstext könnte ein Vokabular aus vielen Tausenden Token kompiliert werden.</a:t>
            </a:r>
          </a:p>
          <a:p>
            <a:pPr>
              <a:lnSpc>
                <a:spcPct val="100000"/>
              </a:lnSpc>
              <a:spcBef>
                <a:spcPts val="600"/>
              </a:spcBef>
              <a:spcAft>
                <a:spcPct val="0"/>
              </a:spcAft>
            </a:pPr>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Es kann zwar praktisch sein, Token als einfache IDs darzustellen, wodurch im Wesentlichen ein Index für alle Wörter im Vokabular erstellt wird, doch diese sagen nichts über die Bedeutung der Wörter oder die Beziehungen zwischen ihnen aus. Um ein Vokabular zu erstellen, das semantische Beziehungen zwischen den Token kapselt, definieren die Sprachmodelle kontextbezogene Vektoren, die als </a:t>
            </a:r>
            <a:r>
              <a:rPr lang="de-DE" sz="900" b="0" i="1" strike="noStrike" cap="none" baseline="0">
                <a:solidFill>
                  <a:srgbClr val="000000"/>
                </a:solidFill>
                <a:effectLst/>
                <a:latin typeface="Segoe UI"/>
                <a:ea typeface="Segoe UI"/>
                <a:cs typeface="Segoe UI"/>
              </a:rPr>
              <a:t>Einbettungen</a:t>
            </a:r>
            <a:r>
              <a:rPr lang="de-DE" sz="900" b="0" i="0" strike="noStrike" cap="none" baseline="0">
                <a:solidFill>
                  <a:srgbClr val="000000"/>
                </a:solidFill>
                <a:effectLst/>
                <a:latin typeface="Segoe UI"/>
                <a:ea typeface="Segoe UI"/>
                <a:cs typeface="Segoe UI"/>
              </a:rPr>
              <a:t> bezeichnet werden. Vektoren sind mehrwertige numerische Darstellungen von Informationen, z. B. [10, 3, 1], bei denen jedes numerische Element ein bestimmtes Attribut der Informationen darstellt. Bei Sprachtoken stellt jedes Element des Tokenvektors ein semantisches Attribut des Tokens dar. Die spezifischen Kategorien für die Elemente der Vektoren in einem Sprachmodell werden während des Trainings basierend darauf bestimmt, wie häufig Wörter zusammen oder in ähnlichen Kontexten verwendet werden.</a:t>
            </a:r>
          </a:p>
          <a:p>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Vektoren stellen Linien im mehrdimensionalen Raum dar, die </a:t>
            </a:r>
            <a:r>
              <a:rPr lang="de-DE" sz="900" b="0" i="1" strike="noStrike" cap="none" baseline="0">
                <a:solidFill>
                  <a:srgbClr val="000000"/>
                </a:solidFill>
                <a:effectLst/>
                <a:latin typeface="Segoe UI"/>
                <a:ea typeface="Segoe UI"/>
                <a:cs typeface="Segoe UI"/>
              </a:rPr>
              <a:t>Richtung</a:t>
            </a:r>
            <a:r>
              <a:rPr lang="de-DE" sz="900" b="0" i="0" strike="noStrike" cap="none" baseline="0">
                <a:solidFill>
                  <a:srgbClr val="000000"/>
                </a:solidFill>
                <a:effectLst/>
                <a:latin typeface="Segoe UI"/>
                <a:ea typeface="Segoe UI"/>
                <a:cs typeface="Segoe UI"/>
              </a:rPr>
              <a:t> und </a:t>
            </a:r>
            <a:r>
              <a:rPr lang="de-DE" sz="900" b="0" i="1" strike="noStrike" cap="none" baseline="0">
                <a:solidFill>
                  <a:srgbClr val="000000"/>
                </a:solidFill>
                <a:effectLst/>
                <a:latin typeface="Segoe UI"/>
                <a:ea typeface="Segoe UI"/>
                <a:cs typeface="Segoe UI"/>
              </a:rPr>
              <a:t>Entfernung</a:t>
            </a:r>
            <a:r>
              <a:rPr lang="de-DE" sz="900" b="0" i="0" strike="noStrike" cap="none" baseline="0">
                <a:solidFill>
                  <a:srgbClr val="000000"/>
                </a:solidFill>
                <a:effectLst/>
                <a:latin typeface="Segoe UI"/>
                <a:ea typeface="Segoe UI"/>
                <a:cs typeface="Segoe UI"/>
              </a:rPr>
              <a:t> entlang mehrerer Achsen beschreiben (Sie können Ihre Mathe-Freunde beeindrucken, indem Sie von </a:t>
            </a:r>
            <a:r>
              <a:rPr lang="de-DE" sz="900" b="0" i="1" strike="noStrike" cap="none" baseline="0">
                <a:solidFill>
                  <a:srgbClr val="000000"/>
                </a:solidFill>
                <a:effectLst/>
                <a:latin typeface="Segoe UI"/>
                <a:ea typeface="Segoe UI"/>
                <a:cs typeface="Segoe UI"/>
              </a:rPr>
              <a:t>Amplitude</a:t>
            </a:r>
            <a:r>
              <a:rPr lang="de-DE" sz="900" b="0" i="0" strike="noStrike" cap="none" baseline="0">
                <a:solidFill>
                  <a:srgbClr val="000000"/>
                </a:solidFill>
                <a:effectLst/>
                <a:latin typeface="Segoe UI"/>
                <a:ea typeface="Segoe UI"/>
                <a:cs typeface="Segoe UI"/>
              </a:rPr>
              <a:t> und </a:t>
            </a:r>
            <a:r>
              <a:rPr lang="de-DE" sz="900" b="0" i="1" strike="noStrike" cap="none" baseline="0">
                <a:solidFill>
                  <a:srgbClr val="000000"/>
                </a:solidFill>
                <a:effectLst/>
                <a:latin typeface="Segoe UI"/>
                <a:ea typeface="Segoe UI"/>
                <a:cs typeface="Segoe UI"/>
              </a:rPr>
              <a:t>Magnitude</a:t>
            </a:r>
            <a:r>
              <a:rPr lang="de-DE" sz="900" b="0" i="0" strike="noStrike" cap="none" baseline="0">
                <a:solidFill>
                  <a:srgbClr val="000000"/>
                </a:solidFill>
                <a:effectLst/>
                <a:latin typeface="Segoe UI"/>
                <a:ea typeface="Segoe UI"/>
                <a:cs typeface="Segoe UI"/>
              </a:rPr>
              <a:t> sprechen). Es kann hilfreich sein, sich die Elemente in einem Einbettungsvektor für ein Token als Schritte entlang eines Pfads im mehrdimensionalen Raum vorzustellen. Ein Vektor mit drei Elementen stellt z. B. einen Pfad im dreidimensionalen Raum dar, in dem die Elementwerte die Einheiten angeben, die sich vorwärts/rückwärts, links/rechts und aufwärts/abwärts bewegt haben. Insgesamt beschreibt der Vektor die Richtung und den Abstand des Pfads vom Ursprung zum Ende.</a:t>
            </a:r>
          </a:p>
          <a:p>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Die Elemente der Token im Einbettungsraum stellen jeweils ein semantisches Attribut des Tokens dar, sodass semantisch ähnliche Token zu Vektoren führen sollten, die eine ähnliche Ausrichtung aufweisen – mit anderen Worten, sie zeigen in die gleiche Richtung. Ein Verfahren, das als </a:t>
            </a:r>
            <a:r>
              <a:rPr lang="de-DE" sz="900" b="0" i="1" strike="noStrike" cap="none" baseline="0">
                <a:solidFill>
                  <a:srgbClr val="000000"/>
                </a:solidFill>
                <a:effectLst/>
                <a:latin typeface="Segoe UI"/>
                <a:ea typeface="Segoe UI"/>
                <a:cs typeface="Segoe UI"/>
              </a:rPr>
              <a:t>Kosinusgleichheit</a:t>
            </a:r>
            <a:r>
              <a:rPr lang="de-DE" sz="900" b="0" i="0" strike="noStrike" cap="none" baseline="0">
                <a:solidFill>
                  <a:srgbClr val="000000"/>
                </a:solidFill>
                <a:effectLst/>
                <a:latin typeface="Segoe UI"/>
                <a:ea typeface="Segoe UI"/>
                <a:cs typeface="Segoe UI"/>
              </a:rPr>
              <a:t> bezeichnet wird, wird verwendet, um zu bestimmen, ob zwei Vektoren ähnliche Richtungen haben (unabhängig von der Entfernung) und daher semantisch verbundene Wörter darstellen. Beispielsweise beschreiben die Einbettungsvektoren für “dog” und “puppy” einen Pfad entlang einer fast identischen Richtung, die auch der Richtung für “cat” ziemlich ähnlich ist. Der Einbettungsvektor für “skateboard” beschreibt jedoch die Journey in eine ganz andere Richtung.</a:t>
            </a:r>
          </a:p>
          <a:p>
            <a:endParaRPr lang="en-US" altLang="zh-CN" sz="900" b="1" i="0" kern="1200">
              <a:solidFill>
                <a:schemeClr val="tx1"/>
              </a:solidFill>
              <a:effectLst/>
              <a:latin typeface="Segoe UI" panose="020B0502040204020203" pitchFamily="34" charset="0"/>
              <a:ea typeface="+mn-ea"/>
              <a:cs typeface="+mn-cs"/>
            </a:endParaRPr>
          </a:p>
          <a:p>
            <a:r>
              <a:rPr lang="de-DE" sz="900" b="1" i="0" strike="noStrike" cap="none" baseline="0">
                <a:solidFill>
                  <a:srgbClr val="000000"/>
                </a:solidFill>
                <a:effectLst/>
                <a:latin typeface="Segoe UI"/>
                <a:ea typeface="Segoe UI"/>
                <a:cs typeface="Segoe UI"/>
              </a:rPr>
              <a:t>Hinweis: </a:t>
            </a:r>
            <a:r>
              <a:rPr lang="de-DE" sz="900" b="0" i="0" strike="noStrike" cap="none" baseline="0">
                <a:solidFill>
                  <a:srgbClr val="000000"/>
                </a:solidFill>
                <a:effectLst/>
                <a:latin typeface="Segoe UI"/>
                <a:ea typeface="Segoe UI"/>
                <a:cs typeface="Segoe UI"/>
              </a:rPr>
              <a:t>Das Beispiel zeigt ein einfaches Modell, bei dem jede Einbettung nur drei Dimensionen aufweist. Echte Sprachmodelle verfügen über </a:t>
            </a:r>
            <a:r>
              <a:rPr lang="de-DE" sz="900" b="0" i="1" strike="noStrike" cap="none" baseline="0">
                <a:solidFill>
                  <a:srgbClr val="000000"/>
                </a:solidFill>
                <a:effectLst/>
                <a:latin typeface="Segoe UI"/>
                <a:ea typeface="Segoe UI"/>
                <a:cs typeface="Segoe UI"/>
              </a:rPr>
              <a:t>viele</a:t>
            </a:r>
            <a:r>
              <a:rPr lang="de-DE" sz="900" b="0" i="0" strike="noStrike" cap="none" baseline="0">
                <a:solidFill>
                  <a:srgbClr val="000000"/>
                </a:solidFill>
                <a:effectLst/>
                <a:latin typeface="Segoe UI"/>
                <a:ea typeface="Segoe UI"/>
                <a:cs typeface="Segoe UI"/>
              </a:rPr>
              <a:t> weitere Dimensionen, was die Anzahl der </a:t>
            </a:r>
            <a:r>
              <a:rPr lang="de-DE" sz="900" b="0" i="1" strike="noStrike" cap="none" baseline="0">
                <a:solidFill>
                  <a:srgbClr val="000000"/>
                </a:solidFill>
                <a:effectLst/>
                <a:latin typeface="Segoe UI"/>
                <a:ea typeface="Segoe UI"/>
                <a:cs typeface="Segoe UI"/>
              </a:rPr>
              <a:t>Parameter</a:t>
            </a:r>
            <a:r>
              <a:rPr lang="de-DE" sz="900" b="0" i="0" strike="noStrike" cap="none" baseline="0">
                <a:solidFill>
                  <a:srgbClr val="000000"/>
                </a:solidFill>
                <a:effectLst/>
                <a:latin typeface="Segoe UI"/>
                <a:ea typeface="Segoe UI"/>
                <a:cs typeface="Segoe UI"/>
              </a:rPr>
              <a:t> bestimmt, die vom Modell unterstützt werden.</a:t>
            </a:r>
          </a:p>
          <a:p>
            <a:pPr>
              <a:lnSpc>
                <a:spcPct val="100000"/>
              </a:lnSpc>
              <a:spcBef>
                <a:spcPts val="600"/>
              </a:spcBef>
              <a:spcAft>
                <a:spcPct val="0"/>
              </a:spcAft>
            </a:pPr>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Die </a:t>
            </a:r>
            <a:r>
              <a:rPr lang="de-DE" sz="900" b="0" i="1" strike="noStrike" cap="none" baseline="0">
                <a:solidFill>
                  <a:srgbClr val="000000"/>
                </a:solidFill>
                <a:effectLst/>
                <a:latin typeface="Segoe UI"/>
                <a:ea typeface="Segoe UI"/>
                <a:cs typeface="Segoe UI"/>
              </a:rPr>
              <a:t>Encoder-</a:t>
            </a:r>
            <a:r>
              <a:rPr lang="de-DE" sz="900" b="0" i="0" strike="noStrike" cap="none" baseline="0">
                <a:solidFill>
                  <a:srgbClr val="000000"/>
                </a:solidFill>
                <a:effectLst/>
                <a:latin typeface="Segoe UI"/>
                <a:ea typeface="Segoe UI"/>
                <a:cs typeface="Segoe UI"/>
              </a:rPr>
              <a:t> und </a:t>
            </a:r>
            <a:r>
              <a:rPr lang="de-DE" sz="900" b="0" i="1" strike="noStrike" cap="none" baseline="0">
                <a:solidFill>
                  <a:srgbClr val="000000"/>
                </a:solidFill>
                <a:effectLst/>
                <a:latin typeface="Segoe UI"/>
                <a:ea typeface="Segoe UI"/>
                <a:cs typeface="Segoe UI"/>
              </a:rPr>
              <a:t>Decoderblöcke</a:t>
            </a:r>
            <a:r>
              <a:rPr lang="de-DE" sz="900" b="0" i="0" strike="noStrike" cap="none" baseline="0">
                <a:solidFill>
                  <a:srgbClr val="000000"/>
                </a:solidFill>
                <a:effectLst/>
                <a:latin typeface="Segoe UI"/>
                <a:ea typeface="Segoe UI"/>
                <a:cs typeface="Segoe UI"/>
              </a:rPr>
              <a:t> in einem Transformermodell enthalten mehrere Schichten, die das neuronale Netz für das Modell bilden. Wir müssen nicht auf die Details all dieser Schichten eingehen, aber es ist hilfreich, eine der Arten von Schichten zu betrachten, die in beiden Blöcken verwendet wird: </a:t>
            </a:r>
            <a:r>
              <a:rPr lang="de-DE" sz="900" b="0" i="1" strike="noStrike" cap="none" baseline="0">
                <a:solidFill>
                  <a:srgbClr val="000000"/>
                </a:solidFill>
                <a:effectLst/>
                <a:latin typeface="Segoe UI"/>
                <a:ea typeface="Segoe UI"/>
                <a:cs typeface="Segoe UI"/>
              </a:rPr>
              <a:t>Aufmerksamkeitsschichten</a:t>
            </a:r>
            <a:r>
              <a:rPr lang="de-DE" sz="900" b="0" i="0" strike="noStrike" cap="none" baseline="0">
                <a:solidFill>
                  <a:srgbClr val="000000"/>
                </a:solidFill>
                <a:effectLst/>
                <a:latin typeface="Segoe UI"/>
                <a:ea typeface="Segoe UI"/>
                <a:cs typeface="Segoe UI"/>
              </a:rPr>
              <a:t>. Aufmerksamkeit ist eine Technik, die verwendet wird, um eine Sequenz aus Texttoken zu untersuchen und zu versuchen, die Intensität der Beziehungen zwischen ihnen zu quantifizieren. Insbesondere geht es bei der </a:t>
            </a:r>
            <a:r>
              <a:rPr lang="de-DE" sz="900" b="0" i="1" strike="noStrike" cap="none" baseline="0">
                <a:solidFill>
                  <a:srgbClr val="000000"/>
                </a:solidFill>
                <a:effectLst/>
                <a:latin typeface="Segoe UI"/>
                <a:ea typeface="Segoe UI"/>
                <a:cs typeface="Segoe UI"/>
              </a:rPr>
              <a:t>Selbstaufmerksamkeit</a:t>
            </a:r>
            <a:r>
              <a:rPr lang="de-DE" sz="900" b="0" i="0" strike="noStrike" cap="none" baseline="0">
                <a:solidFill>
                  <a:srgbClr val="000000"/>
                </a:solidFill>
                <a:effectLst/>
                <a:latin typeface="Segoe UI"/>
                <a:ea typeface="Segoe UI"/>
                <a:cs typeface="Segoe UI"/>
              </a:rPr>
              <a:t> um die Frage, wie andere Token um ein bestimmtes Token herum die Bedeutung dieses Tokens beeinflussen.</a:t>
            </a:r>
          </a:p>
          <a:p>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In einem Encoderblock wird die Aufmerksamkeit verwendet, um jedes Token im Kontext zu untersuchen und eine geeignete Codierung für seine Vektoreinbettung zu bestimmen. Die Vektorwerte basieren auf der Beziehung zwischen dem Token und anderen Token, mit denen es häufig oder in ähnlichen Kontexten vorkommt. Dieser kontextbezogene Ansatz bedeutet, dass ein und dasselbe Wort je nach dem Kontext, in dem es verwendet wird, mehrere Einbettungen haben kann. Beispielsweise bedeutet "the bark of a tree" etwas anderes als "I heard a dog bark.“</a:t>
            </a:r>
          </a:p>
          <a:p>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In einem Decoderblock werden Aufmerksamkeitsschichten verwendet, um das nächste Token in einer Sequenz vorherzusagen. Für jedes generierte Token verfügt das Modell über eine Aufmerksamkeitsschicht, die die Reihenfolge der Token bis zu diesem Punkt berücksichtigt. Das Modell berücksichtigt, welches der Token am einflussreichsten ist, wenn es das nächste Token vorhersagt.</a:t>
            </a:r>
          </a:p>
          <a:p>
            <a:endParaRPr lang="en-US" altLang="zh-CN" sz="900" b="0" i="0" kern="1200">
              <a:solidFill>
                <a:schemeClr val="tx1"/>
              </a:solidFill>
              <a:effectLst/>
              <a:latin typeface="Segoe UI" panose="020B0502040204020203" pitchFamily="34" charset="0"/>
              <a:ea typeface="+mn-ea"/>
              <a:cs typeface="+mn-cs"/>
            </a:endParaRPr>
          </a:p>
          <a:p>
            <a:r>
              <a:rPr lang="de-DE" sz="900" b="0" i="0" strike="noStrike" cap="none" baseline="0">
                <a:solidFill>
                  <a:srgbClr val="000000"/>
                </a:solidFill>
                <a:effectLst/>
                <a:latin typeface="Segoe UI"/>
                <a:ea typeface="Segoe UI"/>
                <a:cs typeface="Segoe UI"/>
              </a:rPr>
              <a:t>Bedenken Sie, dass die Aufmerksamkeitsschicht mit numerischen Vektordarstellungen der Token arbeitet, nicht mit dem tatsächlichen Text. In einem Decoder beginnt der Prozess mit einer Sequenz aus Tokeneinbettungen, die den zu schreibenden Text darstellen. Während des Trainings besteht das Ziel darin, den Vektor für das endgültige Token in der Sequenz basierend auf den vorherigen Token vorherzusagen. Die Aufmerksamkeitsschicht weist jedem Token in der bisherigen Sequenz eine numerische </a:t>
            </a:r>
            <a:r>
              <a:rPr lang="de-DE" sz="900" b="0" i="1" strike="noStrike" cap="none" baseline="0">
                <a:solidFill>
                  <a:srgbClr val="000000"/>
                </a:solidFill>
                <a:effectLst/>
                <a:latin typeface="Segoe UI"/>
                <a:ea typeface="Segoe UI"/>
                <a:cs typeface="Segoe UI"/>
              </a:rPr>
              <a:t>Gewichtung</a:t>
            </a:r>
            <a:r>
              <a:rPr lang="de-DE" sz="900" b="0" i="0" strike="noStrike" cap="none" baseline="0">
                <a:solidFill>
                  <a:srgbClr val="000000"/>
                </a:solidFill>
                <a:effectLst/>
                <a:latin typeface="Segoe UI"/>
                <a:ea typeface="Segoe UI"/>
                <a:cs typeface="Segoe UI"/>
              </a:rPr>
              <a:t> zu. Dieser Wert wird verwendet, um eine Berechnung auf Grundlage der gewichteten Vektoren auszuführen, die einen </a:t>
            </a:r>
            <a:r>
              <a:rPr lang="de-DE" sz="900" b="0" i="1" strike="noStrike" cap="none" baseline="0">
                <a:solidFill>
                  <a:srgbClr val="000000"/>
                </a:solidFill>
                <a:effectLst/>
                <a:latin typeface="Segoe UI"/>
                <a:ea typeface="Segoe UI"/>
                <a:cs typeface="Segoe UI"/>
              </a:rPr>
              <a:t>Aufmerksamkeitswert</a:t>
            </a:r>
            <a:r>
              <a:rPr lang="de-DE" sz="900" b="0" i="0" strike="noStrike" cap="none" baseline="0">
                <a:solidFill>
                  <a:srgbClr val="000000"/>
                </a:solidFill>
                <a:effectLst/>
                <a:latin typeface="Segoe UI"/>
                <a:ea typeface="Segoe UI"/>
                <a:cs typeface="Segoe UI"/>
              </a:rPr>
              <a:t> erzeugt, der zum Berechnen eines möglichen Vektors für das nächste Token verwendet werden kann. In der Praxis verwendet eine Technik, die als </a:t>
            </a:r>
            <a:r>
              <a:rPr lang="de-DE" sz="900" b="0" i="1" strike="noStrike" cap="none" baseline="0">
                <a:solidFill>
                  <a:srgbClr val="000000"/>
                </a:solidFill>
                <a:effectLst/>
                <a:latin typeface="Segoe UI"/>
                <a:ea typeface="Segoe UI"/>
                <a:cs typeface="Segoe UI"/>
              </a:rPr>
              <a:t>Multi-Head-Attention-Ansatz</a:t>
            </a:r>
            <a:r>
              <a:rPr lang="de-DE" sz="900" b="0" i="0" strike="noStrike" cap="none" baseline="0">
                <a:solidFill>
                  <a:srgbClr val="000000"/>
                </a:solidFill>
                <a:effectLst/>
                <a:latin typeface="Segoe UI"/>
                <a:ea typeface="Segoe UI"/>
                <a:cs typeface="Segoe UI"/>
              </a:rPr>
              <a:t> bezeichnet wird, verschiedene Elemente der Einbettungen, um mehrere Aufmerksamkeitswerte zu berechnen. Ein neuronales Netz wird dann verwendet, um alle möglichen Token auszuwerten und das wahrscheinlichste Token zu bestimmen, mit dem die Sequenz fortgesetzt wird. Der Prozess wird für jedes Token in der Sequenz iterativ fortgesetzt, wobei die Ausgabesequenz bisher regressiv als Eingabe für die nächste Iteration verwendet wird. Im Wesentlichen wird die Ausgabe Token für Token erzeugt.</a:t>
            </a:r>
          </a:p>
          <a:p>
            <a:pPr>
              <a:lnSpc>
                <a:spcPct val="100000"/>
              </a:lnSpc>
              <a:spcBef>
                <a:spcPts val="600"/>
              </a:spcBef>
              <a:spcAft>
                <a:spcPct val="0"/>
              </a:spcAft>
            </a:pPr>
            <a:endParaRPr lang="en-US" altLang="zh-CN" sz="900" b="0" i="0" kern="1200">
              <a:solidFill>
                <a:schemeClr val="tx1"/>
              </a:solidFill>
              <a:effectLst/>
              <a:latin typeface="Segoe UI" panose="020B0502040204020203" pitchFamily="34" charset="0"/>
              <a:ea typeface="+mn-ea"/>
              <a:cs typeface="+mn-cs"/>
            </a:endParaRPr>
          </a:p>
          <a:p>
            <a:endParaRPr lang="zh-CN" altLang="en-US" sz="900"/>
          </a:p>
          <a:p>
            <a:endParaRPr lang="en-US" altLang="zh-CN"/>
          </a:p>
          <a:p>
            <a:pPr marL="0" marR="0" lvl="0" indent="0" algn="l" defTabSz="914367" rtl="0" eaLnBrk="1" fontAlgn="auto" latinLnBrk="0" hangingPunct="1">
              <a:lnSpc>
                <a:spcPct val="90000"/>
              </a:lnSpc>
              <a:spcBef>
                <a:spcPct val="0"/>
              </a:spcBef>
              <a:spcAft>
                <a:spcPts val="333"/>
              </a:spcAft>
              <a:buClrTx/>
              <a:buSzTx/>
              <a:buFontTx/>
              <a:buNone/>
              <a:defRPr/>
            </a:pPr>
            <a:endParaRPr lang="en-US" altLang="zh-CN" sz="882" b="0" i="0" kern="1200">
              <a:solidFill>
                <a:schemeClr val="tx1"/>
              </a:solidFill>
              <a:effectLst/>
              <a:latin typeface="Segoe UI" panose="020B0502040204020203" pitchFamily="34" charset="0"/>
              <a:ea typeface="+mn-ea"/>
              <a:cs typeface="+mn-cs"/>
            </a:endParaRP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31</a:t>
            </a:fld>
            <a:endParaRPr lang="en-US"/>
          </a:p>
        </p:txBody>
      </p:sp>
    </p:spTree>
    <p:extLst>
      <p:ext uri="{BB962C8B-B14F-4D97-AF65-F5344CB8AC3E}">
        <p14:creationId xmlns:p14="http://schemas.microsoft.com/office/powerpoint/2010/main" val="16975784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00000"/>
              </a:lnSpc>
              <a:spcBef>
                <a:spcPts val="800"/>
              </a:spcBef>
              <a:spcAft>
                <a:spcPct val="0"/>
              </a:spcAft>
            </a:pPr>
            <a:r>
              <a:rPr lang="de-DE" sz="850" b="0" i="0" strike="noStrike" cap="none" baseline="0">
                <a:solidFill>
                  <a:srgbClr val="000000"/>
                </a:solidFill>
                <a:effectLst/>
                <a:latin typeface="Segoe UI"/>
                <a:ea typeface="Segoe UI"/>
                <a:cs typeface="Segoe UI"/>
              </a:rPr>
              <a:t>Der erste Schritt beim Trainieren eines Transformermodells besteht darin, den Trainingstext in </a:t>
            </a:r>
            <a:r>
              <a:rPr lang="de-DE" sz="850" b="0" i="1" strike="noStrike" cap="none" baseline="0">
                <a:solidFill>
                  <a:srgbClr val="000000"/>
                </a:solidFill>
                <a:effectLst/>
                <a:latin typeface="Segoe UI"/>
                <a:ea typeface="Segoe UI"/>
                <a:cs typeface="Segoe UI"/>
              </a:rPr>
              <a:t>Token</a:t>
            </a:r>
            <a:r>
              <a:rPr lang="de-DE" sz="850" b="0" i="0" strike="noStrike" cap="none" baseline="0">
                <a:solidFill>
                  <a:srgbClr val="000000"/>
                </a:solidFill>
                <a:effectLst/>
                <a:latin typeface="Segoe UI"/>
                <a:ea typeface="Segoe UI"/>
                <a:cs typeface="Segoe UI"/>
              </a:rPr>
              <a:t> zu unterteilen, d. h. jeden eindeutigen Textwert zu identifizieren.</a:t>
            </a:r>
          </a:p>
          <a:p>
            <a:pPr>
              <a:lnSpc>
                <a:spcPct val="100000"/>
              </a:lnSpc>
              <a:spcBef>
                <a:spcPts val="600"/>
              </a:spcBef>
              <a:spcAft>
                <a:spcPct val="0"/>
              </a:spcAft>
            </a:pPr>
            <a:r>
              <a:rPr lang="de-DE" sz="850" b="0" i="0" strike="noStrike" cap="none" baseline="0">
                <a:solidFill>
                  <a:srgbClr val="000000"/>
                </a:solidFill>
                <a:effectLst/>
                <a:latin typeface="Segoe UI"/>
                <a:ea typeface="Segoe UI"/>
                <a:cs typeface="Segoe UI"/>
              </a:rPr>
              <a:t>Der Einfachheit halber können Sie sich jedes einzelne Wort im Trainingstext als Token vorstellen. </a:t>
            </a:r>
            <a:r>
              <a:rPr lang="de-DE" sz="850" b="0" i="0" strike="noStrike" cap="none" baseline="0">
                <a:solidFill>
                  <a:srgbClr val="1F497D"/>
                </a:solidFill>
                <a:effectLst/>
                <a:latin typeface="Segoe UI"/>
                <a:ea typeface="Segoe UI"/>
                <a:cs typeface="Segoe UI"/>
              </a:rPr>
              <a:t>In Wirklichkeit können Token jedoch für Teilwörter oder Kombinationen aus Wörtern und Satzzeichen generiert werden.</a:t>
            </a:r>
            <a:endParaRPr lang="en-US" sz="850">
              <a:latin typeface="Segoe UI"/>
              <a:ea typeface="宋体"/>
              <a:cs typeface="Segoe UI"/>
            </a:endParaRPr>
          </a:p>
          <a:p>
            <a:endParaRPr lang="en-US" altLang="zh-CN" sz="880">
              <a:solidFill>
                <a:schemeClr val="tx2"/>
              </a:solidFill>
            </a:endParaRPr>
          </a:p>
          <a:p>
            <a:endParaRPr lang="en-US" altLang="zh-CN" sz="880">
              <a:solidFill>
                <a:schemeClr val="tx2"/>
              </a:solidFill>
            </a:endParaRPr>
          </a:p>
          <a:p>
            <a:r>
              <a:rPr lang="de-DE" sz="880" b="0" i="0" strike="noStrike" cap="none" baseline="0">
                <a:solidFill>
                  <a:srgbClr val="000000"/>
                </a:solidFill>
                <a:effectLst/>
                <a:latin typeface="Segoe UI"/>
                <a:ea typeface="Segoe UI"/>
                <a:cs typeface="Segoe UI"/>
              </a:rPr>
              <a:t>Während Sie das Modell weiter trainieren, wird jedes neue Token im Trainingstext dem Vokabular mit den entsprechenden Token-IDs hinzugefügt:</a:t>
            </a:r>
          </a:p>
          <a:p>
            <a:pPr marL="171450" indent="-171450">
              <a:buFont typeface="Arial" pitchFamily="34" charset="0"/>
              <a:buChar char="•"/>
            </a:pPr>
            <a:r>
              <a:rPr lang="de-DE" sz="880" b="0" i="0" strike="noStrike" cap="none" baseline="0">
                <a:solidFill>
                  <a:srgbClr val="000000"/>
                </a:solidFill>
                <a:effectLst/>
                <a:latin typeface="Segoe UI"/>
                <a:ea typeface="Segoe UI"/>
                <a:cs typeface="Segoe UI"/>
              </a:rPr>
              <a:t>“I” ist 1</a:t>
            </a:r>
          </a:p>
          <a:p>
            <a:pPr marL="171450" indent="-171450">
              <a:buFont typeface="Arial" pitchFamily="34" charset="0"/>
              <a:buChar char="•"/>
            </a:pPr>
            <a:r>
              <a:rPr lang="de-DE" sz="880" b="0" i="0" strike="noStrike" cap="none" baseline="0">
                <a:solidFill>
                  <a:srgbClr val="000000"/>
                </a:solidFill>
                <a:effectLst/>
                <a:latin typeface="Segoe UI"/>
                <a:ea typeface="Segoe UI"/>
                <a:cs typeface="Segoe UI"/>
              </a:rPr>
              <a:t>“heard” ist 2</a:t>
            </a:r>
          </a:p>
          <a:p>
            <a:pPr marL="171450" indent="-171450">
              <a:buFont typeface="Arial" pitchFamily="34" charset="0"/>
              <a:buChar char="•"/>
            </a:pPr>
            <a:r>
              <a:rPr lang="de-DE" sz="880" b="0" i="0" strike="noStrike" cap="none" baseline="0">
                <a:solidFill>
                  <a:srgbClr val="000000"/>
                </a:solidFill>
                <a:effectLst/>
                <a:latin typeface="Segoe UI"/>
                <a:ea typeface="Segoe UI"/>
                <a:cs typeface="Segoe UI"/>
              </a:rPr>
              <a:t>“a” ist 3</a:t>
            </a:r>
          </a:p>
          <a:p>
            <a:pPr marL="171450" indent="-171450">
              <a:buFont typeface="Arial" pitchFamily="34" charset="0"/>
              <a:buChar char="•"/>
            </a:pPr>
            <a:r>
              <a:rPr lang="de-DE" sz="880" b="0" i="0" strike="noStrike" cap="none" baseline="0">
                <a:solidFill>
                  <a:srgbClr val="000000"/>
                </a:solidFill>
                <a:effectLst/>
                <a:latin typeface="Segoe UI"/>
                <a:ea typeface="Segoe UI"/>
                <a:cs typeface="Segoe UI"/>
              </a:rPr>
              <a:t>“dog” ist 4 </a:t>
            </a:r>
            <a:endParaRPr lang="en-US" altLang="zh-CN" sz="880" b="0" i="1" kern="1200">
              <a:solidFill>
                <a:schemeClr val="tx1"/>
              </a:solidFill>
              <a:effectLst/>
              <a:latin typeface="Segoe UI" panose="020B0502040204020203" pitchFamily="34" charset="0"/>
              <a:ea typeface="+mn-ea"/>
              <a:cs typeface="+mn-cs"/>
            </a:endParaRPr>
          </a:p>
          <a:p>
            <a:endParaRPr lang="en-US" altLang="zh-CN" sz="880" b="0" i="0" kern="1200">
              <a:solidFill>
                <a:schemeClr val="tx1"/>
              </a:solidFill>
              <a:effectLst/>
              <a:latin typeface="Segoe UI" panose="020B0502040204020203" pitchFamily="34" charset="0"/>
              <a:ea typeface="+mn-ea"/>
              <a:cs typeface="+mn-cs"/>
            </a:endParaRPr>
          </a:p>
          <a:p>
            <a:r>
              <a:rPr lang="de-DE" sz="880" b="0" i="0" strike="noStrike" cap="none" baseline="0">
                <a:solidFill>
                  <a:srgbClr val="000000"/>
                </a:solidFill>
                <a:effectLst/>
                <a:latin typeface="Segoe UI"/>
                <a:ea typeface="Segoe UI"/>
                <a:cs typeface="Segoe UI"/>
              </a:rPr>
              <a:t>Mit einem ausreichend großen Dataset mit Trainingstext könnte ein Vokabular aus vielen Tausenden Token kompiliert werden.</a:t>
            </a:r>
          </a:p>
          <a:p>
            <a:endParaRPr lang="zh-CN" altLang="en-US" sz="880"/>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32</a:t>
            </a:fld>
            <a:endParaRPr lang="en-US"/>
          </a:p>
        </p:txBody>
      </p:sp>
    </p:spTree>
    <p:extLst>
      <p:ext uri="{BB962C8B-B14F-4D97-AF65-F5344CB8AC3E}">
        <p14:creationId xmlns:p14="http://schemas.microsoft.com/office/powerpoint/2010/main" val="4110644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Es kann zwar praktisch sein, Token als einfache IDs darzustellen, wodurch im Wesentlichen ein Index für alle Wörter im Vokabular erstellt wird, doch diese sagen nichts über die Bedeutung der Wörter oder die Beziehungen zwischen ihnen aus. Um ein Vokabular zu erstellen, das semantische Beziehungen zwischen den Token kapselt, definieren wir kontextbezogene Vektoren, die als </a:t>
            </a:r>
            <a:r>
              <a:rPr lang="de-DE" sz="882" b="0" i="1" strike="noStrike" cap="none" baseline="0">
                <a:solidFill>
                  <a:srgbClr val="000000"/>
                </a:solidFill>
                <a:effectLst/>
                <a:latin typeface="Segoe UI"/>
                <a:ea typeface="Segoe UI"/>
                <a:cs typeface="Segoe UI"/>
              </a:rPr>
              <a:t>Einbettungen</a:t>
            </a:r>
            <a:r>
              <a:rPr lang="de-DE" sz="882" b="0" i="0" strike="noStrike" cap="none" baseline="0">
                <a:solidFill>
                  <a:srgbClr val="000000"/>
                </a:solidFill>
                <a:effectLst/>
                <a:latin typeface="Segoe UI"/>
                <a:ea typeface="Segoe UI"/>
                <a:cs typeface="Segoe UI"/>
              </a:rPr>
              <a:t> bezeichnet werden. Vektoren sind mehrwertige numerische Darstellungen von Informationen, z. B. [10, 3, 1], bei denen jedes numerische Element ein bestimmtes Attribut der Informationen darstellt. Bei Sprachtoken stellt jedes Element des Tokenvektors ein semantisches Attribut des Tokens dar. Die spezifischen Kategorien für die Elemente der Vektoren in einem Sprachmodell werden während des Trainings basierend darauf bestimmt, wie häufig Wörter zusammen oder in ähnlichen Kontexten verwendet werden.</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Vektoren stellen Linien im mehrdimensionalen Raum dar, die </a:t>
            </a:r>
            <a:r>
              <a:rPr lang="de-DE" sz="882" b="0" i="1" strike="noStrike" cap="none" baseline="0">
                <a:solidFill>
                  <a:srgbClr val="000000"/>
                </a:solidFill>
                <a:effectLst/>
                <a:latin typeface="Segoe UI"/>
                <a:ea typeface="Segoe UI"/>
                <a:cs typeface="Segoe UI"/>
              </a:rPr>
              <a:t>Richtung</a:t>
            </a:r>
            <a:r>
              <a:rPr lang="de-DE" sz="882" b="0" i="0" strike="noStrike" cap="none" baseline="0">
                <a:solidFill>
                  <a:srgbClr val="000000"/>
                </a:solidFill>
                <a:effectLst/>
                <a:latin typeface="Segoe UI"/>
                <a:ea typeface="Segoe UI"/>
                <a:cs typeface="Segoe UI"/>
              </a:rPr>
              <a:t> und </a:t>
            </a:r>
            <a:r>
              <a:rPr lang="de-DE" sz="882" b="0" i="1" strike="noStrike" cap="none" baseline="0">
                <a:solidFill>
                  <a:srgbClr val="000000"/>
                </a:solidFill>
                <a:effectLst/>
                <a:latin typeface="Segoe UI"/>
                <a:ea typeface="Segoe UI"/>
                <a:cs typeface="Segoe UI"/>
              </a:rPr>
              <a:t>Entfernung</a:t>
            </a:r>
            <a:r>
              <a:rPr lang="de-DE" sz="882" b="0" i="0" strike="noStrike" cap="none" baseline="0">
                <a:solidFill>
                  <a:srgbClr val="000000"/>
                </a:solidFill>
                <a:effectLst/>
                <a:latin typeface="Segoe UI"/>
                <a:ea typeface="Segoe UI"/>
                <a:cs typeface="Segoe UI"/>
              </a:rPr>
              <a:t> entlang mehrerer Achsen beschreiben (Sie können Ihre Mathe-Freunde beeindrucken, indem Sie von </a:t>
            </a:r>
            <a:r>
              <a:rPr lang="de-DE" sz="882" b="0" i="1" strike="noStrike" cap="none" baseline="0">
                <a:solidFill>
                  <a:srgbClr val="000000"/>
                </a:solidFill>
                <a:effectLst/>
                <a:latin typeface="Segoe UI"/>
                <a:ea typeface="Segoe UI"/>
                <a:cs typeface="Segoe UI"/>
              </a:rPr>
              <a:t>Amplitude</a:t>
            </a:r>
            <a:r>
              <a:rPr lang="de-DE" sz="882" b="0" i="0" strike="noStrike" cap="none" baseline="0">
                <a:solidFill>
                  <a:srgbClr val="000000"/>
                </a:solidFill>
                <a:effectLst/>
                <a:latin typeface="Segoe UI"/>
                <a:ea typeface="Segoe UI"/>
                <a:cs typeface="Segoe UI"/>
              </a:rPr>
              <a:t> und </a:t>
            </a:r>
            <a:r>
              <a:rPr lang="de-DE" sz="882" b="0" i="1" strike="noStrike" cap="none" baseline="0">
                <a:solidFill>
                  <a:srgbClr val="000000"/>
                </a:solidFill>
                <a:effectLst/>
                <a:latin typeface="Segoe UI"/>
                <a:ea typeface="Segoe UI"/>
                <a:cs typeface="Segoe UI"/>
              </a:rPr>
              <a:t>Magnitude</a:t>
            </a:r>
            <a:r>
              <a:rPr lang="de-DE" sz="882" b="0" i="0" strike="noStrike" cap="none" baseline="0">
                <a:solidFill>
                  <a:srgbClr val="000000"/>
                </a:solidFill>
                <a:effectLst/>
                <a:latin typeface="Segoe UI"/>
                <a:ea typeface="Segoe UI"/>
                <a:cs typeface="Segoe UI"/>
              </a:rPr>
              <a:t> sprechen). Es kann hilfreich sein, sich die Elemente in einem Einbettungsvektor für ein Token als Schritte entlang eines Pfads im mehrdimensionalen Raum vorzustellen. Ein Vektor mit drei Elementen stellt z. B. einen Pfad im dreidimensionalen Raum dar, in dem die Elementwerte die Einheiten angeben, die sich vorwärts/rückwärts, links/rechts und aufwärts/abwärts bewegt haben. Insgesamt beschreibt der Vektor die Richtung und den Abstand des Pfads vom Ursprung zum Ende.</a:t>
            </a:r>
          </a:p>
          <a:p>
            <a:endParaRPr lang="en-US" altLang="zh-CN" sz="882" b="0" i="0" kern="1200">
              <a:solidFill>
                <a:schemeClr val="tx1"/>
              </a:solidFill>
              <a:effectLst/>
              <a:latin typeface="Segoe UI" panose="020B0502040204020203" pitchFamily="34" charset="0"/>
              <a:ea typeface="+mn-ea"/>
              <a:cs typeface="+mn-cs"/>
            </a:endParaRPr>
          </a:p>
          <a:p>
            <a:r>
              <a:rPr lang="de-DE" sz="850" b="0" i="0" strike="noStrike" cap="none" baseline="0">
                <a:solidFill>
                  <a:srgbClr val="000000"/>
                </a:solidFill>
                <a:effectLst/>
                <a:latin typeface="Segoe UI"/>
                <a:ea typeface="Segoe UI"/>
                <a:cs typeface="Segoe UI"/>
              </a:rPr>
              <a:t>Die Elemente der Token im Einbettungsraum stellen jeweils ein semantisches Attribut des Tokens dar, sodass semantisch ähnliche Token zu Vektoren führen sollten, die eine ähnliche Ausrichtung aufweisen – mit anderen Worten, sie zeigen in die gleiche Richtung. Ein Verfahren, das als </a:t>
            </a:r>
            <a:r>
              <a:rPr lang="de-DE" sz="850" b="0" i="1" strike="noStrike" cap="none" baseline="0">
                <a:solidFill>
                  <a:srgbClr val="000000"/>
                </a:solidFill>
                <a:effectLst/>
                <a:latin typeface="Segoe UI"/>
                <a:ea typeface="Segoe UI"/>
                <a:cs typeface="Segoe UI"/>
              </a:rPr>
              <a:t>Kosinusgleichheit</a:t>
            </a:r>
            <a:r>
              <a:rPr lang="de-DE" sz="850" b="0" i="0" strike="noStrike" cap="none" baseline="0">
                <a:solidFill>
                  <a:srgbClr val="000000"/>
                </a:solidFill>
                <a:effectLst/>
                <a:latin typeface="Segoe UI"/>
                <a:ea typeface="Segoe UI"/>
                <a:cs typeface="Segoe UI"/>
              </a:rPr>
              <a:t> bezeichnet wird, wird verwendet, um zu bestimmen, ob zwei Vektoren ähnliche Richtungen haben (unabhängig von der Entfernung) und daher semantisch verbundene Wörter darstellen. Beispielsweise beschreiben die Einbettungsvektoren für “dog” und “puppy” einen Pfad entlang einer fast identischen Richtung, die auch der Richtung für “cat” ziemlich ähnlich ist. Der Einbettungsvektor für “skateboard” beschreibt jedoch die Journey in eine ganz andere Richtung.</a:t>
            </a:r>
          </a:p>
          <a:p>
            <a:endParaRPr lang="en-US" altLang="zh-CN" sz="882" b="1" i="0" kern="1200">
              <a:solidFill>
                <a:schemeClr val="tx1"/>
              </a:solidFill>
              <a:effectLst/>
              <a:latin typeface="Segoe UI" panose="020B0502040204020203" pitchFamily="34" charset="0"/>
              <a:ea typeface="+mn-ea"/>
              <a:cs typeface="+mn-cs"/>
            </a:endParaRPr>
          </a:p>
          <a:p>
            <a:r>
              <a:rPr lang="de-DE" sz="882" b="1" i="0" strike="noStrike" cap="none" baseline="0">
                <a:solidFill>
                  <a:srgbClr val="000000"/>
                </a:solidFill>
                <a:effectLst/>
                <a:latin typeface="Segoe UI"/>
                <a:ea typeface="Segoe UI"/>
                <a:cs typeface="Segoe UI"/>
              </a:rPr>
              <a:t>Hinweis:</a:t>
            </a:r>
          </a:p>
          <a:p>
            <a:r>
              <a:rPr lang="de-DE" sz="882" b="0" i="0" strike="noStrike" cap="none" baseline="0">
                <a:solidFill>
                  <a:srgbClr val="000000"/>
                </a:solidFill>
                <a:effectLst/>
                <a:latin typeface="Segoe UI"/>
                <a:ea typeface="Segoe UI"/>
                <a:cs typeface="Segoe UI"/>
              </a:rPr>
              <a:t>Das Beispiel zeigt ein einfaches Modell, bei dem jede Einbettung nur drei Dimensionen aufweist. Echte Sprachmodelle haben viel mehr Dimensionen.</a:t>
            </a:r>
          </a:p>
          <a:p>
            <a:r>
              <a:rPr lang="de-DE" sz="882" b="0" i="0" strike="noStrike" cap="none" baseline="0">
                <a:solidFill>
                  <a:srgbClr val="000000"/>
                </a:solidFill>
                <a:effectLst/>
                <a:latin typeface="Segoe UI"/>
                <a:ea typeface="Segoe UI"/>
                <a:cs typeface="Segoe UI"/>
              </a:rPr>
              <a:t>Es gibt mehrere Möglichkeiten, geeignete Einbettungen für einen bestimmten Tokensatz zu berechnen, einschließlich Sprachmodellierungsalgorithmen wie </a:t>
            </a:r>
            <a:r>
              <a:rPr lang="de-DE" sz="882" b="0" i="1" strike="noStrike" cap="none" baseline="0">
                <a:solidFill>
                  <a:srgbClr val="000000"/>
                </a:solidFill>
                <a:effectLst/>
                <a:latin typeface="Segoe UI"/>
                <a:ea typeface="Segoe UI"/>
                <a:cs typeface="Segoe UI"/>
              </a:rPr>
              <a:t>Word2Vec</a:t>
            </a:r>
            <a:r>
              <a:rPr lang="de-DE" sz="882" b="0" i="0" strike="noStrike" cap="none" baseline="0">
                <a:solidFill>
                  <a:srgbClr val="000000"/>
                </a:solidFill>
                <a:effectLst/>
                <a:latin typeface="Segoe UI"/>
                <a:ea typeface="Segoe UI"/>
                <a:cs typeface="Segoe UI"/>
              </a:rPr>
              <a:t> oder des </a:t>
            </a:r>
            <a:r>
              <a:rPr lang="de-DE" sz="882" b="0" i="1" strike="noStrike" cap="none" baseline="0">
                <a:solidFill>
                  <a:srgbClr val="000000"/>
                </a:solidFill>
                <a:effectLst/>
                <a:latin typeface="Segoe UI"/>
                <a:ea typeface="Segoe UI"/>
                <a:cs typeface="Segoe UI"/>
              </a:rPr>
              <a:t>Encoderblocks</a:t>
            </a:r>
            <a:r>
              <a:rPr lang="de-DE" sz="882" b="0" i="0" strike="noStrike" cap="none" baseline="0">
                <a:solidFill>
                  <a:srgbClr val="000000"/>
                </a:solidFill>
                <a:effectLst/>
                <a:latin typeface="Segoe UI"/>
                <a:ea typeface="Segoe UI"/>
                <a:cs typeface="Segoe UI"/>
              </a:rPr>
              <a:t> in einem Transformermodell.</a:t>
            </a: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33</a:t>
            </a:fld>
            <a:endParaRPr lang="en-US"/>
          </a:p>
        </p:txBody>
      </p:sp>
    </p:spTree>
    <p:extLst>
      <p:ext uri="{BB962C8B-B14F-4D97-AF65-F5344CB8AC3E}">
        <p14:creationId xmlns:p14="http://schemas.microsoft.com/office/powerpoint/2010/main" val="22778100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Die </a:t>
            </a:r>
            <a:r>
              <a:rPr lang="de-DE" sz="882" b="0" i="1" strike="noStrike" cap="none" baseline="0">
                <a:solidFill>
                  <a:srgbClr val="000000"/>
                </a:solidFill>
                <a:effectLst/>
                <a:latin typeface="Segoe UI"/>
                <a:ea typeface="Segoe UI"/>
                <a:cs typeface="Segoe UI"/>
              </a:rPr>
              <a:t>Encoder-</a:t>
            </a:r>
            <a:r>
              <a:rPr lang="de-DE" sz="882" b="0" i="0" strike="noStrike" cap="none" baseline="0">
                <a:solidFill>
                  <a:srgbClr val="000000"/>
                </a:solidFill>
                <a:effectLst/>
                <a:latin typeface="Segoe UI"/>
                <a:ea typeface="Segoe UI"/>
                <a:cs typeface="Segoe UI"/>
              </a:rPr>
              <a:t> und </a:t>
            </a:r>
            <a:r>
              <a:rPr lang="de-DE" sz="882" b="0" i="1" strike="noStrike" cap="none" baseline="0">
                <a:solidFill>
                  <a:srgbClr val="000000"/>
                </a:solidFill>
                <a:effectLst/>
                <a:latin typeface="Segoe UI"/>
                <a:ea typeface="Segoe UI"/>
                <a:cs typeface="Segoe UI"/>
              </a:rPr>
              <a:t>Decoderblöcke</a:t>
            </a:r>
            <a:r>
              <a:rPr lang="de-DE" sz="882" b="0" i="0" strike="noStrike" cap="none" baseline="0">
                <a:solidFill>
                  <a:srgbClr val="000000"/>
                </a:solidFill>
                <a:effectLst/>
                <a:latin typeface="Segoe UI"/>
                <a:ea typeface="Segoe UI"/>
                <a:cs typeface="Segoe UI"/>
              </a:rPr>
              <a:t> in einem Transformermodell enthalten mehrere Schichten, die das neuronale Netz für das Modell bilden. Wir müssen nicht auf die Details all dieser Schichten eingehen, aber es ist hilfreich, eine der Arten von Schichten zu betrachten, die in beiden Blöcken verwendet wird: </a:t>
            </a:r>
            <a:r>
              <a:rPr lang="de-DE" sz="882" b="0" i="1" strike="noStrike" cap="none" baseline="0">
                <a:solidFill>
                  <a:srgbClr val="000000"/>
                </a:solidFill>
                <a:effectLst/>
                <a:latin typeface="Segoe UI"/>
                <a:ea typeface="Segoe UI"/>
                <a:cs typeface="Segoe UI"/>
              </a:rPr>
              <a:t>Aufmerksamkeitsschichten</a:t>
            </a:r>
            <a:r>
              <a:rPr lang="de-DE" sz="882" b="0" i="0" strike="noStrike" cap="none" baseline="0">
                <a:solidFill>
                  <a:srgbClr val="000000"/>
                </a:solidFill>
                <a:effectLst/>
                <a:latin typeface="Segoe UI"/>
                <a:ea typeface="Segoe UI"/>
                <a:cs typeface="Segoe UI"/>
              </a:rPr>
              <a:t>. Aufmerksamkeit ist eine Technik, die verwendet wird, um eine Sequenz aus Texttoken zu untersuchen und zu versuchen, die Intensität der Beziehungen zwischen ihnen zu quantifizieren. Insbesondere geht es bei der </a:t>
            </a:r>
            <a:r>
              <a:rPr lang="de-DE" sz="882" b="0" i="1" strike="noStrike" cap="none" baseline="0">
                <a:solidFill>
                  <a:srgbClr val="000000"/>
                </a:solidFill>
                <a:effectLst/>
                <a:latin typeface="Segoe UI"/>
                <a:ea typeface="Segoe UI"/>
                <a:cs typeface="Segoe UI"/>
              </a:rPr>
              <a:t>Selbstaufmerksamkeit</a:t>
            </a:r>
            <a:r>
              <a:rPr lang="de-DE" sz="882" b="0" i="0" strike="noStrike" cap="none" baseline="0">
                <a:solidFill>
                  <a:srgbClr val="000000"/>
                </a:solidFill>
                <a:effectLst/>
                <a:latin typeface="Segoe UI"/>
                <a:ea typeface="Segoe UI"/>
                <a:cs typeface="Segoe UI"/>
              </a:rPr>
              <a:t> um die Frage, wie andere Token um ein bestimmtes Token herum die Bedeutung dieses Tokens beeinflussen.</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In einem Encoderblock wird die Aufmerksamkeit verwendet, um jedes Token im Kontext zu untersuchen und eine geeignete Codierung für seine Vektoreinbettung zu bestimmen. Die Vektorwerte basieren auf der Beziehung zwischen dem Token und anderen Token, mit denen es häufig auftaucht. Dieser kontextbezogene Ansatz bedeutet, dass ein und dasselbe Wort je nach dem Kontext, in dem es verwendet wird, mehrere Einbettungen haben kann. Beispielsweise bedeutet "the bark of a tree" etwas anderes als "I heard a dog bark.“</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In einem Decoderblock werden Aufmerksamkeitsschichten verwendet, um das nächste Token in einer Sequenz vorherzusagen. Für jedes generierte Token verfügt das Modell über eine Aufmerksamkeitsschicht, die die Reihenfolge der Token bis zu diesem Punkt berücksichtigt. Das Modell berücksichtigt, welches der Token am einflussreichsten ist, wenn es das nächste Token vorhersagt.</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Bedenken Sie, dass die Aufmerksamkeitsschicht mit numerischen Vektordarstellungen der Token arbeitet, nicht mit dem tatsächlichen Text. In einem Decoder beginnt der Prozess mit einer Sequenz aus Tokeneinbettungen, die den zu schreibenden Text darstellen.</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Während des Trainings besteht das Ziel darin, den Vektor für das endgültige Token in der Sequenz basierend auf den vorherigen Token vorherzusagen. Die Aufmerksamkeitsschicht weist jedem Token in der bisherigen Sequenz eine numerische </a:t>
            </a:r>
            <a:r>
              <a:rPr lang="de-DE" sz="882" b="0" i="1" strike="noStrike" cap="none" baseline="0">
                <a:solidFill>
                  <a:srgbClr val="000000"/>
                </a:solidFill>
                <a:effectLst/>
                <a:latin typeface="Segoe UI"/>
                <a:ea typeface="Segoe UI"/>
                <a:cs typeface="Segoe UI"/>
              </a:rPr>
              <a:t>Gewichtung</a:t>
            </a:r>
            <a:r>
              <a:rPr lang="de-DE" sz="882" b="0" i="0" strike="noStrike" cap="none" baseline="0">
                <a:solidFill>
                  <a:srgbClr val="000000"/>
                </a:solidFill>
                <a:effectLst/>
                <a:latin typeface="Segoe UI"/>
                <a:ea typeface="Segoe UI"/>
                <a:cs typeface="Segoe UI"/>
              </a:rPr>
              <a:t> zu. Dieser Wert wird verwendet, um eine Berechnung auf Grundlage der gewichteten Vektoren auszuführen, die einen </a:t>
            </a:r>
            <a:r>
              <a:rPr lang="de-DE" sz="882" b="0" i="1" strike="noStrike" cap="none" baseline="0">
                <a:solidFill>
                  <a:srgbClr val="000000"/>
                </a:solidFill>
                <a:effectLst/>
                <a:latin typeface="Segoe UI"/>
                <a:ea typeface="Segoe UI"/>
                <a:cs typeface="Segoe UI"/>
              </a:rPr>
              <a:t>Aufmerksamkeitswert</a:t>
            </a:r>
            <a:r>
              <a:rPr lang="de-DE" sz="882" b="0" i="0" strike="noStrike" cap="none" baseline="0">
                <a:solidFill>
                  <a:srgbClr val="000000"/>
                </a:solidFill>
                <a:effectLst/>
                <a:latin typeface="Segoe UI"/>
                <a:ea typeface="Segoe UI"/>
                <a:cs typeface="Segoe UI"/>
              </a:rPr>
              <a:t> erzeugt, der zum Berechnen eines möglichen Vektors für das nächste Token verwendet werden kann. In der Praxis verwendet eine Technik, die als </a:t>
            </a:r>
            <a:r>
              <a:rPr lang="de-DE" sz="882" b="0" i="1" strike="noStrike" cap="none" baseline="0">
                <a:solidFill>
                  <a:srgbClr val="000000"/>
                </a:solidFill>
                <a:effectLst/>
                <a:latin typeface="Segoe UI"/>
                <a:ea typeface="Segoe UI"/>
                <a:cs typeface="Segoe UI"/>
              </a:rPr>
              <a:t>Multi-Head-Attention-Ansatz</a:t>
            </a:r>
            <a:r>
              <a:rPr lang="de-DE" sz="882" b="0" i="0" strike="noStrike" cap="none" baseline="0">
                <a:solidFill>
                  <a:srgbClr val="000000"/>
                </a:solidFill>
                <a:effectLst/>
                <a:latin typeface="Segoe UI"/>
                <a:ea typeface="Segoe UI"/>
                <a:cs typeface="Segoe UI"/>
              </a:rPr>
              <a:t> bezeichnet wird, verschiedene Elemente der Einbettungen, um mehrere Aufmerksamkeitswerte zu berechnen. Ein neuronales Netz wird dann verwendet, um alle möglichen Token auszuwerten und das wahrscheinlichste Token zu bestimmen, mit dem die Sequenz fortgesetzt wird. Der Prozess wird für jedes Token in der Sequenz iterativ fortgesetzt, wobei die Ausgabesequenz bisher regressiv als Eingabe für die nächste Iteration verwendet wird. Im Wesentlichen wird die Ausgabe Token für Token erzeugt.</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Die folgende Animation zeigt eine vereinfachte Darstellung der Funktionsweise. In Wirklichkeit sind die Berechnungen, die von der Aufmerksamkeitsschicht durchgeführt werden, komplexer, aber die Prinzipien können wie dargestellt vereinfacht werden:</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Eine Sequenz aus Tokeneinbettungen wird in die Aufmerksamkeitsschicht eingespeist. Jedes Token wird als Vektor numerischer Werte dargestellt.</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Ein Decoder hat die Aufgabe, das nächste Token in der Sequenz vorherzusagen. Dabei handelt es sich ebenfalls um einen Vektor, der an einer Einbettung im Vokabular des Modells ausgerichtet ist.</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Die Aufmerksamkeitsschicht wertet die bisherige Sequenz aus und weist jedem Token eine Gewichtung zu, um den relativen Einfluss auf das nächste Token darzustellen.</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Die Gewichtungen können verwendet werden, um einen neuen Vektor für das nächste Token mit einem Aufmerksamkeitswert zu berechnen. Der Multi-Head-Attention-Ansatz verwendet verschiedene Elemente in den Einbettungen, um mehrere alternative Token zu berechnen.</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Ein vollständig vernetztes neuronales Netz verwendet die Ergebnisse in den berechneten Vektoren, um das wahrscheinlichste Token aus dem gesamten Vokabular vorherzusagen.</a:t>
            </a:r>
          </a:p>
          <a:p>
            <a:pPr marL="228600" indent="-228600">
              <a:buFont typeface="+mj-lt"/>
              <a:buAutoNum type="arabicPeriod"/>
            </a:pPr>
            <a:r>
              <a:rPr lang="de-DE" sz="882" b="0" i="0" strike="noStrike" cap="none" baseline="0">
                <a:solidFill>
                  <a:srgbClr val="000000"/>
                </a:solidFill>
                <a:effectLst/>
                <a:latin typeface="Segoe UI"/>
                <a:ea typeface="Segoe UI"/>
                <a:cs typeface="Segoe UI"/>
              </a:rPr>
              <a:t>Die vorhergesagte Ausgabe wird an die bisherige Sequenz angefügt, die als Eingabe für die nächste Iteration verwendet wird.</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Während des Trainings ist die tatsächliche Abfolge der Token bekannt. Wir maskieren nur diejenigen, die später in der Sequenz auftauchen, nicht die Tokenposition, die derzeit berücksichtigt wird. Wie in jedem neuronalen Netz wird der vorhergesagte Wert für den Tokenvektor mit dem tatsächlichen Wert des nächsten Vektors in der Sequenz verglichen, und der Verlust wird berechnet. Die Gewichtungen werden dann inkrementell angepasst, um den Verlust zu reduzieren und das Modell zu verbessern. Bei Verwendung für Rückschlüsse (Vorhersage einer neuen Abfolge der Token) wendet die trainierte Aufmerksamkeitsschicht Gewichtungen an, die das wahrscheinlichste Token im Vokabular des Modells vorhersagen, das semantisch auf die bisherige Sequenz ausgerichtet ist.</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Doch was bedeutet das alles? Es bedeutet, dass ein Transformermodell wie GPT-4 (das Modell hinter ChatGPT und Bing) entwickelt wurde, um eine Texteingabe (als Prompt bezeichnet) zu verarbeiten und eine syntaktisch korrekte Ausgabe (als Completion bezeichnet) zu generieren. Tatsächlich besteht der „Zauber“ des Modells darin, dass es in der Lage ist, zusammenhängende Sätze zu bilden. Diese Fähigkeit setzt weder „Wissen“ noch „Intelligenz“ seitens des Modells voraus, sondern lediglich einen großen Wortschatz und die Fähigkeit, sinnvolle Wortfolgen zu erzeugen. Was ein großes Sprachmodell wie GPT-4 jedoch so leistungsfähig macht, sind die schiere Menge an Daten, mit denen es trainiert wurde (öffentliche und lizenzierte Daten aus dem Internet) und die Komplexität des neuronalen Netzes. Dadurch kann das Modell Completions generieren, die auf den Beziehungen zwischen Wörtern in dem Vokabular basieren, mit dem das Modell trainiert wurde. Häufig wird eine Ausgabe generiert, die von einer menschlichen Antwort auf dieselbe Prompt nicht zu unterscheiden ist.</a:t>
            </a:r>
          </a:p>
          <a:p>
            <a:endParaRPr lang="en-US" altLang="zh-CN" sz="882" b="0" i="0" kern="1200">
              <a:solidFill>
                <a:schemeClr val="tx1"/>
              </a:solidFill>
              <a:effectLst/>
              <a:latin typeface="Segoe UI" panose="020B0502040204020203" pitchFamily="34" charset="0"/>
              <a:ea typeface="+mn-ea"/>
              <a:cs typeface="+mn-cs"/>
            </a:endParaRPr>
          </a:p>
          <a:p>
            <a:r>
              <a:rPr lang="de-DE" sz="882" b="0" i="0" strike="noStrike" cap="none" baseline="0">
                <a:solidFill>
                  <a:srgbClr val="000000"/>
                </a:solidFill>
                <a:effectLst/>
                <a:latin typeface="Segoe UI"/>
                <a:ea typeface="Segoe UI"/>
                <a:cs typeface="Segoe UI"/>
              </a:rPr>
              <a:t>Ein Diagramm, das zeigt, wie die Aufmerksamkeitstechnik dem großen Sprachmodell hilft, das nächste Wort in der Sequenz zu identifizieren. Das Bild zeigt Wörter und die Koordinaten ihrer Positionskodierungsschicht. </a:t>
            </a:r>
          </a:p>
          <a:p>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34</a:t>
            </a:fld>
            <a:endParaRPr lang="en-US"/>
          </a:p>
        </p:txBody>
      </p:sp>
    </p:spTree>
    <p:extLst>
      <p:ext uri="{BB962C8B-B14F-4D97-AF65-F5344CB8AC3E}">
        <p14:creationId xmlns:p14="http://schemas.microsoft.com/office/powerpoint/2010/main" val="2149043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Organisationen und Entwickler bzw. Entwicklerinnen können ihre eigenen Sprachmodelle von Grund auf neu trainieren, aber in den meisten Fällen ist es praktischer, ein vorhandenes </a:t>
            </a:r>
            <a:r>
              <a:rPr lang="de-DE" sz="882" b="0" i="1" strike="noStrike" cap="none" baseline="0">
                <a:solidFill>
                  <a:srgbClr val="000000"/>
                </a:solidFill>
                <a:effectLst/>
                <a:latin typeface="Segoe UI"/>
                <a:ea typeface="Segoe UI"/>
                <a:cs typeface="Segoe UI"/>
              </a:rPr>
              <a:t>Basismodell</a:t>
            </a:r>
            <a:r>
              <a:rPr lang="de-DE" sz="882" b="0" i="0" strike="noStrike" cap="none" baseline="0">
                <a:solidFill>
                  <a:srgbClr val="000000"/>
                </a:solidFill>
                <a:effectLst/>
                <a:latin typeface="Segoe UI"/>
                <a:ea typeface="Segoe UI"/>
                <a:cs typeface="Segoe UI"/>
              </a:rPr>
              <a:t> zu verwenden und optional mit Ihren eigenen Trainingsdaten zu </a:t>
            </a:r>
            <a:r>
              <a:rPr lang="de-DE" sz="882" b="0" i="1" strike="noStrike" cap="none" baseline="0">
                <a:solidFill>
                  <a:srgbClr val="000000"/>
                </a:solidFill>
                <a:effectLst/>
                <a:latin typeface="Segoe UI"/>
                <a:ea typeface="Segoe UI"/>
                <a:cs typeface="Segoe UI"/>
              </a:rPr>
              <a:t>optimieren</a:t>
            </a:r>
            <a:r>
              <a:rPr lang="de-DE" sz="882" b="0" i="0" strike="noStrike" cap="none" baseline="0">
                <a:solidFill>
                  <a:srgbClr val="000000"/>
                </a:solidFill>
                <a:effectLst/>
                <a:latin typeface="Segoe UI"/>
                <a:ea typeface="Segoe UI"/>
                <a:cs typeface="Segoe UI"/>
              </a:rPr>
              <a:t>. Es gibt viele Quellen für Modelle, die Sie verwenden können.</a:t>
            </a:r>
          </a:p>
          <a:p>
            <a:endParaRPr lang="en-US" i="0"/>
          </a:p>
          <a:p>
            <a:r>
              <a:rPr lang="de-DE" sz="882" b="0" i="0" strike="noStrike" cap="none" baseline="0">
                <a:solidFill>
                  <a:srgbClr val="000000"/>
                </a:solidFill>
                <a:effectLst/>
                <a:latin typeface="Segoe UI"/>
                <a:ea typeface="Segoe UI"/>
                <a:cs typeface="Segoe UI"/>
              </a:rPr>
              <a:t>In Microsoft Azure umfasst der Azure OpenAI-Dienst eine kuratierte Reihe von Modellen von OpenAI, die in Azure gehostet werden. Er bietet den Vorteil modernster Sprachmodelle wie die GPT-Modellsammlung </a:t>
            </a:r>
            <a:r>
              <a:rPr lang="de-DE" sz="882" b="0" i="1" strike="noStrike" cap="none" baseline="0">
                <a:solidFill>
                  <a:srgbClr val="000000"/>
                </a:solidFill>
                <a:effectLst/>
                <a:latin typeface="Segoe UI"/>
                <a:ea typeface="Segoe UI"/>
                <a:cs typeface="Segoe UI"/>
              </a:rPr>
              <a:t>(Generative Pre-trained Transformer)</a:t>
            </a:r>
            <a:r>
              <a:rPr lang="de-DE" sz="882" b="0" i="0" strike="noStrike" cap="none" baseline="0">
                <a:solidFill>
                  <a:srgbClr val="000000"/>
                </a:solidFill>
                <a:effectLst/>
                <a:latin typeface="Segoe UI"/>
                <a:ea typeface="Segoe UI"/>
                <a:cs typeface="Segoe UI"/>
              </a:rPr>
              <a:t>, auf der ChatGPT und die generativen KI-Dienste von Microsoft basieren, sowie das DALL-E-Modell für Bildgenerierung. Durch die Verwendung dieser Modelle aus Azure OpenAI Service profitieren Sie auch von einer sicheren, skalierbaren Azure-Cloudplattform, in der die Modelle gehostet werden.</a:t>
            </a:r>
          </a:p>
          <a:p>
            <a:endParaRPr lang="en-US" i="0"/>
          </a:p>
          <a:p>
            <a:r>
              <a:rPr lang="de-DE" sz="882" b="0" i="0" strike="noStrike" cap="none" baseline="0">
                <a:solidFill>
                  <a:srgbClr val="000000"/>
                </a:solidFill>
                <a:effectLst/>
                <a:latin typeface="Segoe UI"/>
                <a:ea typeface="Segoe UI"/>
                <a:cs typeface="Segoe UI"/>
              </a:rPr>
              <a:t>Die Azure OpenAI-Modelle sind im Modellkatalog enthalten, einer kuratierten Modellquelle für Datenwissenschaftler und Entwickelnde, die Azure AI Foundry und Azure Machine Learning verwenden. Zusätzlich zu den Azure OpenAI-Modellen beinhaltet der Modellkatalog die neuesten Open-Source-Modelle von Microsoft und mehreren Partnern, darunter:</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OpenAI</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Hugging Face</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Mistral</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Meta</a:t>
            </a:r>
          </a:p>
          <a:p>
            <a:pPr marL="0" indent="0">
              <a:buFont typeface="Arial" pitchFamily="34" charset="0"/>
              <a:buNone/>
            </a:pPr>
            <a:r>
              <a:rPr lang="de-DE" sz="882" b="0" i="0" strike="noStrike" cap="none" baseline="0">
                <a:solidFill>
                  <a:srgbClr val="000000"/>
                </a:solidFill>
                <a:effectLst/>
                <a:latin typeface="Segoe UI"/>
                <a:ea typeface="Segoe UI"/>
                <a:cs typeface="Segoe UI"/>
              </a:rPr>
              <a:t>unterstützt.</a:t>
            </a:r>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35</a:t>
            </a:fld>
            <a:endParaRPr lang="en-US"/>
          </a:p>
        </p:txBody>
      </p:sp>
    </p:spTree>
    <p:extLst>
      <p:ext uri="{BB962C8B-B14F-4D97-AF65-F5344CB8AC3E}">
        <p14:creationId xmlns:p14="http://schemas.microsoft.com/office/powerpoint/2010/main" val="3414895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Es stehen viele Sprachmodelle zur Verfügung, die Sie für generative KI-Anwendungen verwenden können. Im Allgemeinen können Sprachmodelle in zwei Kategorien eingeteilt werden: </a:t>
            </a:r>
            <a:r>
              <a:rPr lang="de-DE" sz="882" b="0" i="1" strike="noStrike" cap="none" baseline="0">
                <a:solidFill>
                  <a:srgbClr val="000000"/>
                </a:solidFill>
                <a:effectLst/>
                <a:latin typeface="Segoe UI"/>
                <a:ea typeface="Segoe UI"/>
                <a:cs typeface="Segoe UI"/>
              </a:rPr>
              <a:t>Große Sprachmodelle</a:t>
            </a:r>
            <a:r>
              <a:rPr lang="de-DE" sz="882" b="0" i="0" strike="noStrike" cap="none" baseline="0">
                <a:solidFill>
                  <a:srgbClr val="000000"/>
                </a:solidFill>
                <a:effectLst/>
                <a:latin typeface="Segoe UI"/>
                <a:ea typeface="Segoe UI"/>
                <a:cs typeface="Segoe UI"/>
              </a:rPr>
              <a:t> (Large Language Models, LLMs) und </a:t>
            </a:r>
            <a:r>
              <a:rPr lang="de-DE" sz="882" b="0" i="1" strike="noStrike" cap="none" baseline="0">
                <a:solidFill>
                  <a:srgbClr val="000000"/>
                </a:solidFill>
                <a:effectLst/>
                <a:latin typeface="Segoe UI"/>
                <a:ea typeface="Segoe UI"/>
                <a:cs typeface="Segoe UI"/>
              </a:rPr>
              <a:t>kleine Sprachmodelle</a:t>
            </a:r>
            <a:r>
              <a:rPr lang="de-DE" sz="882" b="0" i="0" strike="noStrike" cap="none" baseline="0">
                <a:solidFill>
                  <a:srgbClr val="000000"/>
                </a:solidFill>
                <a:effectLst/>
                <a:latin typeface="Segoe UI"/>
                <a:ea typeface="Segoe UI"/>
                <a:cs typeface="Segoe UI"/>
              </a:rPr>
              <a:t> (Small Language Models, SLMs).</a:t>
            </a:r>
          </a:p>
          <a:p>
            <a:endParaRPr lang="en-US"/>
          </a:p>
          <a:p>
            <a:r>
              <a:rPr lang="de-DE" sz="882" b="0" i="0" strike="noStrike" cap="none" baseline="0">
                <a:solidFill>
                  <a:srgbClr val="000000"/>
                </a:solidFill>
                <a:effectLst/>
                <a:latin typeface="Segoe UI"/>
                <a:ea typeface="Segoe UI"/>
                <a:cs typeface="Segoe UI"/>
              </a:rPr>
              <a:t>LLMs werden mit großen Textmengen trainiert, die eine breite Palette von allgemeinen Themen umfassen – in der Regel durch Beschaffung von Daten aus dem Internet und anderen allgemein verfügbaren Publikationen. Wenn sie trainiert sind, verfügen LLMs über viele Milliarden (sogar Billionen) von Parametern (Gewichte, die auf Vektoreinbettungen angewandt werden können, um vorhergesagte Tokensequenzen zu berechnen), so dass sie umfassende Fähigkeiten zur Spracherzeugung in einer Vielzahl von Gesprächskontexten aufweisen können. Ihre enorme Größe kann sich jedoch auf die Leistung auswirken und macht es schwierig, sie lokal auf Geräten und Computern bereitzustellen. Wenn Sie das Modell mit zusätzlichen Daten </a:t>
            </a:r>
            <a:r>
              <a:rPr lang="de-DE" sz="882" b="0" i="1" strike="noStrike" cap="none" baseline="0">
                <a:solidFill>
                  <a:srgbClr val="000000"/>
                </a:solidFill>
                <a:effectLst/>
                <a:latin typeface="Segoe UI"/>
                <a:ea typeface="Segoe UI"/>
                <a:cs typeface="Segoe UI"/>
              </a:rPr>
              <a:t>feinabstimmen</a:t>
            </a:r>
            <a:r>
              <a:rPr lang="de-DE" sz="882" b="0" i="0" strike="noStrike" cap="none" baseline="0">
                <a:solidFill>
                  <a:srgbClr val="000000"/>
                </a:solidFill>
                <a:effectLst/>
                <a:latin typeface="Segoe UI"/>
                <a:ea typeface="Segoe UI"/>
                <a:cs typeface="Segoe UI"/>
              </a:rPr>
              <a:t> möchten, um seine Konversationsexpertise anzupassen, kann dieser Prozess zeitaufwändig und teuer sein, was die für das zusätzliche Training erforderliche Rechenleistung angeht.</a:t>
            </a:r>
          </a:p>
          <a:p>
            <a:endParaRPr lang="en-US" i="0"/>
          </a:p>
          <a:p>
            <a:r>
              <a:rPr lang="de-DE" sz="882" b="0" i="0" strike="noStrike" cap="none" baseline="0">
                <a:solidFill>
                  <a:srgbClr val="000000"/>
                </a:solidFill>
                <a:effectLst/>
                <a:latin typeface="Segoe UI"/>
                <a:ea typeface="Segoe UI"/>
                <a:cs typeface="Segoe UI"/>
              </a:rPr>
              <a:t>Umgekehrt werden SLMs mit kleineren, stärker themenorientierten Datensätzen trainiert und weisen in der Regel weniger Parameter auf als LLMs. Dieses fokussierte Vokabular macht sie bei spezifischen Unterhaltungsthemen sehr effektiv, aber weniger effektiv bei allgemeinerer Sprachgenerierung. Die geringere Größe von SLMs kann mehr Optionen für die Bereitstellung bieten, einschließlich der lokalen Bereitstellung auf Geräten und lokalen Computern, und macht sie schneller und einfacher zu optimieren.</a:t>
            </a:r>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36</a:t>
            </a:fld>
            <a:endParaRPr lang="en-US"/>
          </a:p>
        </p:txBody>
      </p:sp>
    </p:spTree>
    <p:extLst>
      <p:ext uri="{BB962C8B-B14F-4D97-AF65-F5344CB8AC3E}">
        <p14:creationId xmlns:p14="http://schemas.microsoft.com/office/powerpoint/2010/main" val="11311000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Assistenten für generative KI sind oft als Chat-Schnittstellen in Anwendungen integriert. Sie bieten kontextbezogene Unterstützung für allgemeine Aufgaben in diesen Anwendungen.</a:t>
            </a:r>
          </a:p>
          <a:p>
            <a:endParaRPr lang="en-US" altLang="zh-CN"/>
          </a:p>
          <a:p>
            <a:r>
              <a:rPr lang="de-DE" sz="900" b="0" i="0" strike="noStrike" cap="none" baseline="0">
                <a:solidFill>
                  <a:srgbClr val="1F2328"/>
                </a:solidFill>
                <a:effectLst/>
                <a:latin typeface="-apple-system"/>
                <a:ea typeface="-apple-system"/>
                <a:cs typeface="-apple-system"/>
              </a:rPr>
              <a:t>Microsoft Copilot ist ein auf generativer KI basierender Assistent, der in eine Vielzahl von Microsoft-Produkten integriert ist. </a:t>
            </a:r>
          </a:p>
          <a:p>
            <a:endParaRPr lang="en-US" altLang="zh-CN"/>
          </a:p>
          <a:p>
            <a:pPr marL="0" indent="0">
              <a:spcBef>
                <a:spcPts val="500"/>
              </a:spcBef>
              <a:buFont typeface="Arial" pitchFamily="34" charset="0"/>
              <a:buNone/>
            </a:pPr>
            <a:r>
              <a:rPr lang="de-DE" sz="1800" b="0" i="0" strike="noStrike" cap="none" baseline="0">
                <a:solidFill>
                  <a:srgbClr val="000000"/>
                </a:solidFill>
                <a:effectLst/>
                <a:latin typeface="Segoe UI"/>
                <a:ea typeface="Segoe UI"/>
                <a:cs typeface="Segoe UI"/>
              </a:rPr>
              <a:t>Geschäfttsnutzende können mithilfe generativer KI ihre Produktivität und Kreativität durch KI-generierte Inhalte und Automation von Aufgaben steigern.</a:t>
            </a:r>
          </a:p>
          <a:p>
            <a:pPr marL="0" indent="0">
              <a:spcBef>
                <a:spcPts val="500"/>
              </a:spcBef>
              <a:buFont typeface="Arial" pitchFamily="34" charset="0"/>
              <a:buNone/>
            </a:pPr>
            <a:r>
              <a:rPr lang="de-DE" sz="1800" b="0" i="0" strike="noStrike" cap="none" baseline="0">
                <a:solidFill>
                  <a:srgbClr val="000000"/>
                </a:solidFill>
                <a:effectLst/>
                <a:latin typeface="Segoe UI"/>
                <a:ea typeface="Segoe UI"/>
                <a:cs typeface="Segoe UI"/>
              </a:rPr>
              <a:t>Entwickelnde können Microsoft Copilot erweitern, indem sie Copilot in Geschäftsprozesse und Daten integrieren oder sogar Copilot-ähnliche Agents erstellen, um generative KI-Funktionen in Apps und Dienste einzubauen.</a:t>
            </a:r>
          </a:p>
          <a:p>
            <a:endParaRPr lang="en-US" altLang="zh-CN"/>
          </a:p>
          <a:p>
            <a:r>
              <a:rPr lang="de-DE" sz="882" b="0" i="0" strike="noStrike" cap="none" baseline="0">
                <a:solidFill>
                  <a:srgbClr val="000000"/>
                </a:solidFill>
                <a:effectLst/>
                <a:latin typeface="Segoe UI"/>
                <a:ea typeface="Segoe UI"/>
                <a:cs typeface="Segoe UI"/>
              </a:rPr>
              <a:t>Die Folie zeigt Microsoft Copilot, mit dem Sie einen Chat-Assistenten aktivieren können, wenn Sie in Windows oder einer Microsoft 365-Anwendung (z. B. Microsoft Outlook oder Microsoft Word) arbeiten. Mithilfe solcher Assistenten können Sie in kürzerer Zeit mehr erledigen.</a:t>
            </a:r>
          </a:p>
          <a:p>
            <a:endParaRPr lang="en-US" altLang="zh-CN"/>
          </a:p>
          <a:p>
            <a:r>
              <a:rPr lang="de-DE" sz="882" b="0" i="0" strike="noStrike" cap="none" baseline="0">
                <a:solidFill>
                  <a:srgbClr val="000000"/>
                </a:solidFill>
                <a:effectLst/>
                <a:latin typeface="Segoe UI"/>
                <a:ea typeface="Segoe UI"/>
                <a:cs typeface="Segoe UI"/>
              </a:rPr>
              <a:t>Auf den nächsten Folien werden wir einige der Möglichkeiten untersuchen, wie Microsoft Copilot in Apps integriert wurde, um kontextbezogene Unterstützung bereitzustellen.</a:t>
            </a:r>
            <a:endParaRPr lang="zh-CN" altLang="en-US"/>
          </a:p>
        </p:txBody>
      </p:sp>
      <p:sp>
        <p:nvSpPr>
          <p:cNvPr id="4" name="页眉占位符 3"/>
          <p:cNvSpPr>
            <a:spLocks noGrp="1"/>
          </p:cNvSpPr>
          <p:nvPr>
            <p:ph type="hdr" sz="quarter" idx="6"/>
          </p:nvPr>
        </p:nvSpPr>
        <p:spPr/>
        <p:txBody>
          <a:bodyPr/>
          <a:lstStyle/>
          <a:p>
            <a:endParaRPr lang="en-US"/>
          </a:p>
        </p:txBody>
      </p:sp>
      <p:sp>
        <p:nvSpPr>
          <p:cNvPr id="5" name="页脚占位符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日期占位符 5"/>
          <p:cNvSpPr>
            <a:spLocks noGrp="1"/>
          </p:cNvSpPr>
          <p:nvPr>
            <p:ph type="dt" idx="10"/>
          </p:nvPr>
        </p:nvSpPr>
        <p:spPr/>
        <p:txBody>
          <a:bodyPr/>
          <a:lstStyle/>
          <a:p>
            <a:fld id="{386CE63F-9E7F-4C04-9D0D-FCA25A8E9E86}" type="datetime8">
              <a:rPr lang="en-US" smtClean="0"/>
              <a:t>4/2/2025 8:39 AM</a:t>
            </a:fld>
            <a:endParaRPr lang="en-US"/>
          </a:p>
        </p:txBody>
      </p:sp>
      <p:sp>
        <p:nvSpPr>
          <p:cNvPr id="7" name="灯片编号占位符 6"/>
          <p:cNvSpPr>
            <a:spLocks noGrp="1"/>
          </p:cNvSpPr>
          <p:nvPr>
            <p:ph type="sldNum" sz="quarter" idx="5"/>
          </p:nvPr>
        </p:nvSpPr>
        <p:spPr/>
        <p:txBody>
          <a:bodyPr/>
          <a:lstStyle/>
          <a:p>
            <a:fld id="{B4008EB6-D09E-4580-8CD6-DDB14511944F}" type="slidenum">
              <a:rPr lang="en-US" smtClean="0"/>
              <a:t>37</a:t>
            </a:fld>
            <a:endParaRPr lang="en-US"/>
          </a:p>
        </p:txBody>
      </p:sp>
    </p:spTree>
    <p:extLst>
      <p:ext uri="{BB962C8B-B14F-4D97-AF65-F5344CB8AC3E}">
        <p14:creationId xmlns:p14="http://schemas.microsoft.com/office/powerpoint/2010/main" val="22089419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Mit Hilfe von Microsoft Copilot können Sie Ihre Suche im Internet effizienter gestalten. Die Microsoft Copilot-App unter </a:t>
            </a:r>
            <a:r>
              <a:rPr lang="de-DE" sz="900" b="0" i="0" strike="noStrike" cap="none" baseline="0">
                <a:solidFill>
                  <a:srgbClr val="000000"/>
                </a:solidFill>
                <a:effectLst/>
                <a:latin typeface="Segoe UI"/>
                <a:ea typeface="Segoe UI"/>
                <a:cs typeface="Segoe UI"/>
              </a:rPr>
              <a:t>https://copilot.microsoft.com stellt die Startseite von Microsoft Copilot im Web bereit. Hier können Sie Fragen stellen und Inhalte wie Text und Bilder generieren. Die Anmeldung mit einem Geschäfts- oder Schulkonto ermöglicht es Ihnen, Copilot im Kontext der Daten und Dienste Ihrer Organisation zu nutzen – so können Sie Unterstützung mit internen Ressourcen und Informationen erhalten.</a:t>
            </a:r>
          </a:p>
          <a:p>
            <a:endParaRPr lang="en-US" sz="900" i="0"/>
          </a:p>
          <a:p>
            <a:r>
              <a:rPr lang="de-DE" sz="882" b="0" i="0" strike="noStrike" cap="none" baseline="0">
                <a:solidFill>
                  <a:srgbClr val="000000"/>
                </a:solidFill>
                <a:effectLst/>
                <a:latin typeface="Segoe UI"/>
                <a:ea typeface="Segoe UI"/>
                <a:cs typeface="Segoe UI"/>
              </a:rPr>
              <a:t>Microsoft 365 Copilot integriert Copilot in die Produktivitätsanwendungen, die Informationsarbeiter täglich nutzen.</a:t>
            </a:r>
          </a:p>
          <a:p>
            <a:endParaRPr lang="en-US"/>
          </a:p>
          <a:p>
            <a:r>
              <a:rPr lang="de-DE" sz="882" b="0" i="0" strike="noStrike" cap="none" baseline="0">
                <a:solidFill>
                  <a:srgbClr val="000000"/>
                </a:solidFill>
                <a:effectLst/>
                <a:latin typeface="Segoe UI"/>
                <a:ea typeface="Segoe UI"/>
                <a:cs typeface="Segoe UI"/>
              </a:rPr>
              <a:t>Zum Beispiel:</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Sie können Copilot in Microsoft Word verwenden, um ein neues Dokument basierend auf einer Eingabeaufforderung in natürlicher Sprache zu generieren und dann das Dokument mit einigen Eingabeaufforderungen verfeinern, zusammenfassen und verbessern.</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Sie können Copilot in Microsoft PowerPoint verwenden, um eine ganze Präsentation basierend auf dem Inhalt eines Dokuments oder einer E-Mail zu erstellen und dann Grafiken hinzuzufügen, Folien neu zu formatieren und ihre Präsentation anderweitig zu verbessern.</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In Microsoft Outlook kann Copilot Ihnen helfen, Ihre E-Mails zusammenzufassen, Ihren Zeitplan zu überprüfen und sogar relevante E-Mails und Dokumente zu finden, um sich auf Besprechungen vorzubereiten.</a:t>
            </a:r>
          </a:p>
          <a:p>
            <a:endParaRPr lang="en-US"/>
          </a:p>
          <a:p>
            <a:r>
              <a:rPr lang="de-DE" sz="882" b="0" i="0" strike="noStrike" cap="none" baseline="0">
                <a:solidFill>
                  <a:srgbClr val="000000"/>
                </a:solidFill>
                <a:effectLst/>
                <a:latin typeface="Segoe UI"/>
                <a:ea typeface="Segoe UI"/>
                <a:cs typeface="Segoe UI"/>
              </a:rPr>
              <a:t>Dies sind nur einige Beispiele dafür, wie Sie Microsoft 365 Copilot verwenden können. In Windows, Excel, Teams und anderen Apps gibt es noch viel mehr Möglichkeiten. Weitere Informationen finden Sie unter https://www.microsoft.com/microsoft-365/enterprise/copilot-for-microsoft-365</a:t>
            </a:r>
          </a:p>
          <a:p>
            <a:endParaRPr lang="en-US" i="0"/>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38</a:t>
            </a:fld>
            <a:endParaRPr lang="en-US"/>
          </a:p>
        </p:txBody>
      </p:sp>
    </p:spTree>
    <p:extLst>
      <p:ext uri="{BB962C8B-B14F-4D97-AF65-F5344CB8AC3E}">
        <p14:creationId xmlns:p14="http://schemas.microsoft.com/office/powerpoint/2010/main" val="32178740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Microsoft Dynamic 365 ist eine Sammlung von Geschäftstools, die Benutzenden in bestimmten Rollen bei der Durchführung von Geschäftsprozessen helfen. Copilot für Dynamics 365 bietet kontextbezogene Unterstützung in diesen Tools, um Benutzenden zu helfen, effizienter und effektiver zu arbeiten.</a:t>
            </a:r>
          </a:p>
          <a:p>
            <a:endParaRPr lang="en-US"/>
          </a:p>
          <a:p>
            <a:pPr marL="0" indent="0">
              <a:buFont typeface="Arial" pitchFamily="34" charset="0"/>
              <a:buNone/>
            </a:pPr>
            <a:r>
              <a:rPr lang="de-DE" sz="882" b="0" i="0" strike="noStrike" cap="none" baseline="0">
                <a:solidFill>
                  <a:srgbClr val="000000"/>
                </a:solidFill>
                <a:effectLst/>
                <a:latin typeface="Segoe UI"/>
                <a:ea typeface="Segoe UI"/>
                <a:cs typeface="Segoe UI"/>
              </a:rPr>
              <a:t>Zum Beispiel:</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Vertriebsprofis können Copilot nutzen, um schnell relevante Informationen über Kundinnen und Kunden und die Branche zu finden, indem sie die CRM-Datenbank (Customer Relationship Management) des Unternehmens und darüber hinaus integrieren. Auf diese Weise können Kundenbetreuer einen Lead schnell prüfen und qualifizieren, ein Angebot erstellen und ein Kundengespräch zum Abschluss des Geschäfts einrichten.</a:t>
            </a:r>
          </a:p>
          <a:p>
            <a:pPr marL="171450" indent="-171450">
              <a:buFont typeface="Arial" pitchFamily="34" charset="0"/>
              <a:buChar char="•"/>
            </a:pPr>
            <a:r>
              <a:rPr lang="de-DE" sz="882" b="0" i="0" strike="noStrike" cap="none" baseline="0">
                <a:solidFill>
                  <a:srgbClr val="000000"/>
                </a:solidFill>
                <a:effectLst/>
                <a:latin typeface="Segoe UI"/>
                <a:ea typeface="Segoe UI"/>
                <a:cs typeface="Segoe UI"/>
              </a:rPr>
              <a:t>Mitarbeitende im Kundendienst können mithilfe von Copilot in Dynamics 365 Customer Service Kundendienst-Tickets analysieren, nach ähnlichen Problemen suchen, Lösungen finden und diese mit nur wenigen Klicks und Prompts an die Benutzenden kommunizieren.</a:t>
            </a:r>
          </a:p>
          <a:p>
            <a:endParaRPr lang="en-US"/>
          </a:p>
          <a:p>
            <a:r>
              <a:rPr lang="de-DE" sz="882" b="0" i="0" strike="noStrike" cap="none" baseline="0">
                <a:solidFill>
                  <a:srgbClr val="000000"/>
                </a:solidFill>
                <a:effectLst/>
                <a:latin typeface="Segoe UI"/>
                <a:ea typeface="Segoe UI"/>
                <a:cs typeface="Segoe UI"/>
              </a:rPr>
              <a:t>Weitere Informationen finden Sie unter https://www.microsoft.com/dynamics-365/solutions/ai</a:t>
            </a:r>
          </a:p>
          <a:p>
            <a:endParaRPr lang="en-US"/>
          </a:p>
          <a:p>
            <a:r>
              <a:rPr lang="de-DE" sz="882" b="0" i="0" strike="noStrike" cap="none" baseline="0">
                <a:solidFill>
                  <a:srgbClr val="000000"/>
                </a:solidFill>
                <a:effectLst/>
                <a:latin typeface="Segoe UI"/>
                <a:ea typeface="Segoe UI"/>
                <a:cs typeface="Segoe UI"/>
              </a:rPr>
              <a:t>Datenanalysten und Datenanalystinnen müssen mit Code- und Visualisierungstools arbeiten, um Daten zu analysieren und Erkenntnisse zu präsentieren.</a:t>
            </a:r>
          </a:p>
          <a:p>
            <a:endParaRPr lang="en-US"/>
          </a:p>
          <a:p>
            <a:r>
              <a:rPr lang="de-DE" sz="882" b="0" i="0" strike="noStrike" cap="none" baseline="0">
                <a:solidFill>
                  <a:srgbClr val="000000"/>
                </a:solidFill>
                <a:effectLst/>
                <a:latin typeface="Segoe UI"/>
                <a:ea typeface="Segoe UI"/>
                <a:cs typeface="Segoe UI"/>
              </a:rPr>
              <a:t>In Microsoft Fabric ermöglicht Copilot Analysten und Analystinnen die automatische Generierung des Codes, den sie für die Analyse, Bearbeitung und Visualisierung von Daten in Spark-Notebooks benötigen.</a:t>
            </a:r>
          </a:p>
          <a:p>
            <a:r>
              <a:rPr lang="de-DE" sz="882" b="0" i="0" strike="noStrike" cap="none" baseline="0">
                <a:solidFill>
                  <a:srgbClr val="000000"/>
                </a:solidFill>
                <a:effectLst/>
                <a:latin typeface="Segoe UI"/>
                <a:ea typeface="Segoe UI"/>
                <a:cs typeface="Segoe UI"/>
              </a:rPr>
              <a:t>Bei der Erstellung von Power BI-Berichten kann Copilot Ihre Daten analysieren und anschließend geeignete Datenvisualisierungen vorschlagen und erstellen.</a:t>
            </a:r>
          </a:p>
          <a:p>
            <a:endParaRPr lang="en-US"/>
          </a:p>
          <a:p>
            <a:r>
              <a:rPr lang="de-DE" sz="882" b="0" i="0" strike="noStrike" cap="none" baseline="0">
                <a:solidFill>
                  <a:srgbClr val="000000"/>
                </a:solidFill>
                <a:effectLst/>
                <a:latin typeface="Segoe UI"/>
                <a:ea typeface="Segoe UI"/>
                <a:cs typeface="Segoe UI"/>
              </a:rPr>
              <a:t>Weitere Informationen finden Sie unter https://learn.microsoft.com/fabric/get-started/copilot-fabric-overview.</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39</a:t>
            </a:fld>
            <a:endParaRPr lang="en-US"/>
          </a:p>
        </p:txBody>
      </p:sp>
    </p:spTree>
    <p:extLst>
      <p:ext uri="{BB962C8B-B14F-4D97-AF65-F5344CB8AC3E}">
        <p14:creationId xmlns:p14="http://schemas.microsoft.com/office/powerpoint/2010/main" val="29760485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Copilot für Azure ist in das Azure-Portal integriert und kann Infrastrukturadmins bei der Arbeit mit Azure-Cloud-Diensten unterstützen. Weitere Informationen finden Sie unter https://azure.microsoft.com/products/copilot.</a:t>
            </a:r>
          </a:p>
          <a:p>
            <a:endParaRPr lang="en-US"/>
          </a:p>
          <a:p>
            <a:r>
              <a:rPr lang="de-DE" sz="882" b="0" i="0" strike="noStrike" cap="none" baseline="0">
                <a:solidFill>
                  <a:srgbClr val="000000"/>
                </a:solidFill>
                <a:effectLst/>
                <a:latin typeface="Segoe UI"/>
                <a:ea typeface="Segoe UI"/>
                <a:cs typeface="Segoe UI"/>
              </a:rPr>
              <a:t>Microsoft Copilot for Security unterstützt Sicherheitsprofis bei der Bewertung, Entschärfung und Reaktion auf Sicherheitsbedrohungen. Weitere Informationen finden Sie unter https://www.microsoft.com/security/business/ai-machine-learning/microsoft-copilot-security.</a:t>
            </a:r>
          </a:p>
          <a:p>
            <a:endParaRPr lang="en-US"/>
          </a:p>
          <a:p>
            <a:r>
              <a:rPr lang="de-DE" sz="882" b="0" i="0" strike="noStrike" cap="none" baseline="0">
                <a:solidFill>
                  <a:srgbClr val="000000"/>
                </a:solidFill>
                <a:effectLst/>
                <a:latin typeface="Segoe UI"/>
                <a:ea typeface="Segoe UI"/>
                <a:cs typeface="Segoe UI"/>
              </a:rPr>
              <a:t>GitHub ist der beliebteste Ort für Entwickler und Entwicklerinnen, um ihren Code zu verwalten und Anwendungen zu entwickeln. GitHub Copilot hilft Entwicklern und Entwicklerinnen, ihre Produktivität durch Folgendes zu maximieren:</a:t>
            </a:r>
          </a:p>
          <a:p>
            <a:endParaRPr lang="en-US"/>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Analysieren und Erläutern von Code</a:t>
            </a:r>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Hinzufügen der Codedokumentation</a:t>
            </a:r>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Generieren von neuem Code basierend auf Prompts in natürlicher Sprache</a:t>
            </a:r>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Umgestalten und Optimieren von Code</a:t>
            </a:r>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Generieren von Testfallcode für vorhandene Funktionen</a:t>
            </a:r>
          </a:p>
          <a:p>
            <a:pPr marL="285750" marR="0" lvl="0" indent="-285750" algn="l" defTabSz="914367" rtl="0" eaLnBrk="1" fontAlgn="auto" latinLnBrk="0" hangingPunct="1">
              <a:lnSpc>
                <a:spcPct val="90000"/>
              </a:lnSpc>
              <a:spcBef>
                <a:spcPts val="500"/>
              </a:spcBef>
              <a:spcAft>
                <a:spcPts val="333"/>
              </a:spcAft>
              <a:buClrTx/>
              <a:buSzTx/>
              <a:buFont typeface="Arial" pitchFamily="34" charset="0"/>
              <a:buChar char="•"/>
              <a:defRPr/>
            </a:pPr>
            <a:r>
              <a:rPr lang="de-DE" sz="800" b="0" i="0" strike="noStrike" cap="none" baseline="0">
                <a:solidFill>
                  <a:srgbClr val="000000"/>
                </a:solidFill>
                <a:effectLst/>
                <a:latin typeface="Segoe UI"/>
                <a:ea typeface="Segoe UI"/>
                <a:cs typeface="Segoe UI"/>
              </a:rPr>
              <a:t>Integration in Entwicklertools wie Microsoft Visual Studio Code</a:t>
            </a:r>
          </a:p>
          <a:p>
            <a:pPr marL="285750" indent="-285750">
              <a:spcBef>
                <a:spcPts val="500"/>
              </a:spcBef>
              <a:buFont typeface="Arial" pitchFamily="34" charset="0"/>
              <a:buChar char="•"/>
            </a:pPr>
            <a:r>
              <a:rPr lang="de-DE" sz="800" b="0" i="0" strike="noStrike" cap="none" baseline="0">
                <a:solidFill>
                  <a:srgbClr val="000000"/>
                </a:solidFill>
                <a:effectLst/>
                <a:latin typeface="Segoe UI"/>
                <a:ea typeface="Segoe UI"/>
                <a:cs typeface="Segoe UI"/>
              </a:rPr>
              <a:t>und mehr</a:t>
            </a:r>
          </a:p>
          <a:p>
            <a:endParaRPr lang="en-US"/>
          </a:p>
          <a:p>
            <a:r>
              <a:rPr lang="de-DE" sz="882" b="0" i="0" strike="noStrike" cap="none" baseline="0">
                <a:solidFill>
                  <a:srgbClr val="000000"/>
                </a:solidFill>
                <a:effectLst/>
                <a:latin typeface="Segoe UI"/>
                <a:ea typeface="Segoe UI"/>
                <a:cs typeface="Segoe UI"/>
              </a:rPr>
              <a:t>Weitere Informationen finden Sie unter https://github.com/features/copilot.</a:t>
            </a:r>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40</a:t>
            </a:fld>
            <a:endParaRPr lang="en-US"/>
          </a:p>
        </p:txBody>
      </p:sp>
    </p:spTree>
    <p:extLst>
      <p:ext uri="{BB962C8B-B14F-4D97-AF65-F5344CB8AC3E}">
        <p14:creationId xmlns:p14="http://schemas.microsoft.com/office/powerpoint/2010/main" val="11869319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2.    Grundlagen der KI
2.1.        Künstliche Intelligenz Überblick
2.1.1.            Modell
Ein Modell in der KI ist eine mathematische Darstellung eines Systems oder Prozesses. Es wird verwendet, um Vorhersagen zu treffen oder Entscheidungen zu treffen, basierend auf Eingabedaten.
2.1.2.            Training
Training bezieht sich auf den Prozess, bei dem ein KI-Modell aus Daten lernt. Dies geschieht durch Anpassung der Modellparameter, um die Genauigkeit der Vorhersagen zu verbessern. Der Trainingsprozess umfasst das Durchlaufen vieler Datenpunkte und das Anpassen der Modellparameter, um die Fehler zu minimieren.
2.1.3.            LLM (Large Language Model)
</a:t>
            </a:r>
          </a:p>
        </p:txBody>
      </p:sp>
      <p:sp>
        <p:nvSpPr>
          <p:cNvPr id="4" name="Foliennummernplatzhalter 3"/>
          <p:cNvSpPr>
            <a:spLocks noGrp="1"/>
          </p:cNvSpPr>
          <p:nvPr>
            <p:ph type="sldNum" sz="quarter" idx="5"/>
          </p:nvPr>
        </p:nvSpPr>
        <p:spPr/>
        <p:txBody>
          <a:bodyPr/>
          <a:lstStyle/>
          <a:p>
            <a:fld id="{C676E990-845A-4012-BA76-3A72FE1F0C1C}" type="slidenum">
              <a:rPr lang="de-DE" smtClean="0"/>
              <a:t>5</a:t>
            </a:fld>
            <a:endParaRPr lang="de-DE"/>
          </a:p>
        </p:txBody>
      </p:sp>
    </p:spTree>
    <p:extLst>
      <p:ext uri="{BB962C8B-B14F-4D97-AF65-F5344CB8AC3E}">
        <p14:creationId xmlns:p14="http://schemas.microsoft.com/office/powerpoint/2010/main" val="20575117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882" b="0" i="0" strike="noStrike" cap="none" baseline="0">
                <a:solidFill>
                  <a:srgbClr val="000000"/>
                </a:solidFill>
                <a:effectLst/>
                <a:latin typeface="Segoe UI"/>
                <a:ea typeface="Segoe UI"/>
                <a:cs typeface="Segoe UI"/>
              </a:rPr>
              <a:t>Während einige generative KI-Assistenten Schaltflächen und andere visuelle Tools für die Interaktion mit einem Sprachmodell bereitstellen, verwenden Sie einen Assistenten häufig mithilfe eines in natürlicher Sprache eingegebenen (oder gesprochenen) Prompts. Der spezifische Prompt, der die effektivsten Ergebnisse liefert, kann je nach der spezifischen Aufgabe, die Sie ausführen möchten, dem verwendeten Assistenten und dem Sprachmodell, das er zur Unterstützung der generativen KI verwendet, variieren. Es gibt jedoch einige gängige Prompt-Techniken, die Sie anwenden können, um das Beste aus Ihrem Assistenten herauszuholen:</a:t>
            </a:r>
          </a:p>
          <a:p>
            <a:endParaRPr lang="en-US"/>
          </a:p>
          <a:p>
            <a:pPr marL="342900" indent="-342900" algn="l">
              <a:buClr>
                <a:srgbClr val="C00000"/>
              </a:buClr>
              <a:buAutoNum type="arabicPeriod"/>
            </a:pPr>
            <a:r>
              <a:rPr lang="de-DE" sz="900" b="0" i="0" strike="noStrike" cap="none" baseline="0">
                <a:solidFill>
                  <a:srgbClr val="000000"/>
                </a:solidFill>
                <a:effectLst/>
                <a:latin typeface="Segoe UI"/>
                <a:ea typeface="Segoe UI"/>
                <a:cs typeface="Segoe UI"/>
              </a:rPr>
              <a:t>Starten Sie mit einem konkreten Ziel für die Aufgabe, die Sie dem Assistenten übertragen möchten – seien Sie deutlich.</a:t>
            </a:r>
          </a:p>
          <a:p>
            <a:pPr marL="342900" indent="-342900" algn="l">
              <a:buClr>
                <a:srgbClr val="C00000"/>
              </a:buClr>
              <a:buAutoNum type="arabicPeriod"/>
            </a:pPr>
            <a:r>
              <a:rPr lang="de-DE" sz="900" b="0" i="0" strike="noStrike" cap="none" baseline="0">
                <a:solidFill>
                  <a:srgbClr val="000000"/>
                </a:solidFill>
                <a:effectLst/>
                <a:latin typeface="Segoe UI"/>
                <a:ea typeface="Segoe UI"/>
                <a:cs typeface="Segoe UI"/>
              </a:rPr>
              <a:t>Geben Sie eine Quelle für die </a:t>
            </a:r>
            <a:r>
              <a:rPr lang="de-DE" sz="900" b="0" i="1" strike="noStrike" cap="none" baseline="0">
                <a:solidFill>
                  <a:srgbClr val="000000"/>
                </a:solidFill>
                <a:effectLst/>
                <a:latin typeface="Segoe UI"/>
                <a:ea typeface="Segoe UI"/>
                <a:cs typeface="Segoe UI"/>
              </a:rPr>
              <a:t>Grundlage</a:t>
            </a:r>
            <a:r>
              <a:rPr lang="de-DE" sz="900" b="0" i="0" strike="noStrike" cap="none" baseline="0">
                <a:solidFill>
                  <a:srgbClr val="000000"/>
                </a:solidFill>
                <a:effectLst/>
                <a:latin typeface="Segoe UI"/>
                <a:ea typeface="Segoe UI"/>
                <a:cs typeface="Segoe UI"/>
              </a:rPr>
              <a:t> der Antwort in einem bestimmten Informationsbereich an. So wird sichergestellt, dass die Antwort auf realen Daten basiert.</a:t>
            </a:r>
          </a:p>
          <a:p>
            <a:pPr marL="342900" indent="-342900" algn="l">
              <a:buClr>
                <a:srgbClr val="C00000"/>
              </a:buClr>
              <a:buAutoNum type="arabicPeriod"/>
            </a:pPr>
            <a:r>
              <a:rPr lang="de-DE" sz="900" b="0" i="0" strike="noStrike" cap="none" baseline="0">
                <a:solidFill>
                  <a:srgbClr val="000000"/>
                </a:solidFill>
                <a:effectLst/>
                <a:latin typeface="Segoe UI"/>
                <a:ea typeface="Segoe UI"/>
                <a:cs typeface="Segoe UI"/>
              </a:rPr>
              <a:t>Fügen Sie Kontext hinzu – dies kann dem Sprachmodell helfen, eine angemessene Antwort zu geben.</a:t>
            </a:r>
          </a:p>
          <a:p>
            <a:pPr marL="342900" indent="-342900" algn="l">
              <a:buClr>
                <a:srgbClr val="C00000"/>
              </a:buClr>
              <a:buAutoNum type="arabicPeriod"/>
            </a:pPr>
            <a:r>
              <a:rPr lang="de-DE" sz="900" b="0" i="0" strike="noStrike" cap="none" baseline="0">
                <a:solidFill>
                  <a:srgbClr val="000000"/>
                </a:solidFill>
                <a:effectLst/>
                <a:latin typeface="Segoe UI"/>
                <a:ea typeface="Segoe UI"/>
                <a:cs typeface="Segoe UI"/>
              </a:rPr>
              <a:t>Legen Sie klare Erwartungen an die Antwort fest – machen Sie deutlich, welches Format und welchen Umfang die erwarteten Ergebnisse haben sollen.</a:t>
            </a:r>
          </a:p>
          <a:p>
            <a:pPr marL="342900" indent="-342900" algn="l">
              <a:buClr>
                <a:srgbClr val="C00000"/>
              </a:buClr>
              <a:buAutoNum type="arabicPeriod"/>
            </a:pPr>
            <a:r>
              <a:rPr lang="de-DE" sz="900" b="0" i="0" strike="noStrike" cap="none" baseline="0">
                <a:solidFill>
                  <a:srgbClr val="000000"/>
                </a:solidFill>
                <a:effectLst/>
                <a:latin typeface="Segoe UI"/>
                <a:ea typeface="Segoe UI"/>
                <a:cs typeface="Segoe UI"/>
              </a:rPr>
              <a:t>Iterieren Sie auf der Grundlage Ihrer bisherigen Prompts und Antworten, um die Ausgabe zu verfeinern.</a:t>
            </a:r>
          </a:p>
          <a:p>
            <a:pPr marL="0" indent="0" algn="l">
              <a:buClr>
                <a:srgbClr val="C00000"/>
              </a:buClr>
              <a:buNone/>
            </a:pPr>
            <a:endParaRPr lang="en-US" sz="900"/>
          </a:p>
          <a:p>
            <a:pPr marL="0" indent="0" algn="l">
              <a:buClr>
                <a:srgbClr val="C00000"/>
              </a:buClr>
              <a:buNone/>
            </a:pPr>
            <a:r>
              <a:rPr lang="de-DE" sz="900" b="0" i="0" strike="noStrike" cap="none" baseline="0">
                <a:solidFill>
                  <a:srgbClr val="000000"/>
                </a:solidFill>
                <a:effectLst/>
                <a:latin typeface="Segoe UI"/>
                <a:ea typeface="Segoe UI"/>
                <a:cs typeface="Segoe UI"/>
              </a:rPr>
              <a:t>In den meisten Fällen sendet ein Assistent Ihren Prompt nicht einfach so, wie er ist, an das Sprachmodell. In der Regel wird Ihre Eingabeaufforderung um Folgendes erweitert:</a:t>
            </a:r>
          </a:p>
          <a:p>
            <a:pPr marL="171450" indent="-171450" algn="l">
              <a:buClr>
                <a:srgbClr val="C00000"/>
              </a:buClr>
              <a:buFont typeface="Arial" pitchFamily="34" charset="0"/>
              <a:buChar char="•"/>
            </a:pPr>
            <a:r>
              <a:rPr lang="de-DE" sz="900" b="0" i="0" strike="noStrike" cap="none" baseline="0">
                <a:solidFill>
                  <a:srgbClr val="000000"/>
                </a:solidFill>
                <a:effectLst/>
                <a:latin typeface="Segoe UI"/>
                <a:ea typeface="Segoe UI"/>
                <a:cs typeface="Segoe UI"/>
              </a:rPr>
              <a:t>Eine Systemmeldung, die Bedingungen und Einschränkungen für das Sprachmodellverhalten festlegt.</a:t>
            </a:r>
          </a:p>
          <a:p>
            <a:pPr marL="171450" indent="-171450" algn="l">
              <a:buClr>
                <a:srgbClr val="C00000"/>
              </a:buClr>
              <a:buFont typeface="Arial" pitchFamily="34" charset="0"/>
              <a:buChar char="•"/>
            </a:pPr>
            <a:r>
              <a:rPr lang="de-DE" sz="900" b="0" i="0" strike="noStrike" cap="none" baseline="0">
                <a:solidFill>
                  <a:srgbClr val="000000"/>
                </a:solidFill>
                <a:effectLst/>
                <a:latin typeface="Segoe UI"/>
                <a:ea typeface="Segoe UI"/>
                <a:cs typeface="Segoe UI"/>
              </a:rPr>
              <a:t>Die Gesprächshistorie für die aktuelle Sitzung, einschließlich früherer Prompts und Antworten – so können Sie die Antwort iterativ verfeinern und gleichzeitig den Gesprächskontext beibehalten.</a:t>
            </a:r>
          </a:p>
          <a:p>
            <a:pPr marL="171450" indent="-171450" algn="l">
              <a:buClr>
                <a:srgbClr val="C00000"/>
              </a:buClr>
              <a:buFont typeface="Arial" pitchFamily="34" charset="0"/>
              <a:buChar char="•"/>
            </a:pPr>
            <a:r>
              <a:rPr lang="de-DE" sz="900" b="0" i="0" strike="noStrike" cap="none" baseline="0">
                <a:solidFill>
                  <a:srgbClr val="000000"/>
                </a:solidFill>
                <a:effectLst/>
                <a:latin typeface="Segoe UI"/>
                <a:ea typeface="Segoe UI"/>
                <a:cs typeface="Segoe UI"/>
              </a:rPr>
              <a:t>Der aktuelle Prompt – möglicherweise vom Agent optimiert, um ihn entsprechend für das Modell umzuformulieren oder zusätzliche Grunddaten hinzuzufügen, um den Geltungsbereich der Antwort zu bestimmen.</a:t>
            </a:r>
          </a:p>
          <a:p>
            <a:pPr marL="0" indent="0" algn="l">
              <a:buClr>
                <a:srgbClr val="C00000"/>
              </a:buClr>
              <a:buNone/>
            </a:pPr>
            <a:endParaRPr lang="en-US" sz="900"/>
          </a:p>
          <a:p>
            <a:pPr marL="0" indent="0" algn="l">
              <a:buClr>
                <a:srgbClr val="C00000"/>
              </a:buClr>
              <a:buNone/>
            </a:pPr>
            <a:r>
              <a:rPr lang="de-DE" sz="900" b="0" i="0" strike="noStrike" cap="none" baseline="0">
                <a:solidFill>
                  <a:srgbClr val="000000"/>
                </a:solidFill>
                <a:effectLst/>
                <a:latin typeface="Segoe UI"/>
                <a:ea typeface="Segoe UI"/>
                <a:cs typeface="Segoe UI"/>
              </a:rPr>
              <a:t>Der Erfolg, den Sie mit Assistenten (und generativer KI im Allgemeinen) haben, hängt weitgehend davon ab, wie gut Sie Ihre Prompts gestalten. Die Notwendigkeit, gute Prompts zu verwenden, hat zu einer neuen Disziplin geführt: </a:t>
            </a:r>
            <a:r>
              <a:rPr lang="de-DE" sz="900" b="0" i="1" strike="noStrike" cap="none" baseline="0">
                <a:solidFill>
                  <a:srgbClr val="000000"/>
                </a:solidFill>
                <a:effectLst/>
                <a:latin typeface="Segoe UI"/>
                <a:ea typeface="Segoe UI"/>
                <a:cs typeface="Segoe UI"/>
              </a:rPr>
              <a:t>Prompt Engineering</a:t>
            </a:r>
            <a:r>
              <a:rPr lang="de-DE" sz="900" b="0" i="0" strike="noStrike" cap="none" baseline="0">
                <a:solidFill>
                  <a:srgbClr val="000000"/>
                </a:solidFill>
                <a:effectLst/>
                <a:latin typeface="Segoe UI"/>
                <a:ea typeface="Segoe UI"/>
                <a:cs typeface="Segoe UI"/>
              </a:rPr>
              <a:t>.</a:t>
            </a:r>
            <a:endParaRPr lang="en-US" sz="900"/>
          </a:p>
          <a:p>
            <a:pPr marL="0" indent="0" algn="l">
              <a:buClr>
                <a:srgbClr val="C00000"/>
              </a:buClr>
              <a:buNone/>
            </a:pPr>
            <a:endParaRPr lang="en-US" sz="900"/>
          </a:p>
          <a:p>
            <a:endParaRPr lang="en-US"/>
          </a:p>
          <a:p>
            <a:endParaRPr lang="en-US"/>
          </a:p>
        </p:txBody>
      </p:sp>
      <p:sp>
        <p:nvSpPr>
          <p:cNvPr id="4" name="Header Placeholder 3"/>
          <p:cNvSpPr>
            <a:spLocks noGrp="1"/>
          </p:cNvSpPr>
          <p:nvPr>
            <p:ph type="hdr" sz="quarter" idx="6"/>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de-DE" sz="400" b="0" i="0" strike="noStrike" cap="none" baseline="0">
                <a:gradFill>
                  <a:gsLst>
                    <a:gs pos="0">
                      <a:srgbClr val="000000"/>
                    </a:gs>
                    <a:gs pos="100000">
                      <a:srgbClr val="000000"/>
                    </a:gs>
                  </a:gsLst>
                  <a:lin ang="5400000"/>
                  <a:tileRect l="-100000" t="-100000"/>
                </a:gradFill>
                <a:effectLst/>
                <a:latin typeface="Segoe UI"/>
                <a:ea typeface="Segoe UI"/>
                <a:cs typeface="Segoe UI"/>
              </a:rPr>
              <a:t>© Microsoft Corporation. Alle Rechte vorbehalten. MICROSOFT ÜBERNIMMT KEINERLEI AUSDRÜCKLICHE, STILLSCHWEIGENDE ODER GESETZLICHE GARANTIE FÜR DIE IN DIESER PRÄSENTATION ENTHALTENEN INFORMATIONEN.</a:t>
            </a:r>
          </a:p>
        </p:txBody>
      </p:sp>
      <p:sp>
        <p:nvSpPr>
          <p:cNvPr id="6" name="Date Placeholder 5"/>
          <p:cNvSpPr>
            <a:spLocks noGrp="1"/>
          </p:cNvSpPr>
          <p:nvPr>
            <p:ph type="dt" idx="10"/>
          </p:nvPr>
        </p:nvSpPr>
        <p:spPr/>
        <p:txBody>
          <a:bodyPr/>
          <a:lstStyle/>
          <a:p>
            <a:fld id="{386CE63F-9E7F-4C04-9D0D-FCA25A8E9E86}" type="datetime8">
              <a:rPr lang="en-US" smtClean="0"/>
              <a:t>4/2/2025 8:39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t>41</a:t>
            </a:fld>
            <a:endParaRPr lang="en-US"/>
          </a:p>
        </p:txBody>
      </p:sp>
    </p:spTree>
    <p:extLst>
      <p:ext uri="{BB962C8B-B14F-4D97-AF65-F5344CB8AC3E}">
        <p14:creationId xmlns:p14="http://schemas.microsoft.com/office/powerpoint/2010/main" val="3359122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E9DE3-BD00-2F53-B753-AC57040154F6}"/>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9C8A70B-2131-8A6F-0646-115EBD2F13D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5134604-A536-0015-CFBA-36B39BEF3E20}"/>
              </a:ext>
            </a:extLst>
          </p:cNvPr>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Informationsbeschaffung
LLMs können relevante Informationen aus Texten extrahieren und strukturieren. Sie können z.B. Fakten aus Artikeln herausfiltern oder wichtige Punkte aus Dokumenten zusammenfassen.
</a:t>
            </a:r>
          </a:p>
        </p:txBody>
      </p:sp>
      <p:sp>
        <p:nvSpPr>
          <p:cNvPr id="4" name="Foliennummernplatzhalter 3">
            <a:extLst>
              <a:ext uri="{FF2B5EF4-FFF2-40B4-BE49-F238E27FC236}">
                <a16:creationId xmlns:a16="http://schemas.microsoft.com/office/drawing/2014/main" id="{C52F98CE-4E90-F5B7-60FD-3486DFE175A7}"/>
              </a:ext>
            </a:extLst>
          </p:cNvPr>
          <p:cNvSpPr>
            <a:spLocks noGrp="1"/>
          </p:cNvSpPr>
          <p:nvPr>
            <p:ph type="sldNum" sz="quarter" idx="5"/>
          </p:nvPr>
        </p:nvSpPr>
        <p:spPr/>
        <p:txBody>
          <a:bodyPr/>
          <a:lstStyle/>
          <a:p>
            <a:fld id="{C676E990-845A-4012-BA76-3A72FE1F0C1C}" type="slidenum">
              <a:rPr lang="de-DE" smtClean="0"/>
              <a:t>42</a:t>
            </a:fld>
            <a:endParaRPr lang="de-DE"/>
          </a:p>
        </p:txBody>
      </p:sp>
    </p:spTree>
    <p:extLst>
      <p:ext uri="{BB962C8B-B14F-4D97-AF65-F5344CB8AC3E}">
        <p14:creationId xmlns:p14="http://schemas.microsoft.com/office/powerpoint/2010/main" val="351909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Fairness, Zuverlässigkeit und Sicherheit, Datenschutz und Sicherheit, Inklusivität
</a:t>
            </a:r>
          </a:p>
        </p:txBody>
      </p:sp>
      <p:sp>
        <p:nvSpPr>
          <p:cNvPr id="4" name="Foliennummernplatzhalter 3"/>
          <p:cNvSpPr>
            <a:spLocks noGrp="1"/>
          </p:cNvSpPr>
          <p:nvPr>
            <p:ph type="sldNum" sz="quarter" idx="5"/>
          </p:nvPr>
        </p:nvSpPr>
        <p:spPr/>
        <p:txBody>
          <a:bodyPr/>
          <a:lstStyle/>
          <a:p>
            <a:fld id="{C676E990-845A-4012-BA76-3A72FE1F0C1C}" type="slidenum">
              <a:rPr lang="de-DE" smtClean="0"/>
              <a:t>43</a:t>
            </a:fld>
            <a:endParaRPr lang="de-DE"/>
          </a:p>
        </p:txBody>
      </p:sp>
    </p:spTree>
    <p:extLst>
      <p:ext uri="{BB962C8B-B14F-4D97-AF65-F5344CB8AC3E}">
        <p14:creationId xmlns:p14="http://schemas.microsoft.com/office/powerpoint/2010/main" val="32978255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3.1.        Fairness
Ein zentrales Prinzip bei der Entwicklung von KI-Systemen ist die Fairness. Es wird darauf geachtet, Vorurteile zu beseitigen, damit alle Benutzer*innen gleich behandelt werden. Dies umfasst die Analyse und Anpassung von Trainingsdaten, um sicherzustellen, dass keine diskriminierenden Muster entstehen.
</a:t>
            </a:r>
          </a:p>
        </p:txBody>
      </p:sp>
      <p:sp>
        <p:nvSpPr>
          <p:cNvPr id="4" name="Foliennummernplatzhalter 3"/>
          <p:cNvSpPr>
            <a:spLocks noGrp="1"/>
          </p:cNvSpPr>
          <p:nvPr>
            <p:ph type="sldNum" sz="quarter" idx="5"/>
          </p:nvPr>
        </p:nvSpPr>
        <p:spPr/>
        <p:txBody>
          <a:bodyPr/>
          <a:lstStyle/>
          <a:p>
            <a:fld id="{C676E990-845A-4012-BA76-3A72FE1F0C1C}" type="slidenum">
              <a:rPr lang="de-DE" smtClean="0"/>
              <a:t>44</a:t>
            </a:fld>
            <a:endParaRPr lang="de-DE"/>
          </a:p>
        </p:txBody>
      </p:sp>
    </p:spTree>
    <p:extLst>
      <p:ext uri="{BB962C8B-B14F-4D97-AF65-F5344CB8AC3E}">
        <p14:creationId xmlns:p14="http://schemas.microsoft.com/office/powerpoint/2010/main" val="17617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3.2.        Zuverlässigkeit und Sicherheit
KI-Systeme müssen strengen Tests unterzogen werden, um eine konsistente und sichere Leistung zu gewährleisten. Dies umfasst die Überprüfung der Modellgenauigkeit, die Robustheit gegenüber Angriffen und die Sicherstellung, dass das System unter verschiedenen Bedingungen zuverlässig funktioniert.
</a:t>
            </a:r>
          </a:p>
        </p:txBody>
      </p:sp>
      <p:sp>
        <p:nvSpPr>
          <p:cNvPr id="4" name="Foliennummernplatzhalter 3"/>
          <p:cNvSpPr>
            <a:spLocks noGrp="1"/>
          </p:cNvSpPr>
          <p:nvPr>
            <p:ph type="sldNum" sz="quarter" idx="5"/>
          </p:nvPr>
        </p:nvSpPr>
        <p:spPr/>
        <p:txBody>
          <a:bodyPr/>
          <a:lstStyle/>
          <a:p>
            <a:fld id="{C676E990-845A-4012-BA76-3A72FE1F0C1C}" type="slidenum">
              <a:rPr lang="de-DE" smtClean="0"/>
              <a:t>45</a:t>
            </a:fld>
            <a:endParaRPr lang="de-DE"/>
          </a:p>
        </p:txBody>
      </p:sp>
    </p:spTree>
    <p:extLst>
      <p:ext uri="{BB962C8B-B14F-4D97-AF65-F5344CB8AC3E}">
        <p14:creationId xmlns:p14="http://schemas.microsoft.com/office/powerpoint/2010/main" val="418414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3.3.        Datenschutz und Sicherheit
Der Schutz der Nutzerdaten ist in allen Phasen der KI-Entwicklung und -Anwendung von höchster Bedeutung. Dies umfasst die Implementierung von Datenschutzmaßnahmen, die Einhaltung von Datenschutzgesetzen und die Sicherstellung, dass Daten sicher gespeichert und verarbeitet werden.
</a:t>
            </a:r>
          </a:p>
        </p:txBody>
      </p:sp>
      <p:sp>
        <p:nvSpPr>
          <p:cNvPr id="4" name="Foliennummernplatzhalter 3"/>
          <p:cNvSpPr>
            <a:spLocks noGrp="1"/>
          </p:cNvSpPr>
          <p:nvPr>
            <p:ph type="sldNum" sz="quarter" idx="5"/>
          </p:nvPr>
        </p:nvSpPr>
        <p:spPr/>
        <p:txBody>
          <a:bodyPr/>
          <a:lstStyle/>
          <a:p>
            <a:fld id="{C676E990-845A-4012-BA76-3A72FE1F0C1C}" type="slidenum">
              <a:rPr lang="de-DE" smtClean="0"/>
              <a:t>46</a:t>
            </a:fld>
            <a:endParaRPr lang="de-DE"/>
          </a:p>
        </p:txBody>
      </p:sp>
    </p:spTree>
    <p:extLst>
      <p:ext uri="{BB962C8B-B14F-4D97-AF65-F5344CB8AC3E}">
        <p14:creationId xmlns:p14="http://schemas.microsoft.com/office/powerpoint/2010/main" val="1507992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3.4.        Inklusivität
Die Entwicklung von KI-Tools sollte darauf abzielen, für alle zugänglich zu sein und allen zugute zu kommen. Dies bedeutet, dass die Systeme so gestaltet werden, dass sie von Menschen mit unterschiedlichen Fähigkeiten und Hintergründen genutzt werden können.
</a:t>
            </a:r>
          </a:p>
        </p:txBody>
      </p:sp>
      <p:sp>
        <p:nvSpPr>
          <p:cNvPr id="4" name="Foliennummernplatzhalter 3"/>
          <p:cNvSpPr>
            <a:spLocks noGrp="1"/>
          </p:cNvSpPr>
          <p:nvPr>
            <p:ph type="sldNum" sz="quarter" idx="5"/>
          </p:nvPr>
        </p:nvSpPr>
        <p:spPr/>
        <p:txBody>
          <a:bodyPr/>
          <a:lstStyle/>
          <a:p>
            <a:fld id="{C676E990-845A-4012-BA76-3A72FE1F0C1C}" type="slidenum">
              <a:rPr lang="de-DE" smtClean="0"/>
              <a:t>47</a:t>
            </a:fld>
            <a:endParaRPr lang="de-DE"/>
          </a:p>
        </p:txBody>
      </p:sp>
    </p:spTree>
    <p:extLst>
      <p:ext uri="{BB962C8B-B14F-4D97-AF65-F5344CB8AC3E}">
        <p14:creationId xmlns:p14="http://schemas.microsoft.com/office/powerpoint/2010/main" val="24546334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Transparenz, Rechenschaftspflicht
</a:t>
            </a:r>
          </a:p>
        </p:txBody>
      </p:sp>
      <p:sp>
        <p:nvSpPr>
          <p:cNvPr id="4" name="Foliennummernplatzhalter 3"/>
          <p:cNvSpPr>
            <a:spLocks noGrp="1"/>
          </p:cNvSpPr>
          <p:nvPr>
            <p:ph type="sldNum" sz="quarter" idx="5"/>
          </p:nvPr>
        </p:nvSpPr>
        <p:spPr/>
        <p:txBody>
          <a:bodyPr/>
          <a:lstStyle/>
          <a:p>
            <a:fld id="{C676E990-845A-4012-BA76-3A72FE1F0C1C}" type="slidenum">
              <a:rPr lang="de-DE" smtClean="0"/>
              <a:t>48</a:t>
            </a:fld>
            <a:endParaRPr lang="de-DE"/>
          </a:p>
        </p:txBody>
      </p:sp>
    </p:spTree>
    <p:extLst>
      <p:ext uri="{BB962C8B-B14F-4D97-AF65-F5344CB8AC3E}">
        <p14:creationId xmlns:p14="http://schemas.microsoft.com/office/powerpoint/2010/main" val="1794229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3.5.        Transparenz
Benutzer*innen müssen über die Funktionsweise von KI-Systemen und deren Zweck informiert werden. Dies umfasst die Offenlegung der Datenquellen, der Trainingsmethoden und der Entscheidungsprozesse des Modells.
</a:t>
            </a:r>
          </a:p>
        </p:txBody>
      </p:sp>
      <p:sp>
        <p:nvSpPr>
          <p:cNvPr id="4" name="Foliennummernplatzhalter 3"/>
          <p:cNvSpPr>
            <a:spLocks noGrp="1"/>
          </p:cNvSpPr>
          <p:nvPr>
            <p:ph type="sldNum" sz="quarter" idx="5"/>
          </p:nvPr>
        </p:nvSpPr>
        <p:spPr/>
        <p:txBody>
          <a:bodyPr/>
          <a:lstStyle/>
          <a:p>
            <a:fld id="{C676E990-845A-4012-BA76-3A72FE1F0C1C}" type="slidenum">
              <a:rPr lang="de-DE" smtClean="0"/>
              <a:t>49</a:t>
            </a:fld>
            <a:endParaRPr lang="de-DE"/>
          </a:p>
        </p:txBody>
      </p:sp>
    </p:spTree>
    <p:extLst>
      <p:ext uri="{BB962C8B-B14F-4D97-AF65-F5344CB8AC3E}">
        <p14:creationId xmlns:p14="http://schemas.microsoft.com/office/powerpoint/2010/main" val="10360116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3.6.        Rechenschaftspflicht
Die Entwickler*innen von KI-Systemen müssen ethische und rechtliche Standards einhalten und für die Auswirkungen ihrer Systeme verantwortlich sein. Dies umfasst die regelmäßige Überprüfung und Anpassung der Systeme, um sicherzustellen, dass sie den aktuellen Standards entsprechen
</a:t>
            </a:r>
          </a:p>
        </p:txBody>
      </p:sp>
      <p:sp>
        <p:nvSpPr>
          <p:cNvPr id="4" name="Foliennummernplatzhalter 3"/>
          <p:cNvSpPr>
            <a:spLocks noGrp="1"/>
          </p:cNvSpPr>
          <p:nvPr>
            <p:ph type="sldNum" sz="quarter" idx="5"/>
          </p:nvPr>
        </p:nvSpPr>
        <p:spPr/>
        <p:txBody>
          <a:bodyPr/>
          <a:lstStyle/>
          <a:p>
            <a:fld id="{C676E990-845A-4012-BA76-3A72FE1F0C1C}" type="slidenum">
              <a:rPr lang="de-DE" smtClean="0"/>
              <a:t>50</a:t>
            </a:fld>
            <a:endParaRPr lang="de-DE"/>
          </a:p>
        </p:txBody>
      </p:sp>
    </p:spTree>
    <p:extLst>
      <p:ext uri="{BB962C8B-B14F-4D97-AF65-F5344CB8AC3E}">
        <p14:creationId xmlns:p14="http://schemas.microsoft.com/office/powerpoint/2010/main" val="2289218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Ein Large Language Model (LLM) ist ein KI-Modell, das auf großen Mengen von Textdaten trainiert wurde, um natürliche Sprache zu verstehen und zu generieren. LLMs wie GPT (Generative Pretrained Transformer) können Texte schreiben, Fragen beantworten und vieles mehr.
Textgenerierung
LLMs können verschiedene Arten von Texten erstellen, wie z.B. Geschichten, Gedichte, Artikel, und sogar Code. Sie sind in der Lage, kreative und kohärente Inhalte zu produzieren, die oft schwer von menschlich geschriebenen Texten zu unterscheiden sind.
Textverständnis
Diese Modelle können Texte analysieren und verstehen, indem sie den Kontext und die Bedeutung von Wörtern und Sätzen erfassen. Dies ermöglicht ihnen, Fragen zu beantworten, Zusammenfassungen zu erstellen und relevante Informationen aus großen Textmengen herauszufiltern.
</a:t>
            </a:r>
          </a:p>
        </p:txBody>
      </p:sp>
      <p:sp>
        <p:nvSpPr>
          <p:cNvPr id="4" name="Foliennummernplatzhalter 3"/>
          <p:cNvSpPr>
            <a:spLocks noGrp="1"/>
          </p:cNvSpPr>
          <p:nvPr>
            <p:ph type="sldNum" sz="quarter" idx="5"/>
          </p:nvPr>
        </p:nvSpPr>
        <p:spPr/>
        <p:txBody>
          <a:bodyPr/>
          <a:lstStyle/>
          <a:p>
            <a:fld id="{C676E990-845A-4012-BA76-3A72FE1F0C1C}" type="slidenum">
              <a:rPr lang="de-DE" smtClean="0"/>
              <a:t>6</a:t>
            </a:fld>
            <a:endParaRPr lang="de-DE"/>
          </a:p>
        </p:txBody>
      </p:sp>
    </p:spTree>
    <p:extLst>
      <p:ext uri="{BB962C8B-B14F-4D97-AF65-F5344CB8AC3E}">
        <p14:creationId xmlns:p14="http://schemas.microsoft.com/office/powerpoint/2010/main" val="291474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Zusammenfassend lässt sich sagen, dass KI und insbesondere LLMs enorme Möglichkeiten bieten, aber auch Herausforderungen mit sich bringen. Die Berücksichtigung von Sicherheit, Transparenz und Rechenschaftspflicht ist entscheidend, um das Vertrauen der Benutzer zu gewinnen und verantwortungsvoll mit diesen Technologien umzugehen.</a:t>
            </a:r>
          </a:p>
        </p:txBody>
      </p:sp>
      <p:sp>
        <p:nvSpPr>
          <p:cNvPr id="4" name="Foliennummernplatzhalter 3"/>
          <p:cNvSpPr>
            <a:spLocks noGrp="1"/>
          </p:cNvSpPr>
          <p:nvPr>
            <p:ph type="sldNum" sz="quarter" idx="5"/>
          </p:nvPr>
        </p:nvSpPr>
        <p:spPr/>
        <p:txBody>
          <a:bodyPr/>
          <a:lstStyle/>
          <a:p>
            <a:fld id="{C676E990-845A-4012-BA76-3A72FE1F0C1C}" type="slidenum">
              <a:rPr lang="de-DE" smtClean="0"/>
              <a:t>51</a:t>
            </a:fld>
            <a:endParaRPr lang="de-DE"/>
          </a:p>
        </p:txBody>
      </p:sp>
    </p:spTree>
    <p:extLst>
      <p:ext uri="{BB962C8B-B14F-4D97-AF65-F5344CB8AC3E}">
        <p14:creationId xmlns:p14="http://schemas.microsoft.com/office/powerpoint/2010/main" val="1551446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Übersetzung, Dialogführung, Textklassifikation, Informationsbeschaffung
</a:t>
            </a:r>
          </a:p>
        </p:txBody>
      </p:sp>
      <p:sp>
        <p:nvSpPr>
          <p:cNvPr id="4" name="Foliennummernplatzhalter 3"/>
          <p:cNvSpPr>
            <a:spLocks noGrp="1"/>
          </p:cNvSpPr>
          <p:nvPr>
            <p:ph type="sldNum" sz="quarter" idx="5"/>
          </p:nvPr>
        </p:nvSpPr>
        <p:spPr/>
        <p:txBody>
          <a:bodyPr/>
          <a:lstStyle/>
          <a:p>
            <a:fld id="{C676E990-845A-4012-BA76-3A72FE1F0C1C}" type="slidenum">
              <a:rPr lang="de-DE" smtClean="0"/>
              <a:t>7</a:t>
            </a:fld>
            <a:endParaRPr lang="de-DE"/>
          </a:p>
        </p:txBody>
      </p:sp>
    </p:spTree>
    <p:extLst>
      <p:ext uri="{BB962C8B-B14F-4D97-AF65-F5344CB8AC3E}">
        <p14:creationId xmlns:p14="http://schemas.microsoft.com/office/powerpoint/2010/main" val="4052229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Übersetzung
LLMs sind in der Lage, Texte von einer Sprache in eine andere zu übersetzen. Sie können dabei sowohl einfache als auch komplexe Sätze korrekt und flüssig übersetzen, was besonders nützlich für internationale Kommunikation ist.
</a:t>
            </a:r>
          </a:p>
        </p:txBody>
      </p:sp>
      <p:sp>
        <p:nvSpPr>
          <p:cNvPr id="4" name="Foliennummernplatzhalter 3"/>
          <p:cNvSpPr>
            <a:spLocks noGrp="1"/>
          </p:cNvSpPr>
          <p:nvPr>
            <p:ph type="sldNum" sz="quarter" idx="5"/>
          </p:nvPr>
        </p:nvSpPr>
        <p:spPr/>
        <p:txBody>
          <a:bodyPr/>
          <a:lstStyle/>
          <a:p>
            <a:fld id="{C676E990-845A-4012-BA76-3A72FE1F0C1C}" type="slidenum">
              <a:rPr lang="de-DE" smtClean="0"/>
              <a:t>8</a:t>
            </a:fld>
            <a:endParaRPr lang="de-DE"/>
          </a:p>
        </p:txBody>
      </p:sp>
    </p:spTree>
    <p:extLst>
      <p:ext uri="{BB962C8B-B14F-4D97-AF65-F5344CB8AC3E}">
        <p14:creationId xmlns:p14="http://schemas.microsoft.com/office/powerpoint/2010/main" val="776571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Dialogführung
LLMs können als Chatbots oder virtuelle Assistenten fungieren, indem sie natürliche und menschenähnliche Gespräche führen. Sie können auf Fragen antworten, Hilfe anbieten und sogar Smalltalk betreiben.
</a:t>
            </a:r>
          </a:p>
        </p:txBody>
      </p:sp>
      <p:sp>
        <p:nvSpPr>
          <p:cNvPr id="4" name="Foliennummernplatzhalter 3"/>
          <p:cNvSpPr>
            <a:spLocks noGrp="1"/>
          </p:cNvSpPr>
          <p:nvPr>
            <p:ph type="sldNum" sz="quarter" idx="5"/>
          </p:nvPr>
        </p:nvSpPr>
        <p:spPr/>
        <p:txBody>
          <a:bodyPr/>
          <a:lstStyle/>
          <a:p>
            <a:fld id="{C676E990-845A-4012-BA76-3A72FE1F0C1C}" type="slidenum">
              <a:rPr lang="de-DE" smtClean="0"/>
              <a:t>9</a:t>
            </a:fld>
            <a:endParaRPr lang="de-DE"/>
          </a:p>
        </p:txBody>
      </p:sp>
    </p:spTree>
    <p:extLst>
      <p:ext uri="{BB962C8B-B14F-4D97-AF65-F5344CB8AC3E}">
        <p14:creationId xmlns:p14="http://schemas.microsoft.com/office/powerpoint/2010/main" val="793263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
---
Diese Folie verweist auf Informationen aus der folgenden Datei: https://mthcloud-my.sharepoint.com/personal/michael_lindner_mth-it-service_com/_layouts/15/Doc.aspx?sourcedoc=%7BAE87F6B8-AF04-48D4-88BC-3CD5402D5C3E%7D&amp;file=KI%20Grundlagen%20und%20Microsoft%20Copilot.docx&amp;action=default&amp;mobileredirect=true&amp;DefaultItemOpen=1
Textklassifikation
Diese Modelle können Texte in verschiedene Kategorien einteilen, wie z.B. Spam-Erkennung, Sentiment-Analyse oder Themenklassifikation. Dies ist besonders nützlich für die Analyse von Kundenfeedback oder sozialen Medien.
</a:t>
            </a:r>
          </a:p>
        </p:txBody>
      </p:sp>
      <p:sp>
        <p:nvSpPr>
          <p:cNvPr id="4" name="Foliennummernplatzhalter 3"/>
          <p:cNvSpPr>
            <a:spLocks noGrp="1"/>
          </p:cNvSpPr>
          <p:nvPr>
            <p:ph type="sldNum" sz="quarter" idx="5"/>
          </p:nvPr>
        </p:nvSpPr>
        <p:spPr/>
        <p:txBody>
          <a:bodyPr/>
          <a:lstStyle/>
          <a:p>
            <a:fld id="{C676E990-845A-4012-BA76-3A72FE1F0C1C}" type="slidenum">
              <a:rPr lang="de-DE" smtClean="0"/>
              <a:t>10</a:t>
            </a:fld>
            <a:endParaRPr lang="de-DE"/>
          </a:p>
        </p:txBody>
      </p:sp>
    </p:spTree>
    <p:extLst>
      <p:ext uri="{BB962C8B-B14F-4D97-AF65-F5344CB8AC3E}">
        <p14:creationId xmlns:p14="http://schemas.microsoft.com/office/powerpoint/2010/main" val="2821576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wmf"/><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4/2/2025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1777091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4/2/2025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274620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4/2/2025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‹Nr.›</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2782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elfolie mit Bi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3981417441"/>
              </p:ext>
            </p:extLst>
          </p:nvPr>
        </p:nvGraphicFramePr>
        <p:xfrm>
          <a:off x="1589" y="1590"/>
          <a:ext cx="1586"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2" name="Objekt 1" hidden="1"/>
                      <p:cNvPicPr/>
                      <p:nvPr/>
                    </p:nvPicPr>
                    <p:blipFill>
                      <a:blip r:embed="rId4"/>
                      <a:stretch>
                        <a:fillRect/>
                      </a:stretch>
                    </p:blipFill>
                    <p:spPr>
                      <a:xfrm>
                        <a:off x="1589" y="1590"/>
                        <a:ext cx="1586" cy="1587"/>
                      </a:xfrm>
                      <a:prstGeom prst="rect">
                        <a:avLst/>
                      </a:prstGeom>
                    </p:spPr>
                  </p:pic>
                </p:oleObj>
              </mc:Fallback>
            </mc:AlternateContent>
          </a:graphicData>
        </a:graphic>
      </p:graphicFrame>
      <p:pic>
        <p:nvPicPr>
          <p:cNvPr id="13" name="Grafik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bwMode="gray">
          <a:xfrm>
            <a:off x="9840418" y="6177601"/>
            <a:ext cx="1800234" cy="450230"/>
          </a:xfrm>
          <a:prstGeom prst="rect">
            <a:avLst/>
          </a:prstGeom>
        </p:spPr>
      </p:pic>
      <p:sp>
        <p:nvSpPr>
          <p:cNvPr id="15" name="Picture Placeholder 14"/>
          <p:cNvSpPr>
            <a:spLocks noGrp="1"/>
          </p:cNvSpPr>
          <p:nvPr>
            <p:ph type="pic" sz="quarter" idx="16"/>
          </p:nvPr>
        </p:nvSpPr>
        <p:spPr bwMode="gray">
          <a:xfrm>
            <a:off x="1" y="0"/>
            <a:ext cx="12192000" cy="5692581"/>
          </a:xfrm>
          <a:custGeom>
            <a:avLst/>
            <a:gdLst>
              <a:gd name="connsiteX0" fmla="*/ 0 w 12190413"/>
              <a:gd name="connsiteY0" fmla="*/ 0 h 6859588"/>
              <a:gd name="connsiteX1" fmla="*/ 12190413 w 12190413"/>
              <a:gd name="connsiteY1" fmla="*/ 0 h 6859588"/>
              <a:gd name="connsiteX2" fmla="*/ 12190413 w 12190413"/>
              <a:gd name="connsiteY2" fmla="*/ 6859588 h 6859588"/>
              <a:gd name="connsiteX3" fmla="*/ 12190411 w 12190413"/>
              <a:gd name="connsiteY3" fmla="*/ 6859588 h 6859588"/>
              <a:gd name="connsiteX4" fmla="*/ 12190412 w 12190413"/>
              <a:gd name="connsiteY4" fmla="*/ 5413773 h 6859588"/>
              <a:gd name="connsiteX5" fmla="*/ 12188206 w 12190413"/>
              <a:gd name="connsiteY5" fmla="*/ 5413259 h 6859588"/>
              <a:gd name="connsiteX6" fmla="*/ 12188206 w 12190413"/>
              <a:gd name="connsiteY6" fmla="*/ 5406635 h 6859588"/>
              <a:gd name="connsiteX7" fmla="*/ 12032390 w 12190413"/>
              <a:gd name="connsiteY7" fmla="*/ 5376956 h 6859588"/>
              <a:gd name="connsiteX8" fmla="*/ 11853287 w 12190413"/>
              <a:gd name="connsiteY8" fmla="*/ 5335228 h 6859588"/>
              <a:gd name="connsiteX9" fmla="*/ 9474399 w 12190413"/>
              <a:gd name="connsiteY9" fmla="*/ 5102230 h 6859588"/>
              <a:gd name="connsiteX10" fmla="*/ 9363219 w 12190413"/>
              <a:gd name="connsiteY10" fmla="*/ 5103271 h 6859588"/>
              <a:gd name="connsiteX11" fmla="*/ 9336724 w 12190413"/>
              <a:gd name="connsiteY11" fmla="*/ 5102803 h 6859588"/>
              <a:gd name="connsiteX12" fmla="*/ 9141154 w 12190413"/>
              <a:gd name="connsiteY12" fmla="*/ 5102803 h 6859588"/>
              <a:gd name="connsiteX13" fmla="*/ 8943837 w 12190413"/>
              <a:gd name="connsiteY13" fmla="*/ 5102802 h 6859588"/>
              <a:gd name="connsiteX14" fmla="*/ 8746521 w 12190413"/>
              <a:gd name="connsiteY14" fmla="*/ 5106295 h 6859588"/>
              <a:gd name="connsiteX15" fmla="*/ 8552697 w 12190413"/>
              <a:gd name="connsiteY15" fmla="*/ 5111534 h 6859588"/>
              <a:gd name="connsiteX16" fmla="*/ 8357128 w 12190413"/>
              <a:gd name="connsiteY16" fmla="*/ 5122010 h 6859588"/>
              <a:gd name="connsiteX17" fmla="*/ 8163303 w 12190413"/>
              <a:gd name="connsiteY17" fmla="*/ 5134233 h 6859588"/>
              <a:gd name="connsiteX18" fmla="*/ 7972972 w 12190413"/>
              <a:gd name="connsiteY18" fmla="*/ 5146457 h 6859588"/>
              <a:gd name="connsiteX19" fmla="*/ 7779149 w 12190413"/>
              <a:gd name="connsiteY19" fmla="*/ 5162171 h 6859588"/>
              <a:gd name="connsiteX20" fmla="*/ 7587072 w 12190413"/>
              <a:gd name="connsiteY20" fmla="*/ 5181379 h 6859588"/>
              <a:gd name="connsiteX21" fmla="*/ 7396738 w 12190413"/>
              <a:gd name="connsiteY21" fmla="*/ 5204080 h 6859588"/>
              <a:gd name="connsiteX22" fmla="*/ 7209903 w 12190413"/>
              <a:gd name="connsiteY22" fmla="*/ 5226779 h 6859588"/>
              <a:gd name="connsiteX23" fmla="*/ 7019571 w 12190413"/>
              <a:gd name="connsiteY23" fmla="*/ 5251226 h 6859588"/>
              <a:gd name="connsiteX24" fmla="*/ 6853019 w 12190413"/>
              <a:gd name="connsiteY24" fmla="*/ 5277687 h 6859588"/>
              <a:gd name="connsiteX25" fmla="*/ 6718666 w 12190413"/>
              <a:gd name="connsiteY25" fmla="*/ 5294934 h 6859588"/>
              <a:gd name="connsiteX26" fmla="*/ 6545441 w 12190413"/>
              <a:gd name="connsiteY26" fmla="*/ 5324130 h 6859588"/>
              <a:gd name="connsiteX27" fmla="*/ 6460798 w 12190413"/>
              <a:gd name="connsiteY27" fmla="*/ 5336788 h 6859588"/>
              <a:gd name="connsiteX28" fmla="*/ 6387367 w 12190413"/>
              <a:gd name="connsiteY28" fmla="*/ 5350775 h 6859588"/>
              <a:gd name="connsiteX29" fmla="*/ 6041160 w 12190413"/>
              <a:gd name="connsiteY29" fmla="*/ 5409129 h 6859588"/>
              <a:gd name="connsiteX30" fmla="*/ 5887321 w 12190413"/>
              <a:gd name="connsiteY30" fmla="*/ 5441440 h 6859588"/>
              <a:gd name="connsiteX31" fmla="*/ 5857713 w 12190413"/>
              <a:gd name="connsiteY31" fmla="*/ 5446426 h 6859588"/>
              <a:gd name="connsiteX32" fmla="*/ 1438219 w 12190413"/>
              <a:gd name="connsiteY32" fmla="*/ 5629855 h 6859588"/>
              <a:gd name="connsiteX33" fmla="*/ 1112913 w 12190413"/>
              <a:gd name="connsiteY33" fmla="*/ 5593328 h 6859588"/>
              <a:gd name="connsiteX34" fmla="*/ 1063194 w 12190413"/>
              <a:gd name="connsiteY34" fmla="*/ 5586942 h 6859588"/>
              <a:gd name="connsiteX35" fmla="*/ 750855 w 12190413"/>
              <a:gd name="connsiteY35" fmla="*/ 5541968 h 6859588"/>
              <a:gd name="connsiteX36" fmla="*/ 268553 w 12190413"/>
              <a:gd name="connsiteY36" fmla="*/ 5451471 h 6859588"/>
              <a:gd name="connsiteX37" fmla="*/ 1 w 12190413"/>
              <a:gd name="connsiteY37" fmla="*/ 5385011 h 6859588"/>
              <a:gd name="connsiteX38" fmla="*/ 0 w 12190413"/>
              <a:gd name="connsiteY38" fmla="*/ 6859588 h 6859588"/>
              <a:gd name="connsiteX39" fmla="*/ 0 w 12190413"/>
              <a:gd name="connsiteY39" fmla="*/ 6859588 h 6859588"/>
              <a:gd name="connsiteX0" fmla="*/ 0 w 12190413"/>
              <a:gd name="connsiteY0" fmla="*/ 0 h 6859588"/>
              <a:gd name="connsiteX1" fmla="*/ 12190413 w 12190413"/>
              <a:gd name="connsiteY1" fmla="*/ 0 h 6859588"/>
              <a:gd name="connsiteX2" fmla="*/ 12190413 w 12190413"/>
              <a:gd name="connsiteY2" fmla="*/ 6859588 h 6859588"/>
              <a:gd name="connsiteX3" fmla="*/ 12190412 w 12190413"/>
              <a:gd name="connsiteY3" fmla="*/ 5413773 h 6859588"/>
              <a:gd name="connsiteX4" fmla="*/ 12188206 w 12190413"/>
              <a:gd name="connsiteY4" fmla="*/ 5413259 h 6859588"/>
              <a:gd name="connsiteX5" fmla="*/ 12188206 w 12190413"/>
              <a:gd name="connsiteY5" fmla="*/ 5406635 h 6859588"/>
              <a:gd name="connsiteX6" fmla="*/ 12032390 w 12190413"/>
              <a:gd name="connsiteY6" fmla="*/ 5376956 h 6859588"/>
              <a:gd name="connsiteX7" fmla="*/ 11853287 w 12190413"/>
              <a:gd name="connsiteY7" fmla="*/ 5335228 h 6859588"/>
              <a:gd name="connsiteX8" fmla="*/ 9474399 w 12190413"/>
              <a:gd name="connsiteY8" fmla="*/ 5102230 h 6859588"/>
              <a:gd name="connsiteX9" fmla="*/ 9363219 w 12190413"/>
              <a:gd name="connsiteY9" fmla="*/ 5103271 h 6859588"/>
              <a:gd name="connsiteX10" fmla="*/ 9336724 w 12190413"/>
              <a:gd name="connsiteY10" fmla="*/ 5102803 h 6859588"/>
              <a:gd name="connsiteX11" fmla="*/ 9141154 w 12190413"/>
              <a:gd name="connsiteY11" fmla="*/ 5102803 h 6859588"/>
              <a:gd name="connsiteX12" fmla="*/ 8943837 w 12190413"/>
              <a:gd name="connsiteY12" fmla="*/ 5102802 h 6859588"/>
              <a:gd name="connsiteX13" fmla="*/ 8746521 w 12190413"/>
              <a:gd name="connsiteY13" fmla="*/ 5106295 h 6859588"/>
              <a:gd name="connsiteX14" fmla="*/ 8552697 w 12190413"/>
              <a:gd name="connsiteY14" fmla="*/ 5111534 h 6859588"/>
              <a:gd name="connsiteX15" fmla="*/ 8357128 w 12190413"/>
              <a:gd name="connsiteY15" fmla="*/ 5122010 h 6859588"/>
              <a:gd name="connsiteX16" fmla="*/ 8163303 w 12190413"/>
              <a:gd name="connsiteY16" fmla="*/ 5134233 h 6859588"/>
              <a:gd name="connsiteX17" fmla="*/ 7972972 w 12190413"/>
              <a:gd name="connsiteY17" fmla="*/ 5146457 h 6859588"/>
              <a:gd name="connsiteX18" fmla="*/ 7779149 w 12190413"/>
              <a:gd name="connsiteY18" fmla="*/ 5162171 h 6859588"/>
              <a:gd name="connsiteX19" fmla="*/ 7587072 w 12190413"/>
              <a:gd name="connsiteY19" fmla="*/ 5181379 h 6859588"/>
              <a:gd name="connsiteX20" fmla="*/ 7396738 w 12190413"/>
              <a:gd name="connsiteY20" fmla="*/ 5204080 h 6859588"/>
              <a:gd name="connsiteX21" fmla="*/ 7209903 w 12190413"/>
              <a:gd name="connsiteY21" fmla="*/ 5226779 h 6859588"/>
              <a:gd name="connsiteX22" fmla="*/ 7019571 w 12190413"/>
              <a:gd name="connsiteY22" fmla="*/ 5251226 h 6859588"/>
              <a:gd name="connsiteX23" fmla="*/ 6853019 w 12190413"/>
              <a:gd name="connsiteY23" fmla="*/ 5277687 h 6859588"/>
              <a:gd name="connsiteX24" fmla="*/ 6718666 w 12190413"/>
              <a:gd name="connsiteY24" fmla="*/ 5294934 h 6859588"/>
              <a:gd name="connsiteX25" fmla="*/ 6545441 w 12190413"/>
              <a:gd name="connsiteY25" fmla="*/ 5324130 h 6859588"/>
              <a:gd name="connsiteX26" fmla="*/ 6460798 w 12190413"/>
              <a:gd name="connsiteY26" fmla="*/ 5336788 h 6859588"/>
              <a:gd name="connsiteX27" fmla="*/ 6387367 w 12190413"/>
              <a:gd name="connsiteY27" fmla="*/ 5350775 h 6859588"/>
              <a:gd name="connsiteX28" fmla="*/ 6041160 w 12190413"/>
              <a:gd name="connsiteY28" fmla="*/ 5409129 h 6859588"/>
              <a:gd name="connsiteX29" fmla="*/ 5887321 w 12190413"/>
              <a:gd name="connsiteY29" fmla="*/ 5441440 h 6859588"/>
              <a:gd name="connsiteX30" fmla="*/ 5857713 w 12190413"/>
              <a:gd name="connsiteY30" fmla="*/ 5446426 h 6859588"/>
              <a:gd name="connsiteX31" fmla="*/ 1438219 w 12190413"/>
              <a:gd name="connsiteY31" fmla="*/ 5629855 h 6859588"/>
              <a:gd name="connsiteX32" fmla="*/ 1112913 w 12190413"/>
              <a:gd name="connsiteY32" fmla="*/ 5593328 h 6859588"/>
              <a:gd name="connsiteX33" fmla="*/ 1063194 w 12190413"/>
              <a:gd name="connsiteY33" fmla="*/ 5586942 h 6859588"/>
              <a:gd name="connsiteX34" fmla="*/ 750855 w 12190413"/>
              <a:gd name="connsiteY34" fmla="*/ 5541968 h 6859588"/>
              <a:gd name="connsiteX35" fmla="*/ 268553 w 12190413"/>
              <a:gd name="connsiteY35" fmla="*/ 5451471 h 6859588"/>
              <a:gd name="connsiteX36" fmla="*/ 1 w 12190413"/>
              <a:gd name="connsiteY36" fmla="*/ 5385011 h 6859588"/>
              <a:gd name="connsiteX37" fmla="*/ 0 w 12190413"/>
              <a:gd name="connsiteY37" fmla="*/ 6859588 h 6859588"/>
              <a:gd name="connsiteX38" fmla="*/ 0 w 12190413"/>
              <a:gd name="connsiteY38" fmla="*/ 6859588 h 6859588"/>
              <a:gd name="connsiteX39" fmla="*/ 0 w 12190413"/>
              <a:gd name="connsiteY39" fmla="*/ 0 h 6859588"/>
              <a:gd name="connsiteX0" fmla="*/ 0 w 12190413"/>
              <a:gd name="connsiteY0" fmla="*/ 0 h 6859588"/>
              <a:gd name="connsiteX1" fmla="*/ 12190413 w 12190413"/>
              <a:gd name="connsiteY1" fmla="*/ 0 h 6859588"/>
              <a:gd name="connsiteX2" fmla="*/ 12190412 w 12190413"/>
              <a:gd name="connsiteY2" fmla="*/ 5413773 h 6859588"/>
              <a:gd name="connsiteX3" fmla="*/ 12188206 w 12190413"/>
              <a:gd name="connsiteY3" fmla="*/ 5413259 h 6859588"/>
              <a:gd name="connsiteX4" fmla="*/ 12188206 w 12190413"/>
              <a:gd name="connsiteY4" fmla="*/ 5406635 h 6859588"/>
              <a:gd name="connsiteX5" fmla="*/ 12032390 w 12190413"/>
              <a:gd name="connsiteY5" fmla="*/ 5376956 h 6859588"/>
              <a:gd name="connsiteX6" fmla="*/ 11853287 w 12190413"/>
              <a:gd name="connsiteY6" fmla="*/ 5335228 h 6859588"/>
              <a:gd name="connsiteX7" fmla="*/ 9474399 w 12190413"/>
              <a:gd name="connsiteY7" fmla="*/ 5102230 h 6859588"/>
              <a:gd name="connsiteX8" fmla="*/ 9363219 w 12190413"/>
              <a:gd name="connsiteY8" fmla="*/ 5103271 h 6859588"/>
              <a:gd name="connsiteX9" fmla="*/ 9336724 w 12190413"/>
              <a:gd name="connsiteY9" fmla="*/ 5102803 h 6859588"/>
              <a:gd name="connsiteX10" fmla="*/ 9141154 w 12190413"/>
              <a:gd name="connsiteY10" fmla="*/ 5102803 h 6859588"/>
              <a:gd name="connsiteX11" fmla="*/ 8943837 w 12190413"/>
              <a:gd name="connsiteY11" fmla="*/ 5102802 h 6859588"/>
              <a:gd name="connsiteX12" fmla="*/ 8746521 w 12190413"/>
              <a:gd name="connsiteY12" fmla="*/ 5106295 h 6859588"/>
              <a:gd name="connsiteX13" fmla="*/ 8552697 w 12190413"/>
              <a:gd name="connsiteY13" fmla="*/ 5111534 h 6859588"/>
              <a:gd name="connsiteX14" fmla="*/ 8357128 w 12190413"/>
              <a:gd name="connsiteY14" fmla="*/ 5122010 h 6859588"/>
              <a:gd name="connsiteX15" fmla="*/ 8163303 w 12190413"/>
              <a:gd name="connsiteY15" fmla="*/ 5134233 h 6859588"/>
              <a:gd name="connsiteX16" fmla="*/ 7972972 w 12190413"/>
              <a:gd name="connsiteY16" fmla="*/ 5146457 h 6859588"/>
              <a:gd name="connsiteX17" fmla="*/ 7779149 w 12190413"/>
              <a:gd name="connsiteY17" fmla="*/ 5162171 h 6859588"/>
              <a:gd name="connsiteX18" fmla="*/ 7587072 w 12190413"/>
              <a:gd name="connsiteY18" fmla="*/ 5181379 h 6859588"/>
              <a:gd name="connsiteX19" fmla="*/ 7396738 w 12190413"/>
              <a:gd name="connsiteY19" fmla="*/ 5204080 h 6859588"/>
              <a:gd name="connsiteX20" fmla="*/ 7209903 w 12190413"/>
              <a:gd name="connsiteY20" fmla="*/ 5226779 h 6859588"/>
              <a:gd name="connsiteX21" fmla="*/ 7019571 w 12190413"/>
              <a:gd name="connsiteY21" fmla="*/ 5251226 h 6859588"/>
              <a:gd name="connsiteX22" fmla="*/ 6853019 w 12190413"/>
              <a:gd name="connsiteY22" fmla="*/ 5277687 h 6859588"/>
              <a:gd name="connsiteX23" fmla="*/ 6718666 w 12190413"/>
              <a:gd name="connsiteY23" fmla="*/ 5294934 h 6859588"/>
              <a:gd name="connsiteX24" fmla="*/ 6545441 w 12190413"/>
              <a:gd name="connsiteY24" fmla="*/ 5324130 h 6859588"/>
              <a:gd name="connsiteX25" fmla="*/ 6460798 w 12190413"/>
              <a:gd name="connsiteY25" fmla="*/ 5336788 h 6859588"/>
              <a:gd name="connsiteX26" fmla="*/ 6387367 w 12190413"/>
              <a:gd name="connsiteY26" fmla="*/ 5350775 h 6859588"/>
              <a:gd name="connsiteX27" fmla="*/ 6041160 w 12190413"/>
              <a:gd name="connsiteY27" fmla="*/ 5409129 h 6859588"/>
              <a:gd name="connsiteX28" fmla="*/ 5887321 w 12190413"/>
              <a:gd name="connsiteY28" fmla="*/ 5441440 h 6859588"/>
              <a:gd name="connsiteX29" fmla="*/ 5857713 w 12190413"/>
              <a:gd name="connsiteY29" fmla="*/ 5446426 h 6859588"/>
              <a:gd name="connsiteX30" fmla="*/ 1438219 w 12190413"/>
              <a:gd name="connsiteY30" fmla="*/ 5629855 h 6859588"/>
              <a:gd name="connsiteX31" fmla="*/ 1112913 w 12190413"/>
              <a:gd name="connsiteY31" fmla="*/ 5593328 h 6859588"/>
              <a:gd name="connsiteX32" fmla="*/ 1063194 w 12190413"/>
              <a:gd name="connsiteY32" fmla="*/ 5586942 h 6859588"/>
              <a:gd name="connsiteX33" fmla="*/ 750855 w 12190413"/>
              <a:gd name="connsiteY33" fmla="*/ 5541968 h 6859588"/>
              <a:gd name="connsiteX34" fmla="*/ 268553 w 12190413"/>
              <a:gd name="connsiteY34" fmla="*/ 5451471 h 6859588"/>
              <a:gd name="connsiteX35" fmla="*/ 1 w 12190413"/>
              <a:gd name="connsiteY35" fmla="*/ 5385011 h 6859588"/>
              <a:gd name="connsiteX36" fmla="*/ 0 w 12190413"/>
              <a:gd name="connsiteY36" fmla="*/ 6859588 h 6859588"/>
              <a:gd name="connsiteX37" fmla="*/ 0 w 12190413"/>
              <a:gd name="connsiteY37" fmla="*/ 6859588 h 6859588"/>
              <a:gd name="connsiteX38" fmla="*/ 0 w 12190413"/>
              <a:gd name="connsiteY38" fmla="*/ 0 h 6859588"/>
              <a:gd name="connsiteX0" fmla="*/ 0 w 12190413"/>
              <a:gd name="connsiteY0" fmla="*/ 0 h 6859588"/>
              <a:gd name="connsiteX1" fmla="*/ 12190413 w 12190413"/>
              <a:gd name="connsiteY1" fmla="*/ 0 h 6859588"/>
              <a:gd name="connsiteX2" fmla="*/ 12190412 w 12190413"/>
              <a:gd name="connsiteY2" fmla="*/ 5413773 h 6859588"/>
              <a:gd name="connsiteX3" fmla="*/ 12188206 w 12190413"/>
              <a:gd name="connsiteY3" fmla="*/ 5413259 h 6859588"/>
              <a:gd name="connsiteX4" fmla="*/ 12188206 w 12190413"/>
              <a:gd name="connsiteY4" fmla="*/ 5406635 h 6859588"/>
              <a:gd name="connsiteX5" fmla="*/ 12032390 w 12190413"/>
              <a:gd name="connsiteY5" fmla="*/ 5376956 h 6859588"/>
              <a:gd name="connsiteX6" fmla="*/ 11853287 w 12190413"/>
              <a:gd name="connsiteY6" fmla="*/ 5335228 h 6859588"/>
              <a:gd name="connsiteX7" fmla="*/ 9474399 w 12190413"/>
              <a:gd name="connsiteY7" fmla="*/ 5102230 h 6859588"/>
              <a:gd name="connsiteX8" fmla="*/ 9363219 w 12190413"/>
              <a:gd name="connsiteY8" fmla="*/ 5103271 h 6859588"/>
              <a:gd name="connsiteX9" fmla="*/ 9336724 w 12190413"/>
              <a:gd name="connsiteY9" fmla="*/ 5102803 h 6859588"/>
              <a:gd name="connsiteX10" fmla="*/ 9141154 w 12190413"/>
              <a:gd name="connsiteY10" fmla="*/ 5102803 h 6859588"/>
              <a:gd name="connsiteX11" fmla="*/ 8943837 w 12190413"/>
              <a:gd name="connsiteY11" fmla="*/ 5102802 h 6859588"/>
              <a:gd name="connsiteX12" fmla="*/ 8746521 w 12190413"/>
              <a:gd name="connsiteY12" fmla="*/ 5106295 h 6859588"/>
              <a:gd name="connsiteX13" fmla="*/ 8552697 w 12190413"/>
              <a:gd name="connsiteY13" fmla="*/ 5111534 h 6859588"/>
              <a:gd name="connsiteX14" fmla="*/ 8357128 w 12190413"/>
              <a:gd name="connsiteY14" fmla="*/ 5122010 h 6859588"/>
              <a:gd name="connsiteX15" fmla="*/ 8163303 w 12190413"/>
              <a:gd name="connsiteY15" fmla="*/ 5134233 h 6859588"/>
              <a:gd name="connsiteX16" fmla="*/ 7972972 w 12190413"/>
              <a:gd name="connsiteY16" fmla="*/ 5146457 h 6859588"/>
              <a:gd name="connsiteX17" fmla="*/ 7779149 w 12190413"/>
              <a:gd name="connsiteY17" fmla="*/ 5162171 h 6859588"/>
              <a:gd name="connsiteX18" fmla="*/ 7587072 w 12190413"/>
              <a:gd name="connsiteY18" fmla="*/ 5181379 h 6859588"/>
              <a:gd name="connsiteX19" fmla="*/ 7396738 w 12190413"/>
              <a:gd name="connsiteY19" fmla="*/ 5204080 h 6859588"/>
              <a:gd name="connsiteX20" fmla="*/ 7209903 w 12190413"/>
              <a:gd name="connsiteY20" fmla="*/ 5226779 h 6859588"/>
              <a:gd name="connsiteX21" fmla="*/ 7019571 w 12190413"/>
              <a:gd name="connsiteY21" fmla="*/ 5251226 h 6859588"/>
              <a:gd name="connsiteX22" fmla="*/ 6853019 w 12190413"/>
              <a:gd name="connsiteY22" fmla="*/ 5277687 h 6859588"/>
              <a:gd name="connsiteX23" fmla="*/ 6718666 w 12190413"/>
              <a:gd name="connsiteY23" fmla="*/ 5294934 h 6859588"/>
              <a:gd name="connsiteX24" fmla="*/ 6545441 w 12190413"/>
              <a:gd name="connsiteY24" fmla="*/ 5324130 h 6859588"/>
              <a:gd name="connsiteX25" fmla="*/ 6460798 w 12190413"/>
              <a:gd name="connsiteY25" fmla="*/ 5336788 h 6859588"/>
              <a:gd name="connsiteX26" fmla="*/ 6387367 w 12190413"/>
              <a:gd name="connsiteY26" fmla="*/ 5350775 h 6859588"/>
              <a:gd name="connsiteX27" fmla="*/ 6041160 w 12190413"/>
              <a:gd name="connsiteY27" fmla="*/ 5409129 h 6859588"/>
              <a:gd name="connsiteX28" fmla="*/ 5887321 w 12190413"/>
              <a:gd name="connsiteY28" fmla="*/ 5441440 h 6859588"/>
              <a:gd name="connsiteX29" fmla="*/ 5857713 w 12190413"/>
              <a:gd name="connsiteY29" fmla="*/ 5446426 h 6859588"/>
              <a:gd name="connsiteX30" fmla="*/ 1438219 w 12190413"/>
              <a:gd name="connsiteY30" fmla="*/ 5629855 h 6859588"/>
              <a:gd name="connsiteX31" fmla="*/ 1112913 w 12190413"/>
              <a:gd name="connsiteY31" fmla="*/ 5593328 h 6859588"/>
              <a:gd name="connsiteX32" fmla="*/ 1063194 w 12190413"/>
              <a:gd name="connsiteY32" fmla="*/ 5586942 h 6859588"/>
              <a:gd name="connsiteX33" fmla="*/ 750855 w 12190413"/>
              <a:gd name="connsiteY33" fmla="*/ 5541968 h 6859588"/>
              <a:gd name="connsiteX34" fmla="*/ 268553 w 12190413"/>
              <a:gd name="connsiteY34" fmla="*/ 5451471 h 6859588"/>
              <a:gd name="connsiteX35" fmla="*/ 1 w 12190413"/>
              <a:gd name="connsiteY35" fmla="*/ 5385011 h 6859588"/>
              <a:gd name="connsiteX36" fmla="*/ 0 w 12190413"/>
              <a:gd name="connsiteY36" fmla="*/ 6859588 h 6859588"/>
              <a:gd name="connsiteX37" fmla="*/ 0 w 12190413"/>
              <a:gd name="connsiteY37" fmla="*/ 0 h 6859588"/>
              <a:gd name="connsiteX0" fmla="*/ 913021 w 13103434"/>
              <a:gd name="connsiteY0" fmla="*/ 0 h 5693899"/>
              <a:gd name="connsiteX1" fmla="*/ 13103434 w 13103434"/>
              <a:gd name="connsiteY1" fmla="*/ 0 h 5693899"/>
              <a:gd name="connsiteX2" fmla="*/ 13103433 w 13103434"/>
              <a:gd name="connsiteY2" fmla="*/ 5413773 h 5693899"/>
              <a:gd name="connsiteX3" fmla="*/ 13101227 w 13103434"/>
              <a:gd name="connsiteY3" fmla="*/ 5413259 h 5693899"/>
              <a:gd name="connsiteX4" fmla="*/ 13101227 w 13103434"/>
              <a:gd name="connsiteY4" fmla="*/ 5406635 h 5693899"/>
              <a:gd name="connsiteX5" fmla="*/ 12945411 w 13103434"/>
              <a:gd name="connsiteY5" fmla="*/ 5376956 h 5693899"/>
              <a:gd name="connsiteX6" fmla="*/ 12766308 w 13103434"/>
              <a:gd name="connsiteY6" fmla="*/ 5335228 h 5693899"/>
              <a:gd name="connsiteX7" fmla="*/ 10387420 w 13103434"/>
              <a:gd name="connsiteY7" fmla="*/ 5102230 h 5693899"/>
              <a:gd name="connsiteX8" fmla="*/ 10276240 w 13103434"/>
              <a:gd name="connsiteY8" fmla="*/ 5103271 h 5693899"/>
              <a:gd name="connsiteX9" fmla="*/ 10249745 w 13103434"/>
              <a:gd name="connsiteY9" fmla="*/ 5102803 h 5693899"/>
              <a:gd name="connsiteX10" fmla="*/ 10054175 w 13103434"/>
              <a:gd name="connsiteY10" fmla="*/ 5102803 h 5693899"/>
              <a:gd name="connsiteX11" fmla="*/ 9856858 w 13103434"/>
              <a:gd name="connsiteY11" fmla="*/ 5102802 h 5693899"/>
              <a:gd name="connsiteX12" fmla="*/ 9659542 w 13103434"/>
              <a:gd name="connsiteY12" fmla="*/ 5106295 h 5693899"/>
              <a:gd name="connsiteX13" fmla="*/ 9465718 w 13103434"/>
              <a:gd name="connsiteY13" fmla="*/ 5111534 h 5693899"/>
              <a:gd name="connsiteX14" fmla="*/ 9270149 w 13103434"/>
              <a:gd name="connsiteY14" fmla="*/ 5122010 h 5693899"/>
              <a:gd name="connsiteX15" fmla="*/ 9076324 w 13103434"/>
              <a:gd name="connsiteY15" fmla="*/ 5134233 h 5693899"/>
              <a:gd name="connsiteX16" fmla="*/ 8885993 w 13103434"/>
              <a:gd name="connsiteY16" fmla="*/ 5146457 h 5693899"/>
              <a:gd name="connsiteX17" fmla="*/ 8692170 w 13103434"/>
              <a:gd name="connsiteY17" fmla="*/ 5162171 h 5693899"/>
              <a:gd name="connsiteX18" fmla="*/ 8500093 w 13103434"/>
              <a:gd name="connsiteY18" fmla="*/ 5181379 h 5693899"/>
              <a:gd name="connsiteX19" fmla="*/ 8309759 w 13103434"/>
              <a:gd name="connsiteY19" fmla="*/ 5204080 h 5693899"/>
              <a:gd name="connsiteX20" fmla="*/ 8122924 w 13103434"/>
              <a:gd name="connsiteY20" fmla="*/ 5226779 h 5693899"/>
              <a:gd name="connsiteX21" fmla="*/ 7932592 w 13103434"/>
              <a:gd name="connsiteY21" fmla="*/ 5251226 h 5693899"/>
              <a:gd name="connsiteX22" fmla="*/ 7766040 w 13103434"/>
              <a:gd name="connsiteY22" fmla="*/ 5277687 h 5693899"/>
              <a:gd name="connsiteX23" fmla="*/ 7631687 w 13103434"/>
              <a:gd name="connsiteY23" fmla="*/ 5294934 h 5693899"/>
              <a:gd name="connsiteX24" fmla="*/ 7458462 w 13103434"/>
              <a:gd name="connsiteY24" fmla="*/ 5324130 h 5693899"/>
              <a:gd name="connsiteX25" fmla="*/ 7373819 w 13103434"/>
              <a:gd name="connsiteY25" fmla="*/ 5336788 h 5693899"/>
              <a:gd name="connsiteX26" fmla="*/ 7300388 w 13103434"/>
              <a:gd name="connsiteY26" fmla="*/ 5350775 h 5693899"/>
              <a:gd name="connsiteX27" fmla="*/ 6954181 w 13103434"/>
              <a:gd name="connsiteY27" fmla="*/ 5409129 h 5693899"/>
              <a:gd name="connsiteX28" fmla="*/ 6800342 w 13103434"/>
              <a:gd name="connsiteY28" fmla="*/ 5441440 h 5693899"/>
              <a:gd name="connsiteX29" fmla="*/ 6770734 w 13103434"/>
              <a:gd name="connsiteY29" fmla="*/ 5446426 h 5693899"/>
              <a:gd name="connsiteX30" fmla="*/ 2351240 w 13103434"/>
              <a:gd name="connsiteY30" fmla="*/ 5629855 h 5693899"/>
              <a:gd name="connsiteX31" fmla="*/ 2025934 w 13103434"/>
              <a:gd name="connsiteY31" fmla="*/ 5593328 h 5693899"/>
              <a:gd name="connsiteX32" fmla="*/ 1976215 w 13103434"/>
              <a:gd name="connsiteY32" fmla="*/ 5586942 h 5693899"/>
              <a:gd name="connsiteX33" fmla="*/ 1663876 w 13103434"/>
              <a:gd name="connsiteY33" fmla="*/ 5541968 h 5693899"/>
              <a:gd name="connsiteX34" fmla="*/ 1181574 w 13103434"/>
              <a:gd name="connsiteY34" fmla="*/ 5451471 h 5693899"/>
              <a:gd name="connsiteX35" fmla="*/ 913022 w 13103434"/>
              <a:gd name="connsiteY35" fmla="*/ 5385011 h 5693899"/>
              <a:gd name="connsiteX36" fmla="*/ 913021 w 13103434"/>
              <a:gd name="connsiteY36" fmla="*/ 0 h 5693899"/>
              <a:gd name="connsiteX0" fmla="*/ 48639 w 12239052"/>
              <a:gd name="connsiteY0" fmla="*/ 0 h 5693899"/>
              <a:gd name="connsiteX1" fmla="*/ 12239052 w 12239052"/>
              <a:gd name="connsiteY1" fmla="*/ 0 h 5693899"/>
              <a:gd name="connsiteX2" fmla="*/ 12239051 w 12239052"/>
              <a:gd name="connsiteY2" fmla="*/ 5413773 h 5693899"/>
              <a:gd name="connsiteX3" fmla="*/ 12236845 w 12239052"/>
              <a:gd name="connsiteY3" fmla="*/ 5413259 h 5693899"/>
              <a:gd name="connsiteX4" fmla="*/ 12236845 w 12239052"/>
              <a:gd name="connsiteY4" fmla="*/ 5406635 h 5693899"/>
              <a:gd name="connsiteX5" fmla="*/ 12081029 w 12239052"/>
              <a:gd name="connsiteY5" fmla="*/ 5376956 h 5693899"/>
              <a:gd name="connsiteX6" fmla="*/ 11901926 w 12239052"/>
              <a:gd name="connsiteY6" fmla="*/ 5335228 h 5693899"/>
              <a:gd name="connsiteX7" fmla="*/ 9523038 w 12239052"/>
              <a:gd name="connsiteY7" fmla="*/ 5102230 h 5693899"/>
              <a:gd name="connsiteX8" fmla="*/ 9411858 w 12239052"/>
              <a:gd name="connsiteY8" fmla="*/ 5103271 h 5693899"/>
              <a:gd name="connsiteX9" fmla="*/ 9385363 w 12239052"/>
              <a:gd name="connsiteY9" fmla="*/ 5102803 h 5693899"/>
              <a:gd name="connsiteX10" fmla="*/ 9189793 w 12239052"/>
              <a:gd name="connsiteY10" fmla="*/ 5102803 h 5693899"/>
              <a:gd name="connsiteX11" fmla="*/ 8992476 w 12239052"/>
              <a:gd name="connsiteY11" fmla="*/ 5102802 h 5693899"/>
              <a:gd name="connsiteX12" fmla="*/ 8795160 w 12239052"/>
              <a:gd name="connsiteY12" fmla="*/ 5106295 h 5693899"/>
              <a:gd name="connsiteX13" fmla="*/ 8601336 w 12239052"/>
              <a:gd name="connsiteY13" fmla="*/ 5111534 h 5693899"/>
              <a:gd name="connsiteX14" fmla="*/ 8405767 w 12239052"/>
              <a:gd name="connsiteY14" fmla="*/ 5122010 h 5693899"/>
              <a:gd name="connsiteX15" fmla="*/ 8211942 w 12239052"/>
              <a:gd name="connsiteY15" fmla="*/ 5134233 h 5693899"/>
              <a:gd name="connsiteX16" fmla="*/ 8021611 w 12239052"/>
              <a:gd name="connsiteY16" fmla="*/ 5146457 h 5693899"/>
              <a:gd name="connsiteX17" fmla="*/ 7827788 w 12239052"/>
              <a:gd name="connsiteY17" fmla="*/ 5162171 h 5693899"/>
              <a:gd name="connsiteX18" fmla="*/ 7635711 w 12239052"/>
              <a:gd name="connsiteY18" fmla="*/ 5181379 h 5693899"/>
              <a:gd name="connsiteX19" fmla="*/ 7445377 w 12239052"/>
              <a:gd name="connsiteY19" fmla="*/ 5204080 h 5693899"/>
              <a:gd name="connsiteX20" fmla="*/ 7258542 w 12239052"/>
              <a:gd name="connsiteY20" fmla="*/ 5226779 h 5693899"/>
              <a:gd name="connsiteX21" fmla="*/ 7068210 w 12239052"/>
              <a:gd name="connsiteY21" fmla="*/ 5251226 h 5693899"/>
              <a:gd name="connsiteX22" fmla="*/ 6901658 w 12239052"/>
              <a:gd name="connsiteY22" fmla="*/ 5277687 h 5693899"/>
              <a:gd name="connsiteX23" fmla="*/ 6767305 w 12239052"/>
              <a:gd name="connsiteY23" fmla="*/ 5294934 h 5693899"/>
              <a:gd name="connsiteX24" fmla="*/ 6594080 w 12239052"/>
              <a:gd name="connsiteY24" fmla="*/ 5324130 h 5693899"/>
              <a:gd name="connsiteX25" fmla="*/ 6509437 w 12239052"/>
              <a:gd name="connsiteY25" fmla="*/ 5336788 h 5693899"/>
              <a:gd name="connsiteX26" fmla="*/ 6436006 w 12239052"/>
              <a:gd name="connsiteY26" fmla="*/ 5350775 h 5693899"/>
              <a:gd name="connsiteX27" fmla="*/ 6089799 w 12239052"/>
              <a:gd name="connsiteY27" fmla="*/ 5409129 h 5693899"/>
              <a:gd name="connsiteX28" fmla="*/ 5935960 w 12239052"/>
              <a:gd name="connsiteY28" fmla="*/ 5441440 h 5693899"/>
              <a:gd name="connsiteX29" fmla="*/ 5906352 w 12239052"/>
              <a:gd name="connsiteY29" fmla="*/ 5446426 h 5693899"/>
              <a:gd name="connsiteX30" fmla="*/ 1486858 w 12239052"/>
              <a:gd name="connsiteY30" fmla="*/ 5629855 h 5693899"/>
              <a:gd name="connsiteX31" fmla="*/ 1161552 w 12239052"/>
              <a:gd name="connsiteY31" fmla="*/ 5593328 h 5693899"/>
              <a:gd name="connsiteX32" fmla="*/ 1111833 w 12239052"/>
              <a:gd name="connsiteY32" fmla="*/ 5586942 h 5693899"/>
              <a:gd name="connsiteX33" fmla="*/ 799494 w 12239052"/>
              <a:gd name="connsiteY33" fmla="*/ 5541968 h 5693899"/>
              <a:gd name="connsiteX34" fmla="*/ 317192 w 12239052"/>
              <a:gd name="connsiteY34" fmla="*/ 5451471 h 5693899"/>
              <a:gd name="connsiteX35" fmla="*/ 48640 w 12239052"/>
              <a:gd name="connsiteY35" fmla="*/ 5385011 h 5693899"/>
              <a:gd name="connsiteX36" fmla="*/ 48639 w 12239052"/>
              <a:gd name="connsiteY36" fmla="*/ 0 h 5693899"/>
              <a:gd name="connsiteX0" fmla="*/ 19150 w 12209563"/>
              <a:gd name="connsiteY0" fmla="*/ 0 h 5693899"/>
              <a:gd name="connsiteX1" fmla="*/ 12209563 w 12209563"/>
              <a:gd name="connsiteY1" fmla="*/ 0 h 5693899"/>
              <a:gd name="connsiteX2" fmla="*/ 12209562 w 12209563"/>
              <a:gd name="connsiteY2" fmla="*/ 5413773 h 5693899"/>
              <a:gd name="connsiteX3" fmla="*/ 12207356 w 12209563"/>
              <a:gd name="connsiteY3" fmla="*/ 5413259 h 5693899"/>
              <a:gd name="connsiteX4" fmla="*/ 12207356 w 12209563"/>
              <a:gd name="connsiteY4" fmla="*/ 5406635 h 5693899"/>
              <a:gd name="connsiteX5" fmla="*/ 12051540 w 12209563"/>
              <a:gd name="connsiteY5" fmla="*/ 5376956 h 5693899"/>
              <a:gd name="connsiteX6" fmla="*/ 11872437 w 12209563"/>
              <a:gd name="connsiteY6" fmla="*/ 5335228 h 5693899"/>
              <a:gd name="connsiteX7" fmla="*/ 9493549 w 12209563"/>
              <a:gd name="connsiteY7" fmla="*/ 5102230 h 5693899"/>
              <a:gd name="connsiteX8" fmla="*/ 9382369 w 12209563"/>
              <a:gd name="connsiteY8" fmla="*/ 5103271 h 5693899"/>
              <a:gd name="connsiteX9" fmla="*/ 9355874 w 12209563"/>
              <a:gd name="connsiteY9" fmla="*/ 5102803 h 5693899"/>
              <a:gd name="connsiteX10" fmla="*/ 9160304 w 12209563"/>
              <a:gd name="connsiteY10" fmla="*/ 5102803 h 5693899"/>
              <a:gd name="connsiteX11" fmla="*/ 8962987 w 12209563"/>
              <a:gd name="connsiteY11" fmla="*/ 5102802 h 5693899"/>
              <a:gd name="connsiteX12" fmla="*/ 8765671 w 12209563"/>
              <a:gd name="connsiteY12" fmla="*/ 5106295 h 5693899"/>
              <a:gd name="connsiteX13" fmla="*/ 8571847 w 12209563"/>
              <a:gd name="connsiteY13" fmla="*/ 5111534 h 5693899"/>
              <a:gd name="connsiteX14" fmla="*/ 8376278 w 12209563"/>
              <a:gd name="connsiteY14" fmla="*/ 5122010 h 5693899"/>
              <a:gd name="connsiteX15" fmla="*/ 8182453 w 12209563"/>
              <a:gd name="connsiteY15" fmla="*/ 5134233 h 5693899"/>
              <a:gd name="connsiteX16" fmla="*/ 7992122 w 12209563"/>
              <a:gd name="connsiteY16" fmla="*/ 5146457 h 5693899"/>
              <a:gd name="connsiteX17" fmla="*/ 7798299 w 12209563"/>
              <a:gd name="connsiteY17" fmla="*/ 5162171 h 5693899"/>
              <a:gd name="connsiteX18" fmla="*/ 7606222 w 12209563"/>
              <a:gd name="connsiteY18" fmla="*/ 5181379 h 5693899"/>
              <a:gd name="connsiteX19" fmla="*/ 7415888 w 12209563"/>
              <a:gd name="connsiteY19" fmla="*/ 5204080 h 5693899"/>
              <a:gd name="connsiteX20" fmla="*/ 7229053 w 12209563"/>
              <a:gd name="connsiteY20" fmla="*/ 5226779 h 5693899"/>
              <a:gd name="connsiteX21" fmla="*/ 7038721 w 12209563"/>
              <a:gd name="connsiteY21" fmla="*/ 5251226 h 5693899"/>
              <a:gd name="connsiteX22" fmla="*/ 6872169 w 12209563"/>
              <a:gd name="connsiteY22" fmla="*/ 5277687 h 5693899"/>
              <a:gd name="connsiteX23" fmla="*/ 6737816 w 12209563"/>
              <a:gd name="connsiteY23" fmla="*/ 5294934 h 5693899"/>
              <a:gd name="connsiteX24" fmla="*/ 6564591 w 12209563"/>
              <a:gd name="connsiteY24" fmla="*/ 5324130 h 5693899"/>
              <a:gd name="connsiteX25" fmla="*/ 6479948 w 12209563"/>
              <a:gd name="connsiteY25" fmla="*/ 5336788 h 5693899"/>
              <a:gd name="connsiteX26" fmla="*/ 6406517 w 12209563"/>
              <a:gd name="connsiteY26" fmla="*/ 5350775 h 5693899"/>
              <a:gd name="connsiteX27" fmla="*/ 6060310 w 12209563"/>
              <a:gd name="connsiteY27" fmla="*/ 5409129 h 5693899"/>
              <a:gd name="connsiteX28" fmla="*/ 5906471 w 12209563"/>
              <a:gd name="connsiteY28" fmla="*/ 5441440 h 5693899"/>
              <a:gd name="connsiteX29" fmla="*/ 5876863 w 12209563"/>
              <a:gd name="connsiteY29" fmla="*/ 5446426 h 5693899"/>
              <a:gd name="connsiteX30" fmla="*/ 1457369 w 12209563"/>
              <a:gd name="connsiteY30" fmla="*/ 5629855 h 5693899"/>
              <a:gd name="connsiteX31" fmla="*/ 1132063 w 12209563"/>
              <a:gd name="connsiteY31" fmla="*/ 5593328 h 5693899"/>
              <a:gd name="connsiteX32" fmla="*/ 1082344 w 12209563"/>
              <a:gd name="connsiteY32" fmla="*/ 5586942 h 5693899"/>
              <a:gd name="connsiteX33" fmla="*/ 770005 w 12209563"/>
              <a:gd name="connsiteY33" fmla="*/ 5541968 h 5693899"/>
              <a:gd name="connsiteX34" fmla="*/ 287703 w 12209563"/>
              <a:gd name="connsiteY34" fmla="*/ 5451471 h 5693899"/>
              <a:gd name="connsiteX35" fmla="*/ 19151 w 12209563"/>
              <a:gd name="connsiteY35" fmla="*/ 5385011 h 5693899"/>
              <a:gd name="connsiteX36" fmla="*/ 19150 w 12209563"/>
              <a:gd name="connsiteY36" fmla="*/ 0 h 5693899"/>
              <a:gd name="connsiteX0" fmla="*/ 0 w 12190413"/>
              <a:gd name="connsiteY0" fmla="*/ 0 h 5693899"/>
              <a:gd name="connsiteX1" fmla="*/ 12190413 w 12190413"/>
              <a:gd name="connsiteY1" fmla="*/ 0 h 5693899"/>
              <a:gd name="connsiteX2" fmla="*/ 12190412 w 12190413"/>
              <a:gd name="connsiteY2" fmla="*/ 5413773 h 5693899"/>
              <a:gd name="connsiteX3" fmla="*/ 12188206 w 12190413"/>
              <a:gd name="connsiteY3" fmla="*/ 5413259 h 5693899"/>
              <a:gd name="connsiteX4" fmla="*/ 12188206 w 12190413"/>
              <a:gd name="connsiteY4" fmla="*/ 5406635 h 5693899"/>
              <a:gd name="connsiteX5" fmla="*/ 12032390 w 12190413"/>
              <a:gd name="connsiteY5" fmla="*/ 5376956 h 5693899"/>
              <a:gd name="connsiteX6" fmla="*/ 11853287 w 12190413"/>
              <a:gd name="connsiteY6" fmla="*/ 5335228 h 5693899"/>
              <a:gd name="connsiteX7" fmla="*/ 9474399 w 12190413"/>
              <a:gd name="connsiteY7" fmla="*/ 5102230 h 5693899"/>
              <a:gd name="connsiteX8" fmla="*/ 9363219 w 12190413"/>
              <a:gd name="connsiteY8" fmla="*/ 5103271 h 5693899"/>
              <a:gd name="connsiteX9" fmla="*/ 9336724 w 12190413"/>
              <a:gd name="connsiteY9" fmla="*/ 5102803 h 5693899"/>
              <a:gd name="connsiteX10" fmla="*/ 9141154 w 12190413"/>
              <a:gd name="connsiteY10" fmla="*/ 5102803 h 5693899"/>
              <a:gd name="connsiteX11" fmla="*/ 8943837 w 12190413"/>
              <a:gd name="connsiteY11" fmla="*/ 5102802 h 5693899"/>
              <a:gd name="connsiteX12" fmla="*/ 8746521 w 12190413"/>
              <a:gd name="connsiteY12" fmla="*/ 5106295 h 5693899"/>
              <a:gd name="connsiteX13" fmla="*/ 8552697 w 12190413"/>
              <a:gd name="connsiteY13" fmla="*/ 5111534 h 5693899"/>
              <a:gd name="connsiteX14" fmla="*/ 8357128 w 12190413"/>
              <a:gd name="connsiteY14" fmla="*/ 5122010 h 5693899"/>
              <a:gd name="connsiteX15" fmla="*/ 8163303 w 12190413"/>
              <a:gd name="connsiteY15" fmla="*/ 5134233 h 5693899"/>
              <a:gd name="connsiteX16" fmla="*/ 7972972 w 12190413"/>
              <a:gd name="connsiteY16" fmla="*/ 5146457 h 5693899"/>
              <a:gd name="connsiteX17" fmla="*/ 7779149 w 12190413"/>
              <a:gd name="connsiteY17" fmla="*/ 5162171 h 5693899"/>
              <a:gd name="connsiteX18" fmla="*/ 7587072 w 12190413"/>
              <a:gd name="connsiteY18" fmla="*/ 5181379 h 5693899"/>
              <a:gd name="connsiteX19" fmla="*/ 7396738 w 12190413"/>
              <a:gd name="connsiteY19" fmla="*/ 5204080 h 5693899"/>
              <a:gd name="connsiteX20" fmla="*/ 7209903 w 12190413"/>
              <a:gd name="connsiteY20" fmla="*/ 5226779 h 5693899"/>
              <a:gd name="connsiteX21" fmla="*/ 7019571 w 12190413"/>
              <a:gd name="connsiteY21" fmla="*/ 5251226 h 5693899"/>
              <a:gd name="connsiteX22" fmla="*/ 6853019 w 12190413"/>
              <a:gd name="connsiteY22" fmla="*/ 5277687 h 5693899"/>
              <a:gd name="connsiteX23" fmla="*/ 6718666 w 12190413"/>
              <a:gd name="connsiteY23" fmla="*/ 5294934 h 5693899"/>
              <a:gd name="connsiteX24" fmla="*/ 6545441 w 12190413"/>
              <a:gd name="connsiteY24" fmla="*/ 5324130 h 5693899"/>
              <a:gd name="connsiteX25" fmla="*/ 6460798 w 12190413"/>
              <a:gd name="connsiteY25" fmla="*/ 5336788 h 5693899"/>
              <a:gd name="connsiteX26" fmla="*/ 6387367 w 12190413"/>
              <a:gd name="connsiteY26" fmla="*/ 5350775 h 5693899"/>
              <a:gd name="connsiteX27" fmla="*/ 6041160 w 12190413"/>
              <a:gd name="connsiteY27" fmla="*/ 5409129 h 5693899"/>
              <a:gd name="connsiteX28" fmla="*/ 5887321 w 12190413"/>
              <a:gd name="connsiteY28" fmla="*/ 5441440 h 5693899"/>
              <a:gd name="connsiteX29" fmla="*/ 5857713 w 12190413"/>
              <a:gd name="connsiteY29" fmla="*/ 5446426 h 5693899"/>
              <a:gd name="connsiteX30" fmla="*/ 1438219 w 12190413"/>
              <a:gd name="connsiteY30" fmla="*/ 5629855 h 5693899"/>
              <a:gd name="connsiteX31" fmla="*/ 1112913 w 12190413"/>
              <a:gd name="connsiteY31" fmla="*/ 5593328 h 5693899"/>
              <a:gd name="connsiteX32" fmla="*/ 1063194 w 12190413"/>
              <a:gd name="connsiteY32" fmla="*/ 5586942 h 5693899"/>
              <a:gd name="connsiteX33" fmla="*/ 750855 w 12190413"/>
              <a:gd name="connsiteY33" fmla="*/ 5541968 h 5693899"/>
              <a:gd name="connsiteX34" fmla="*/ 268553 w 12190413"/>
              <a:gd name="connsiteY34" fmla="*/ 5451471 h 5693899"/>
              <a:gd name="connsiteX35" fmla="*/ 1 w 12190413"/>
              <a:gd name="connsiteY35" fmla="*/ 5385011 h 5693899"/>
              <a:gd name="connsiteX36" fmla="*/ 0 w 12190413"/>
              <a:gd name="connsiteY36" fmla="*/ 0 h 569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190413" h="5693899">
                <a:moveTo>
                  <a:pt x="0" y="0"/>
                </a:moveTo>
                <a:lnTo>
                  <a:pt x="12190413" y="0"/>
                </a:lnTo>
                <a:cubicBezTo>
                  <a:pt x="12190413" y="1804591"/>
                  <a:pt x="12190412" y="3609182"/>
                  <a:pt x="12190412" y="5413773"/>
                </a:cubicBezTo>
                <a:lnTo>
                  <a:pt x="12188206" y="5413259"/>
                </a:lnTo>
                <a:lnTo>
                  <a:pt x="12188206" y="5406635"/>
                </a:lnTo>
                <a:lnTo>
                  <a:pt x="12032390" y="5376956"/>
                </a:lnTo>
                <a:lnTo>
                  <a:pt x="11853287" y="5335228"/>
                </a:lnTo>
                <a:cubicBezTo>
                  <a:pt x="11151505" y="5193032"/>
                  <a:pt x="10345755" y="5111967"/>
                  <a:pt x="9474399" y="5102230"/>
                </a:cubicBezTo>
                <a:lnTo>
                  <a:pt x="9363219" y="5103271"/>
                </a:lnTo>
                <a:lnTo>
                  <a:pt x="9336724" y="5102803"/>
                </a:lnTo>
                <a:lnTo>
                  <a:pt x="9141154" y="5102803"/>
                </a:lnTo>
                <a:lnTo>
                  <a:pt x="8943837" y="5102802"/>
                </a:lnTo>
                <a:lnTo>
                  <a:pt x="8746521" y="5106295"/>
                </a:lnTo>
                <a:lnTo>
                  <a:pt x="8552697" y="5111534"/>
                </a:lnTo>
                <a:lnTo>
                  <a:pt x="8357128" y="5122010"/>
                </a:lnTo>
                <a:lnTo>
                  <a:pt x="8163303" y="5134233"/>
                </a:lnTo>
                <a:lnTo>
                  <a:pt x="7972972" y="5146457"/>
                </a:lnTo>
                <a:lnTo>
                  <a:pt x="7779149" y="5162171"/>
                </a:lnTo>
                <a:lnTo>
                  <a:pt x="7587072" y="5181379"/>
                </a:lnTo>
                <a:lnTo>
                  <a:pt x="7396738" y="5204080"/>
                </a:lnTo>
                <a:lnTo>
                  <a:pt x="7209903" y="5226779"/>
                </a:lnTo>
                <a:lnTo>
                  <a:pt x="7019571" y="5251226"/>
                </a:lnTo>
                <a:lnTo>
                  <a:pt x="6853019" y="5277687"/>
                </a:lnTo>
                <a:lnTo>
                  <a:pt x="6718666" y="5294934"/>
                </a:lnTo>
                <a:lnTo>
                  <a:pt x="6545441" y="5324130"/>
                </a:lnTo>
                <a:lnTo>
                  <a:pt x="6460798" y="5336788"/>
                </a:lnTo>
                <a:lnTo>
                  <a:pt x="6387367" y="5350775"/>
                </a:lnTo>
                <a:lnTo>
                  <a:pt x="6041160" y="5409129"/>
                </a:lnTo>
                <a:lnTo>
                  <a:pt x="5887321" y="5441440"/>
                </a:lnTo>
                <a:lnTo>
                  <a:pt x="5857713" y="5446426"/>
                </a:lnTo>
                <a:cubicBezTo>
                  <a:pt x="4271557" y="5694949"/>
                  <a:pt x="2741498" y="5756679"/>
                  <a:pt x="1438219" y="5629855"/>
                </a:cubicBezTo>
                <a:lnTo>
                  <a:pt x="1112913" y="5593328"/>
                </a:lnTo>
                <a:lnTo>
                  <a:pt x="1063194" y="5586942"/>
                </a:lnTo>
                <a:lnTo>
                  <a:pt x="750855" y="5541968"/>
                </a:lnTo>
                <a:cubicBezTo>
                  <a:pt x="585150" y="5515316"/>
                  <a:pt x="424237" y="5485152"/>
                  <a:pt x="268553" y="5451471"/>
                </a:cubicBezTo>
                <a:lnTo>
                  <a:pt x="1" y="5385011"/>
                </a:lnTo>
                <a:cubicBezTo>
                  <a:pt x="2867" y="5388451"/>
                  <a:pt x="3441" y="1359"/>
                  <a:pt x="0" y="0"/>
                </a:cubicBezTo>
                <a:close/>
              </a:path>
            </a:pathLst>
          </a:custGeom>
          <a:solidFill>
            <a:schemeClr val="bg2"/>
          </a:solidFill>
        </p:spPr>
        <p:txBody>
          <a:bodyPr wrap="square" tIns="792000" anchor="ctr">
            <a:noAutofit/>
          </a:bodyPr>
          <a:lstStyle>
            <a:lvl1pPr marL="0" indent="0" algn="ctr">
              <a:buNone/>
              <a:defRPr cap="none" baseline="0">
                <a:solidFill>
                  <a:schemeClr val="tx1"/>
                </a:solidFill>
              </a:defRPr>
            </a:lvl1pPr>
          </a:lstStyle>
          <a:p>
            <a:endParaRPr lang="de-DE" dirty="0"/>
          </a:p>
        </p:txBody>
      </p:sp>
      <p:sp>
        <p:nvSpPr>
          <p:cNvPr id="3" name="Textplatzhalter 2"/>
          <p:cNvSpPr>
            <a:spLocks noGrp="1"/>
          </p:cNvSpPr>
          <p:nvPr>
            <p:ph type="body" sz="quarter" idx="15" hasCustomPrompt="1"/>
          </p:nvPr>
        </p:nvSpPr>
        <p:spPr bwMode="gray">
          <a:xfrm>
            <a:off x="1281" y="2"/>
            <a:ext cx="6093618" cy="3399639"/>
          </a:xfrm>
          <a:blipFill>
            <a:blip r:embed="rId6"/>
            <a:stretch>
              <a:fillRect/>
            </a:stretch>
          </a:blipFill>
        </p:spPr>
        <p:txBody>
          <a:bodyPr/>
          <a:lstStyle>
            <a:lvl1pPr marL="0" indent="0">
              <a:buNone/>
              <a:defRPr baseline="0"/>
            </a:lvl1pPr>
          </a:lstStyle>
          <a:p>
            <a:pPr lvl="0"/>
            <a:r>
              <a:rPr lang="de-DE" dirty="0"/>
              <a:t> </a:t>
            </a:r>
          </a:p>
        </p:txBody>
      </p:sp>
      <p:sp>
        <p:nvSpPr>
          <p:cNvPr id="9" name="Untertitel 2"/>
          <p:cNvSpPr>
            <a:spLocks noGrp="1"/>
          </p:cNvSpPr>
          <p:nvPr>
            <p:ph type="subTitle" idx="1" hasCustomPrompt="1"/>
          </p:nvPr>
        </p:nvSpPr>
        <p:spPr bwMode="gray">
          <a:xfrm>
            <a:off x="550508" y="1989285"/>
            <a:ext cx="5112666" cy="1079749"/>
          </a:xfrm>
        </p:spPr>
        <p:txBody>
          <a:bodyPr/>
          <a:lstStyle>
            <a:lvl1pPr marL="0" indent="0" algn="l">
              <a:spcAft>
                <a:spcPts val="0"/>
              </a:spcAft>
              <a:buNone/>
              <a:defRPr sz="2000" cap="none" baseline="0">
                <a:solidFill>
                  <a:schemeClr val="bg1"/>
                </a:solidFill>
              </a:defRPr>
            </a:lvl1pPr>
            <a:lvl2pPr marL="0" indent="0" algn="l">
              <a:spcAft>
                <a:spcPts val="0"/>
              </a:spcAft>
              <a:buNone/>
              <a:defRPr sz="2000">
                <a:solidFill>
                  <a:schemeClr val="bg1"/>
                </a:solidFill>
              </a:defRPr>
            </a:lvl2pPr>
            <a:lvl3pPr marL="0" indent="0" algn="l">
              <a:spcAft>
                <a:spcPts val="0"/>
              </a:spcAft>
              <a:buNone/>
              <a:defRPr sz="2000">
                <a:solidFill>
                  <a:schemeClr val="bg1"/>
                </a:solidFill>
              </a:defRPr>
            </a:lvl3pPr>
            <a:lvl4pPr marL="0" indent="0" algn="l">
              <a:spcAft>
                <a:spcPts val="0"/>
              </a:spcAft>
              <a:buNone/>
              <a:defRPr sz="2000">
                <a:solidFill>
                  <a:schemeClr val="bg1"/>
                </a:solidFill>
              </a:defRPr>
            </a:lvl4pPr>
            <a:lvl5pPr marL="0" indent="0" algn="l">
              <a:spcAft>
                <a:spcPts val="0"/>
              </a:spcAft>
              <a:buNone/>
              <a:defRPr sz="2000">
                <a:solidFill>
                  <a:schemeClr val="bg1"/>
                </a:solidFill>
              </a:defRPr>
            </a:lvl5pPr>
            <a:lvl6pPr marL="0" indent="0" algn="l">
              <a:spcAft>
                <a:spcPts val="0"/>
              </a:spcAft>
              <a:buNone/>
              <a:defRPr sz="2000">
                <a:solidFill>
                  <a:schemeClr val="bg1"/>
                </a:solidFill>
              </a:defRPr>
            </a:lvl6pPr>
            <a:lvl7pPr marL="0" indent="0" algn="l">
              <a:spcAft>
                <a:spcPts val="0"/>
              </a:spcAft>
              <a:buNone/>
              <a:defRPr sz="2000">
                <a:solidFill>
                  <a:schemeClr val="bg1"/>
                </a:solidFill>
              </a:defRPr>
            </a:lvl7pPr>
            <a:lvl8pPr marL="0" indent="0" algn="l">
              <a:spcAft>
                <a:spcPts val="0"/>
              </a:spcAft>
              <a:buNone/>
              <a:defRPr sz="2000">
                <a:solidFill>
                  <a:schemeClr val="bg1"/>
                </a:solidFill>
              </a:defRPr>
            </a:lvl8pPr>
            <a:lvl9pPr marL="0" indent="0" algn="l">
              <a:spcAft>
                <a:spcPts val="0"/>
              </a:spcAft>
              <a:buNone/>
              <a:defRPr sz="2000">
                <a:solidFill>
                  <a:schemeClr val="bg1"/>
                </a:solidFill>
              </a:defRPr>
            </a:lvl9pPr>
          </a:lstStyle>
          <a:p>
            <a:pPr lvl="0"/>
            <a:r>
              <a:rPr lang="de-DE" dirty="0"/>
              <a:t>Hier steht ein Untertitel 20pt</a:t>
            </a:r>
            <a:br>
              <a:rPr lang="de-DE" dirty="0"/>
            </a:br>
            <a:r>
              <a:rPr lang="de-DE" dirty="0"/>
              <a:t>Bild ändern wie folgt: „Grafik einfügen“</a:t>
            </a:r>
          </a:p>
        </p:txBody>
      </p:sp>
      <p:sp>
        <p:nvSpPr>
          <p:cNvPr id="8" name="Titel 1"/>
          <p:cNvSpPr>
            <a:spLocks noGrp="1"/>
          </p:cNvSpPr>
          <p:nvPr>
            <p:ph type="ctrTitle" hasCustomPrompt="1"/>
          </p:nvPr>
        </p:nvSpPr>
        <p:spPr bwMode="gray">
          <a:xfrm>
            <a:off x="550508" y="477473"/>
            <a:ext cx="5112666" cy="1439667"/>
          </a:xfrm>
        </p:spPr>
        <p:txBody>
          <a:bodyPr/>
          <a:lstStyle>
            <a:lvl1pPr>
              <a:defRPr sz="3198" baseline="0">
                <a:solidFill>
                  <a:schemeClr val="bg1"/>
                </a:solidFill>
              </a:defRPr>
            </a:lvl1pPr>
          </a:lstStyle>
          <a:p>
            <a:r>
              <a:rPr lang="de-DE" dirty="0"/>
              <a:t>Hier steht ein sehr lange Headline 32pt</a:t>
            </a:r>
          </a:p>
        </p:txBody>
      </p:sp>
    </p:spTree>
    <p:extLst>
      <p:ext uri="{BB962C8B-B14F-4D97-AF65-F5344CB8AC3E}">
        <p14:creationId xmlns:p14="http://schemas.microsoft.com/office/powerpoint/2010/main" val="1954400744"/>
      </p:ext>
    </p:extLst>
  </p:cSld>
  <p:clrMapOvr>
    <a:masterClrMapping/>
  </p:clrMapOvr>
  <p:extLst>
    <p:ext uri="{DCECCB84-F9BA-43D5-87BE-67443E8EF086}">
      <p15:sldGuideLst xmlns:p15="http://schemas.microsoft.com/office/powerpoint/2012/main">
        <p15:guide id="1" orient="horz" pos="3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folie ohne Bild">
    <p:bg>
      <p:bgPr>
        <a:solidFill>
          <a:srgbClr val="0071B9"/>
        </a:solidFill>
        <a:effectLst/>
      </p:bgPr>
    </p:bg>
    <p:spTree>
      <p:nvGrpSpPr>
        <p:cNvPr id="1" name=""/>
        <p:cNvGrpSpPr/>
        <p:nvPr/>
      </p:nvGrpSpPr>
      <p:grpSpPr>
        <a:xfrm>
          <a:off x="0" y="0"/>
          <a:ext cx="0" cy="0"/>
          <a:chOff x="0" y="0"/>
          <a:chExt cx="0" cy="0"/>
        </a:xfrm>
      </p:grpSpPr>
      <p:sp>
        <p:nvSpPr>
          <p:cNvPr id="3" name="Untertitel 2"/>
          <p:cNvSpPr>
            <a:spLocks noGrp="1"/>
          </p:cNvSpPr>
          <p:nvPr>
            <p:ph type="subTitle" idx="1" hasCustomPrompt="1"/>
          </p:nvPr>
        </p:nvSpPr>
        <p:spPr bwMode="gray">
          <a:xfrm>
            <a:off x="550509" y="1989134"/>
            <a:ext cx="6624862" cy="1079749"/>
          </a:xfrm>
        </p:spPr>
        <p:txBody>
          <a:bodyPr/>
          <a:lstStyle>
            <a:lvl1pPr marL="0" indent="0" algn="l">
              <a:spcAft>
                <a:spcPts val="0"/>
              </a:spcAft>
              <a:buNone/>
              <a:defRPr sz="2000" cap="none" baseline="0">
                <a:solidFill>
                  <a:schemeClr val="bg1"/>
                </a:solidFill>
              </a:defRPr>
            </a:lvl1pPr>
            <a:lvl2pPr marL="0" indent="0" algn="l">
              <a:spcAft>
                <a:spcPts val="0"/>
              </a:spcAft>
              <a:buNone/>
              <a:defRPr sz="2000">
                <a:solidFill>
                  <a:schemeClr val="bg1"/>
                </a:solidFill>
              </a:defRPr>
            </a:lvl2pPr>
            <a:lvl3pPr marL="0" indent="0" algn="l">
              <a:spcAft>
                <a:spcPts val="0"/>
              </a:spcAft>
              <a:buNone/>
              <a:defRPr sz="2000">
                <a:solidFill>
                  <a:schemeClr val="bg1"/>
                </a:solidFill>
              </a:defRPr>
            </a:lvl3pPr>
            <a:lvl4pPr marL="0" indent="0" algn="l">
              <a:spcAft>
                <a:spcPts val="0"/>
              </a:spcAft>
              <a:buNone/>
              <a:defRPr sz="2000">
                <a:solidFill>
                  <a:schemeClr val="bg1"/>
                </a:solidFill>
              </a:defRPr>
            </a:lvl4pPr>
            <a:lvl5pPr marL="0" indent="0" algn="l">
              <a:spcAft>
                <a:spcPts val="0"/>
              </a:spcAft>
              <a:buNone/>
              <a:defRPr sz="2000">
                <a:solidFill>
                  <a:schemeClr val="bg1"/>
                </a:solidFill>
              </a:defRPr>
            </a:lvl5pPr>
            <a:lvl6pPr marL="0" indent="0" algn="l">
              <a:spcAft>
                <a:spcPts val="0"/>
              </a:spcAft>
              <a:buNone/>
              <a:defRPr sz="2000">
                <a:solidFill>
                  <a:schemeClr val="bg1"/>
                </a:solidFill>
              </a:defRPr>
            </a:lvl6pPr>
            <a:lvl7pPr marL="0" indent="0" algn="l">
              <a:spcAft>
                <a:spcPts val="0"/>
              </a:spcAft>
              <a:buNone/>
              <a:defRPr sz="2000">
                <a:solidFill>
                  <a:schemeClr val="bg1"/>
                </a:solidFill>
              </a:defRPr>
            </a:lvl7pPr>
            <a:lvl8pPr marL="0" indent="0" algn="l">
              <a:spcAft>
                <a:spcPts val="0"/>
              </a:spcAft>
              <a:buNone/>
              <a:defRPr sz="2000">
                <a:solidFill>
                  <a:schemeClr val="bg1"/>
                </a:solidFill>
              </a:defRPr>
            </a:lvl8pPr>
            <a:lvl9pPr marL="0" indent="0" algn="l">
              <a:spcAft>
                <a:spcPts val="0"/>
              </a:spcAft>
              <a:buNone/>
              <a:defRPr sz="2000">
                <a:solidFill>
                  <a:schemeClr val="bg1"/>
                </a:solidFill>
              </a:defRPr>
            </a:lvl9pPr>
          </a:lstStyle>
          <a:p>
            <a:pPr lvl="0"/>
            <a:r>
              <a:rPr lang="de-DE" dirty="0"/>
              <a:t>Hier steht ein Untertitel 20pt</a:t>
            </a:r>
          </a:p>
        </p:txBody>
      </p:sp>
      <p:sp>
        <p:nvSpPr>
          <p:cNvPr id="7" name="Freihandform 6"/>
          <p:cNvSpPr/>
          <p:nvPr userDrawn="1"/>
        </p:nvSpPr>
        <p:spPr bwMode="gray">
          <a:xfrm rot="5028044">
            <a:off x="4703598" y="-17374"/>
            <a:ext cx="2781712" cy="12276853"/>
          </a:xfrm>
          <a:custGeom>
            <a:avLst/>
            <a:gdLst>
              <a:gd name="connsiteX0" fmla="*/ 741981 w 2782356"/>
              <a:gd name="connsiteY0" fmla="*/ 2666488 h 12275255"/>
              <a:gd name="connsiteX1" fmla="*/ 1230504 w 2782356"/>
              <a:gd name="connsiteY1" fmla="*/ 326671 h 12275255"/>
              <a:gd name="connsiteX2" fmla="*/ 1291329 w 2782356"/>
              <a:gd name="connsiteY2" fmla="*/ 153122 h 12275255"/>
              <a:gd name="connsiteX3" fmla="*/ 1337660 w 2782356"/>
              <a:gd name="connsiteY3" fmla="*/ 1422 h 12275255"/>
              <a:gd name="connsiteX4" fmla="*/ 1344246 w 2782356"/>
              <a:gd name="connsiteY4" fmla="*/ 2137 h 12275255"/>
              <a:gd name="connsiteX5" fmla="*/ 1344995 w 2782356"/>
              <a:gd name="connsiteY5" fmla="*/ 0 h 12275255"/>
              <a:gd name="connsiteX6" fmla="*/ 2782356 w 2782356"/>
              <a:gd name="connsiteY6" fmla="*/ 156129 h 12275255"/>
              <a:gd name="connsiteX7" fmla="*/ 1465955 w 2782356"/>
              <a:gd name="connsiteY7" fmla="*/ 12275255 h 12275255"/>
              <a:gd name="connsiteX8" fmla="*/ 0 w 2782356"/>
              <a:gd name="connsiteY8" fmla="*/ 12116020 h 12275255"/>
              <a:gd name="connsiteX9" fmla="*/ 95071 w 2782356"/>
              <a:gd name="connsiteY9" fmla="*/ 11856215 h 12275255"/>
              <a:gd name="connsiteX10" fmla="*/ 237121 w 2782356"/>
              <a:gd name="connsiteY10" fmla="*/ 11386506 h 12275255"/>
              <a:gd name="connsiteX11" fmla="*/ 315560 w 2782356"/>
              <a:gd name="connsiteY11" fmla="*/ 11080850 h 12275255"/>
              <a:gd name="connsiteX12" fmla="*/ 327278 w 2782356"/>
              <a:gd name="connsiteY12" fmla="*/ 11032111 h 12275255"/>
              <a:gd name="connsiteX13" fmla="*/ 398720 w 2782356"/>
              <a:gd name="connsiteY13" fmla="*/ 10712652 h 12275255"/>
              <a:gd name="connsiteX14" fmla="*/ 693610 w 2782356"/>
              <a:gd name="connsiteY14" fmla="*/ 6299194 h 12275255"/>
              <a:gd name="connsiteX15" fmla="*/ 691851 w 2782356"/>
              <a:gd name="connsiteY15" fmla="*/ 6269220 h 12275255"/>
              <a:gd name="connsiteX16" fmla="*/ 676341 w 2782356"/>
              <a:gd name="connsiteY16" fmla="*/ 6112792 h 12275255"/>
              <a:gd name="connsiteX17" fmla="*/ 655714 w 2782356"/>
              <a:gd name="connsiteY17" fmla="*/ 5762308 h 12275255"/>
              <a:gd name="connsiteX18" fmla="*/ 649738 w 2782356"/>
              <a:gd name="connsiteY18" fmla="*/ 5687796 h 12275255"/>
              <a:gd name="connsiteX19" fmla="*/ 646295 w 2782356"/>
              <a:gd name="connsiteY19" fmla="*/ 5602281 h 12275255"/>
              <a:gd name="connsiteX20" fmla="*/ 635975 w 2782356"/>
              <a:gd name="connsiteY20" fmla="*/ 5426916 h 12275255"/>
              <a:gd name="connsiteX21" fmla="*/ 633338 w 2782356"/>
              <a:gd name="connsiteY21" fmla="*/ 5291486 h 12275255"/>
              <a:gd name="connsiteX22" fmla="*/ 625017 w 2782356"/>
              <a:gd name="connsiteY22" fmla="*/ 5123051 h 12275255"/>
              <a:gd name="connsiteX23" fmla="*/ 621266 w 2782356"/>
              <a:gd name="connsiteY23" fmla="*/ 4931192 h 12275255"/>
              <a:gd name="connsiteX24" fmla="*/ 618875 w 2782356"/>
              <a:gd name="connsiteY24" fmla="*/ 4742998 h 12275255"/>
              <a:gd name="connsiteX25" fmla="*/ 616861 w 2782356"/>
              <a:gd name="connsiteY25" fmla="*/ 4551326 h 12275255"/>
              <a:gd name="connsiteX26" fmla="*/ 618507 w 2782356"/>
              <a:gd name="connsiteY26" fmla="*/ 4358298 h 12275255"/>
              <a:gd name="connsiteX27" fmla="*/ 623815 w 2782356"/>
              <a:gd name="connsiteY27" fmla="*/ 4163911 h 12275255"/>
              <a:gd name="connsiteX28" fmla="*/ 632216 w 2782356"/>
              <a:gd name="connsiteY28" fmla="*/ 3973373 h 12275255"/>
              <a:gd name="connsiteX29" fmla="*/ 640995 w 2782356"/>
              <a:gd name="connsiteY29" fmla="*/ 3779362 h 12275255"/>
              <a:gd name="connsiteX30" fmla="*/ 651699 w 2782356"/>
              <a:gd name="connsiteY30" fmla="*/ 3583805 h 12275255"/>
              <a:gd name="connsiteX31" fmla="*/ 667421 w 2782356"/>
              <a:gd name="connsiteY31" fmla="*/ 3390548 h 12275255"/>
              <a:gd name="connsiteX32" fmla="*/ 685256 w 2782356"/>
              <a:gd name="connsiteY32" fmla="*/ 3194009 h 12275255"/>
              <a:gd name="connsiteX33" fmla="*/ 706564 w 2782356"/>
              <a:gd name="connsiteY33" fmla="*/ 2997846 h 12275255"/>
              <a:gd name="connsiteX34" fmla="*/ 727683 w 2782356"/>
              <a:gd name="connsiteY34" fmla="*/ 2803420 h 12275255"/>
              <a:gd name="connsiteX35" fmla="*/ 731010 w 2782356"/>
              <a:gd name="connsiteY35" fmla="*/ 2777130 h 12275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782356" h="12275255">
                <a:moveTo>
                  <a:pt x="741981" y="2666488"/>
                </a:moveTo>
                <a:cubicBezTo>
                  <a:pt x="845755" y="1801279"/>
                  <a:pt x="1013357" y="1008994"/>
                  <a:pt x="1230504" y="326671"/>
                </a:cubicBezTo>
                <a:lnTo>
                  <a:pt x="1291329" y="153122"/>
                </a:lnTo>
                <a:lnTo>
                  <a:pt x="1337660" y="1422"/>
                </a:lnTo>
                <a:lnTo>
                  <a:pt x="1344246" y="2137"/>
                </a:lnTo>
                <a:lnTo>
                  <a:pt x="1344995" y="0"/>
                </a:lnTo>
                <a:lnTo>
                  <a:pt x="2782356" y="156129"/>
                </a:lnTo>
                <a:lnTo>
                  <a:pt x="1465955" y="12275255"/>
                </a:lnTo>
                <a:lnTo>
                  <a:pt x="0" y="12116020"/>
                </a:lnTo>
                <a:lnTo>
                  <a:pt x="95071" y="11856215"/>
                </a:lnTo>
                <a:cubicBezTo>
                  <a:pt x="145367" y="11705078"/>
                  <a:pt x="192731" y="11548364"/>
                  <a:pt x="237121" y="11386506"/>
                </a:cubicBezTo>
                <a:lnTo>
                  <a:pt x="315560" y="11080850"/>
                </a:lnTo>
                <a:lnTo>
                  <a:pt x="327278" y="11032111"/>
                </a:lnTo>
                <a:lnTo>
                  <a:pt x="398720" y="10712652"/>
                </a:lnTo>
                <a:cubicBezTo>
                  <a:pt x="665539" y="9430689"/>
                  <a:pt x="769396" y="7902911"/>
                  <a:pt x="693610" y="6299194"/>
                </a:cubicBezTo>
                <a:lnTo>
                  <a:pt x="691851" y="6269220"/>
                </a:lnTo>
                <a:lnTo>
                  <a:pt x="676341" y="6112792"/>
                </a:lnTo>
                <a:lnTo>
                  <a:pt x="655714" y="5762308"/>
                </a:lnTo>
                <a:lnTo>
                  <a:pt x="649738" y="5687796"/>
                </a:lnTo>
                <a:lnTo>
                  <a:pt x="646295" y="5602281"/>
                </a:lnTo>
                <a:lnTo>
                  <a:pt x="635975" y="5426916"/>
                </a:lnTo>
                <a:lnTo>
                  <a:pt x="633338" y="5291486"/>
                </a:lnTo>
                <a:lnTo>
                  <a:pt x="625017" y="5123051"/>
                </a:lnTo>
                <a:lnTo>
                  <a:pt x="621266" y="4931192"/>
                </a:lnTo>
                <a:lnTo>
                  <a:pt x="618875" y="4742998"/>
                </a:lnTo>
                <a:lnTo>
                  <a:pt x="616861" y="4551326"/>
                </a:lnTo>
                <a:lnTo>
                  <a:pt x="618507" y="4358298"/>
                </a:lnTo>
                <a:lnTo>
                  <a:pt x="623815" y="4163911"/>
                </a:lnTo>
                <a:lnTo>
                  <a:pt x="632216" y="3973373"/>
                </a:lnTo>
                <a:lnTo>
                  <a:pt x="640995" y="3779362"/>
                </a:lnTo>
                <a:lnTo>
                  <a:pt x="651699" y="3583805"/>
                </a:lnTo>
                <a:lnTo>
                  <a:pt x="667421" y="3390548"/>
                </a:lnTo>
                <a:lnTo>
                  <a:pt x="685256" y="3194009"/>
                </a:lnTo>
                <a:lnTo>
                  <a:pt x="706564" y="2997846"/>
                </a:lnTo>
                <a:lnTo>
                  <a:pt x="727683" y="2803420"/>
                </a:lnTo>
                <a:lnTo>
                  <a:pt x="731010" y="277713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112" dirty="0"/>
          </a:p>
        </p:txBody>
      </p:sp>
      <p:pic>
        <p:nvPicPr>
          <p:cNvPr id="12" name="Grafik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9840418" y="6177601"/>
            <a:ext cx="1800234" cy="450230"/>
          </a:xfrm>
          <a:prstGeom prst="rect">
            <a:avLst/>
          </a:prstGeom>
        </p:spPr>
      </p:pic>
      <p:sp>
        <p:nvSpPr>
          <p:cNvPr id="14" name="Textplatzhalter 13"/>
          <p:cNvSpPr>
            <a:spLocks noGrp="1"/>
          </p:cNvSpPr>
          <p:nvPr>
            <p:ph type="body" sz="quarter" idx="10" hasCustomPrompt="1"/>
          </p:nvPr>
        </p:nvSpPr>
        <p:spPr bwMode="gray">
          <a:xfrm>
            <a:off x="550509" y="3141167"/>
            <a:ext cx="6624862" cy="1007767"/>
          </a:xfrm>
        </p:spPr>
        <p:txBody>
          <a:bodyPr/>
          <a:lstStyle>
            <a:lvl1pPr marL="0" indent="0">
              <a:buFont typeface="Arial" panose="020B0604020202020204" pitchFamily="34" charset="0"/>
              <a:buNone/>
              <a:defRPr sz="1400" b="1" cap="none" baseline="0">
                <a:solidFill>
                  <a:schemeClr val="bg1"/>
                </a:solidFill>
              </a:defRPr>
            </a:lvl1pPr>
            <a:lvl2pPr marL="0" indent="0">
              <a:buFont typeface="Arial" panose="020B0604020202020204" pitchFamily="34" charset="0"/>
              <a:buNone/>
              <a:defRPr sz="1400" b="1">
                <a:solidFill>
                  <a:schemeClr val="bg1"/>
                </a:solidFill>
              </a:defRPr>
            </a:lvl2pPr>
            <a:lvl3pPr marL="0" indent="0">
              <a:buFont typeface="Arial" panose="020B0604020202020204" pitchFamily="34" charset="0"/>
              <a:buNone/>
              <a:defRPr sz="1400" b="1">
                <a:solidFill>
                  <a:schemeClr val="bg1"/>
                </a:solidFill>
              </a:defRPr>
            </a:lvl3pPr>
            <a:lvl4pPr marL="0" indent="0">
              <a:buFont typeface="Arial" panose="020B0604020202020204" pitchFamily="34" charset="0"/>
              <a:buNone/>
              <a:defRPr sz="1400" b="1">
                <a:solidFill>
                  <a:schemeClr val="bg1"/>
                </a:solidFill>
              </a:defRPr>
            </a:lvl4pPr>
            <a:lvl5pPr marL="0" indent="0">
              <a:buFont typeface="Arial" panose="020B0604020202020204" pitchFamily="34" charset="0"/>
              <a:buNone/>
              <a:defRPr sz="1400" b="1">
                <a:solidFill>
                  <a:schemeClr val="bg1"/>
                </a:solidFill>
              </a:defRPr>
            </a:lvl5pPr>
            <a:lvl6pPr marL="0" indent="0">
              <a:buNone/>
              <a:defRPr sz="1400" b="1">
                <a:solidFill>
                  <a:schemeClr val="bg1"/>
                </a:solidFill>
              </a:defRPr>
            </a:lvl6pPr>
            <a:lvl7pPr marL="0" indent="0">
              <a:buNone/>
              <a:defRPr sz="1400" b="1">
                <a:solidFill>
                  <a:schemeClr val="bg1"/>
                </a:solidFill>
              </a:defRPr>
            </a:lvl7pPr>
            <a:lvl8pPr marL="0" indent="0">
              <a:buNone/>
              <a:defRPr sz="1400" b="1">
                <a:solidFill>
                  <a:schemeClr val="bg1"/>
                </a:solidFill>
              </a:defRPr>
            </a:lvl8pPr>
            <a:lvl9pPr marL="0" indent="0">
              <a:buNone/>
              <a:defRPr sz="1400" b="1">
                <a:solidFill>
                  <a:schemeClr val="bg1"/>
                </a:solidFill>
              </a:defRPr>
            </a:lvl9pPr>
          </a:lstStyle>
          <a:p>
            <a:pPr lvl="0"/>
            <a:r>
              <a:rPr lang="de-DE" dirty="0"/>
              <a:t>Max Mustermann – Head </a:t>
            </a:r>
            <a:r>
              <a:rPr lang="de-DE" dirty="0" err="1"/>
              <a:t>of</a:t>
            </a:r>
            <a:r>
              <a:rPr lang="de-DE" dirty="0"/>
              <a:t> Corporate</a:t>
            </a:r>
            <a:br>
              <a:rPr lang="de-DE" dirty="0"/>
            </a:br>
            <a:r>
              <a:rPr lang="de-DE" dirty="0"/>
              <a:t>Ort, Datum</a:t>
            </a:r>
          </a:p>
        </p:txBody>
      </p:sp>
      <p:sp>
        <p:nvSpPr>
          <p:cNvPr id="2" name="Titel 1"/>
          <p:cNvSpPr>
            <a:spLocks noGrp="1"/>
          </p:cNvSpPr>
          <p:nvPr>
            <p:ph type="ctrTitle" hasCustomPrompt="1"/>
          </p:nvPr>
        </p:nvSpPr>
        <p:spPr bwMode="gray">
          <a:xfrm>
            <a:off x="550510" y="477273"/>
            <a:ext cx="6625356" cy="1439667"/>
          </a:xfrm>
        </p:spPr>
        <p:txBody>
          <a:bodyPr/>
          <a:lstStyle>
            <a:lvl1pPr>
              <a:defRPr sz="3198">
                <a:solidFill>
                  <a:schemeClr val="bg1"/>
                </a:solidFill>
              </a:defRPr>
            </a:lvl1pPr>
          </a:lstStyle>
          <a:p>
            <a:r>
              <a:rPr lang="de-DE" dirty="0"/>
              <a:t>Variante ohne geeignetes Bildmaterial 32pt</a:t>
            </a:r>
          </a:p>
        </p:txBody>
      </p:sp>
    </p:spTree>
    <p:extLst>
      <p:ext uri="{BB962C8B-B14F-4D97-AF65-F5344CB8AC3E}">
        <p14:creationId xmlns:p14="http://schemas.microsoft.com/office/powerpoint/2010/main" val="30433476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347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1101347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806207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84214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21906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11">
            <a:extLst>
              <a:ext uri="{FF2B5EF4-FFF2-40B4-BE49-F238E27FC236}">
                <a16:creationId xmlns:a16="http://schemas.microsoft.com/office/drawing/2014/main" id="{CA4E92E8-A50E-5AB4-8891-983AC58DB6A9}"/>
              </a:ext>
            </a:extLst>
          </p:cNvPr>
          <p:cNvSpPr>
            <a:spLocks noGrp="1"/>
          </p:cNvSpPr>
          <p:nvPr>
            <p:ph type="body" sz="quarter" idx="17"/>
          </p:nvPr>
        </p:nvSpPr>
        <p:spPr>
          <a:xfrm>
            <a:off x="584199" y="1386766"/>
            <a:ext cx="11011601" cy="338554"/>
          </a:xfrm>
          <a:prstGeom prst="rect">
            <a:avLst/>
          </a:prstGeom>
        </p:spPr>
        <p:txBody>
          <a:bodyPr anchor="t"/>
          <a:lstStyle>
            <a:lvl1pPr marL="0" indent="0">
              <a:spcBef>
                <a:spcPct val="0"/>
              </a:spcBef>
              <a:buNone/>
              <a:defRPr sz="22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92083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984885"/>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ct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ct val="0"/>
              </a:spcAft>
              <a:buFont typeface="Arial" panose="020B0604020202020204" pitchFamily="34" charset="0"/>
              <a:buChar char="•"/>
              <a:defRPr>
                <a:solidFill>
                  <a:schemeClr val="tx1"/>
                </a:solidFill>
              </a:defRPr>
            </a:lvl1pPr>
            <a:lvl2pPr marL="265176" indent="-128016">
              <a:spcAft>
                <a:spcPct val="0"/>
              </a:spcAft>
              <a:buFont typeface="Arial" panose="020B0604020202020204" pitchFamily="34" charset="0"/>
              <a:buChar char="•"/>
              <a:defRPr>
                <a:solidFill>
                  <a:schemeClr val="tx1"/>
                </a:solidFill>
              </a:defRPr>
            </a:lvl2pPr>
            <a:lvl3pPr marL="384048" indent="-118872">
              <a:spcAft>
                <a:spcPct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36745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68">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3" name="Title 1">
            <a:extLst>
              <a:ext uri="{FF2B5EF4-FFF2-40B4-BE49-F238E27FC236}">
                <a16:creationId xmlns:a16="http://schemas.microsoft.com/office/drawing/2014/main" id="{3E21C31D-925C-53B5-2E40-C54FF245B41E}"/>
              </a:ext>
            </a:extLst>
          </p:cNvPr>
          <p:cNvSpPr>
            <a:spLocks noGrp="1"/>
          </p:cNvSpPr>
          <p:nvPr>
            <p:ph type="title" hasCustomPrompt="1"/>
          </p:nvPr>
        </p:nvSpPr>
        <p:spPr>
          <a:xfrm>
            <a:off x="569912" y="3429000"/>
            <a:ext cx="5686955" cy="1231106"/>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Event name or </a:t>
            </a:r>
            <a:br>
              <a:rPr lang="en-US"/>
            </a:br>
            <a:r>
              <a:rPr lang="en-US"/>
              <a:t>presentation title </a:t>
            </a:r>
          </a:p>
        </p:txBody>
      </p:sp>
      <p:sp>
        <p:nvSpPr>
          <p:cNvPr id="6" name="Text Placeholder 4">
            <a:extLst>
              <a:ext uri="{FF2B5EF4-FFF2-40B4-BE49-F238E27FC236}">
                <a16:creationId xmlns:a16="http://schemas.microsoft.com/office/drawing/2014/main" id="{1DDA2A08-4E66-0E3E-D138-C376487FF5F2}"/>
              </a:ext>
            </a:extLst>
          </p:cNvPr>
          <p:cNvSpPr>
            <a:spLocks noGrp="1"/>
          </p:cNvSpPr>
          <p:nvPr>
            <p:ph type="body" sz="quarter" idx="13" hasCustomPrompt="1"/>
          </p:nvPr>
        </p:nvSpPr>
        <p:spPr>
          <a:xfrm>
            <a:off x="4756150" y="6446520"/>
            <a:ext cx="1645920" cy="153888"/>
          </a:xfrm>
          <a:prstGeom prst="rect">
            <a:avLst/>
          </a:prstGeom>
          <a:noFill/>
        </p:spPr>
        <p:txBody>
          <a:bodyPr wrap="square" lIns="0" tIns="0" rIns="0" bIns="0">
            <a:spAutoFit/>
          </a:bodyPr>
          <a:lstStyle>
            <a:lvl1pPr marL="0" indent="0">
              <a:spcBef>
                <a:spcPct val="0"/>
              </a:spcBef>
              <a:buNone/>
              <a:defRPr sz="1000" spc="0" baseline="0">
                <a:solidFill>
                  <a:schemeClr val="tx1"/>
                </a:solidFill>
                <a:latin typeface="+mn-lt"/>
                <a:cs typeface="Segoe UI" pitchFamily="34" charset="0"/>
              </a:defRPr>
            </a:lvl1pPr>
          </a:lstStyle>
          <a:p>
            <a:pPr lvl="0"/>
            <a:r>
              <a:rPr lang="en-US"/>
              <a:t>Date</a:t>
            </a:r>
          </a:p>
        </p:txBody>
      </p:sp>
      <p:sp>
        <p:nvSpPr>
          <p:cNvPr id="2" name="Footer Placeholder 2">
            <a:extLst>
              <a:ext uri="{FF2B5EF4-FFF2-40B4-BE49-F238E27FC236}">
                <a16:creationId xmlns:a16="http://schemas.microsoft.com/office/drawing/2014/main" id="{85BED6C2-A7E0-FF4A-9938-5E97C08B8C9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000" b="0" i="0" strike="noStrike" cap="none" baseline="0">
                <a:solidFill>
                  <a:srgbClr val="000000"/>
                </a:solidFill>
                <a:effectLst/>
                <a:latin typeface="Segoe UI"/>
                <a:ea typeface="Segoe UI"/>
                <a:cs typeface="Segoe UI"/>
              </a:rPr>
              <a:t>© Copyright Microsoft Corporation. Alle Rechte vorbehalten.</a:t>
            </a:r>
          </a:p>
        </p:txBody>
      </p:sp>
    </p:spTree>
    <p:extLst>
      <p:ext uri="{BB962C8B-B14F-4D97-AF65-F5344CB8AC3E}">
        <p14:creationId xmlns:p14="http://schemas.microsoft.com/office/powerpoint/2010/main" val="418585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4/2/2025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40046891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earningPath3_OffWhit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vert="horz" wrap="square" lIns="0" tIns="0" rIns="0" bIns="0" rtlCol="0" anchor="t">
            <a:spAutoFit/>
          </a:bodyPr>
          <a:lstStyle>
            <a:lvl1pPr>
              <a:defRPr lang="en-US" i="0">
                <a:cs typeface="Segoe UI Semibold" panose="020B0502040204020203" pitchFamily="34" charset="0"/>
              </a:defRPr>
            </a:lvl1pPr>
          </a:lstStyle>
          <a:p>
            <a:pPr lvl="0"/>
            <a:r>
              <a:rPr lang="en-US"/>
              <a:t>Click to edit Master title style</a:t>
            </a:r>
          </a:p>
        </p:txBody>
      </p:sp>
      <p:pic>
        <p:nvPicPr>
          <p:cNvPr id="5" name="Graphic 4">
            <a:extLst>
              <a:ext uri="{FF2B5EF4-FFF2-40B4-BE49-F238E27FC236}">
                <a16:creationId xmlns:a16="http://schemas.microsoft.com/office/drawing/2014/main" id="{6C16E9B7-4924-90AE-8E65-159052FB5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3144660"/>
            <a:ext cx="12192001" cy="3035200"/>
          </a:xfrm>
          <a:prstGeom prst="rect">
            <a:avLst/>
          </a:prstGeom>
        </p:spPr>
      </p:pic>
    </p:spTree>
    <p:extLst>
      <p:ext uri="{BB962C8B-B14F-4D97-AF65-F5344CB8AC3E}">
        <p14:creationId xmlns:p14="http://schemas.microsoft.com/office/powerpoint/2010/main" val="4743645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11011600"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ct val="0"/>
              </a:spcAft>
              <a:buFont typeface="Arial" pitchFamily="34" charset="0"/>
              <a:buChar char="•"/>
              <a:defRPr>
                <a:solidFill>
                  <a:schemeClr val="tx1"/>
                </a:solidFill>
              </a:defRPr>
            </a:lvl1pPr>
            <a:lvl2pPr marL="274320" indent="-137160">
              <a:spcAft>
                <a:spcPct val="0"/>
              </a:spcAft>
              <a:buFont typeface="Arial" pitchFamily="34" charset="0"/>
              <a:buChar char="•"/>
              <a:defRPr>
                <a:solidFill>
                  <a:schemeClr val="tx1"/>
                </a:solidFill>
              </a:defRPr>
            </a:lvl2pPr>
            <a:lvl3pPr marL="411480" indent="-137160">
              <a:spcAft>
                <a:spcPct val="0"/>
              </a:spcAft>
              <a:buFont typeface="Arial"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92886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81493404"/>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slide">
    <p:bg>
      <p:bgPr>
        <a:solidFill>
          <a:srgbClr val="E8E6DF"/>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D1096F-1307-5006-527D-D3AF4C75C5EF}"/>
              </a:ext>
              <a:ext uri="{C183D7F6-B498-43B3-948B-1728B52AA6E4}">
                <adec:decorative xmlns:adec="http://schemas.microsoft.com/office/drawing/2017/decorative" val="1"/>
              </a:ext>
            </a:extLst>
          </p:cNvPr>
          <p:cNvPicPr>
            <a:picLocks noChangeAspect="1"/>
          </p:cNvPicPr>
          <p:nvPr userDrawn="1"/>
        </p:nvPicPr>
        <p:blipFill>
          <a:blip r:embed="rId2"/>
          <a:srcRect r="19824"/>
          <a:stretch>
            <a:fillRect/>
          </a:stretch>
        </p:blipFill>
        <p:spPr>
          <a:xfrm>
            <a:off x="2417010" y="0"/>
            <a:ext cx="977499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6345239" cy="615553"/>
          </a:xfrm>
          <a:noFill/>
        </p:spPr>
        <p:txBody>
          <a:bodyPr wrap="square" lIns="0" tIns="0" rIns="0" bIns="0" anchor="b" anchorCtr="0">
            <a:spAutoFit/>
          </a:bodyPr>
          <a:lstStyle>
            <a:lvl1pPr>
              <a:defRPr sz="4000" b="0" i="0" spc="-50" baseline="0">
                <a:solidFill>
                  <a:schemeClr val="tx1"/>
                </a:solidFill>
                <a:latin typeface="+mn-lt"/>
                <a:cs typeface="Segoe UI" pitchFamily="34" charset="0"/>
              </a:defRPr>
            </a:lvl1pPr>
          </a:lstStyle>
          <a:p>
            <a:r>
              <a:rPr lang="en-US"/>
              <a:t>Section divider title</a:t>
            </a:r>
          </a:p>
        </p:txBody>
      </p:sp>
    </p:spTree>
    <p:extLst>
      <p:ext uri="{BB962C8B-B14F-4D97-AF65-F5344CB8AC3E}">
        <p14:creationId xmlns:p14="http://schemas.microsoft.com/office/powerpoint/2010/main" val="1623779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4/2/2025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‹Nr.›</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753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4/2/2025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3026497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4/2/2025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789025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4/2/2025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2846464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4/2/2025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3702839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4/2/2025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2186804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4/2/2025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‹Nr.›</a:t>
            </a:fld>
            <a:endParaRPr lang="en-US"/>
          </a:p>
        </p:txBody>
      </p:sp>
    </p:spTree>
    <p:extLst>
      <p:ext uri="{BB962C8B-B14F-4D97-AF65-F5344CB8AC3E}">
        <p14:creationId xmlns:p14="http://schemas.microsoft.com/office/powerpoint/2010/main" val="1501453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4/2/2025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‹Nr.›</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9923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5653" r:id="rId12"/>
    <p:sldLayoutId id="2147485654" r:id="rId13"/>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grpSp>
        <p:nvGrpSpPr>
          <p:cNvPr id="147" name="Group 146">
            <a:extLst>
              <a:ext uri="{FF2B5EF4-FFF2-40B4-BE49-F238E27FC236}">
                <a16:creationId xmlns:a16="http://schemas.microsoft.com/office/drawing/2014/main" id="{A066C27D-9E85-728F-F255-3A731EC66D25}"/>
              </a:ext>
            </a:extLst>
          </p:cNvPr>
          <p:cNvGrpSpPr/>
          <p:nvPr userDrawn="1"/>
        </p:nvGrpSpPr>
        <p:grpSpPr>
          <a:xfrm rot="5400000">
            <a:off x="10666450" y="3959962"/>
            <a:ext cx="4597400" cy="1248872"/>
            <a:chOff x="2983209" y="3959962"/>
            <a:chExt cx="4597400" cy="1248872"/>
          </a:xfrm>
        </p:grpSpPr>
        <p:grpSp>
          <p:nvGrpSpPr>
            <p:cNvPr id="123" name="Group 122">
              <a:extLst>
                <a:ext uri="{FF2B5EF4-FFF2-40B4-BE49-F238E27FC236}">
                  <a16:creationId xmlns:a16="http://schemas.microsoft.com/office/drawing/2014/main" id="{D46592D0-C1CD-74A0-2C7F-3337241D77DB}"/>
                </a:ext>
              </a:extLst>
            </p:cNvPr>
            <p:cNvGrpSpPr/>
            <p:nvPr userDrawn="1"/>
          </p:nvGrpSpPr>
          <p:grpSpPr>
            <a:xfrm>
              <a:off x="4130985" y="4976997"/>
              <a:ext cx="1122349" cy="231837"/>
              <a:chOff x="4135734" y="4976997"/>
              <a:chExt cx="1120775" cy="231837"/>
            </a:xfrm>
          </p:grpSpPr>
          <p:sp>
            <p:nvSpPr>
              <p:cNvPr id="53" name="Rectangle 52">
                <a:extLst>
                  <a:ext uri="{FF2B5EF4-FFF2-40B4-BE49-F238E27FC236}">
                    <a16:creationId xmlns:a16="http://schemas.microsoft.com/office/drawing/2014/main" id="{F91CEFFA-747B-15D9-6F1F-08C1FB0DC7A0}"/>
                  </a:ext>
                </a:extLst>
              </p:cNvPr>
              <p:cNvSpPr>
                <a:spLocks noChangeArrowheads="1"/>
              </p:cNvSpPr>
              <p:nvPr/>
            </p:nvSpPr>
            <p:spPr bwMode="auto">
              <a:xfrm>
                <a:off x="4135734" y="4976997"/>
                <a:ext cx="1120775" cy="2318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53">
                <a:extLst>
                  <a:ext uri="{FF2B5EF4-FFF2-40B4-BE49-F238E27FC236}">
                    <a16:creationId xmlns:a16="http://schemas.microsoft.com/office/drawing/2014/main" id="{F5FF078E-F971-F049-5B6C-211FC500886D}"/>
                  </a:ext>
                </a:extLst>
              </p:cNvPr>
              <p:cNvSpPr>
                <a:spLocks noChangeArrowheads="1"/>
              </p:cNvSpPr>
              <p:nvPr userDrawn="1"/>
            </p:nvSpPr>
            <p:spPr bwMode="auto">
              <a:xfrm>
                <a:off x="4135734"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1" name="Group 120">
              <a:extLst>
                <a:ext uri="{FF2B5EF4-FFF2-40B4-BE49-F238E27FC236}">
                  <a16:creationId xmlns:a16="http://schemas.microsoft.com/office/drawing/2014/main" id="{88C14EA5-9927-8FE5-49F3-BE053411837B}"/>
                </a:ext>
              </a:extLst>
            </p:cNvPr>
            <p:cNvGrpSpPr/>
            <p:nvPr userDrawn="1"/>
          </p:nvGrpSpPr>
          <p:grpSpPr>
            <a:xfrm>
              <a:off x="2989559" y="4976997"/>
              <a:ext cx="1122349" cy="231837"/>
              <a:chOff x="2989559" y="4976997"/>
              <a:chExt cx="1120775" cy="231837"/>
            </a:xfrm>
          </p:grpSpPr>
          <p:sp>
            <p:nvSpPr>
              <p:cNvPr id="68" name="Rectangle 62">
                <a:extLst>
                  <a:ext uri="{FF2B5EF4-FFF2-40B4-BE49-F238E27FC236}">
                    <a16:creationId xmlns:a16="http://schemas.microsoft.com/office/drawing/2014/main" id="{49F83C97-7FC0-CE8B-F534-3CC32978B0EE}"/>
                  </a:ext>
                </a:extLst>
              </p:cNvPr>
              <p:cNvSpPr>
                <a:spLocks noChangeArrowheads="1"/>
              </p:cNvSpPr>
              <p:nvPr/>
            </p:nvSpPr>
            <p:spPr bwMode="auto">
              <a:xfrm>
                <a:off x="2989559" y="4976997"/>
                <a:ext cx="1120775" cy="231837"/>
              </a:xfrm>
              <a:prstGeom prst="rect">
                <a:avLst/>
              </a:prstGeom>
              <a:solidFill>
                <a:srgbClr val="F4F3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63">
                <a:extLst>
                  <a:ext uri="{FF2B5EF4-FFF2-40B4-BE49-F238E27FC236}">
                    <a16:creationId xmlns:a16="http://schemas.microsoft.com/office/drawing/2014/main" id="{78E83E2F-0F4E-6A6F-EE19-272FC88EAB11}"/>
                  </a:ext>
                </a:extLst>
              </p:cNvPr>
              <p:cNvSpPr>
                <a:spLocks noChangeArrowheads="1"/>
              </p:cNvSpPr>
              <p:nvPr userDrawn="1"/>
            </p:nvSpPr>
            <p:spPr bwMode="auto">
              <a:xfrm>
                <a:off x="2989559" y="4976997"/>
                <a:ext cx="1120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5" name="Rectangle 69">
              <a:extLst>
                <a:ext uri="{FF2B5EF4-FFF2-40B4-BE49-F238E27FC236}">
                  <a16:creationId xmlns:a16="http://schemas.microsoft.com/office/drawing/2014/main" id="{A174F70B-619A-757B-59BD-43117F92D6E7}"/>
                </a:ext>
              </a:extLst>
            </p:cNvPr>
            <p:cNvSpPr>
              <a:spLocks noChangeArrowheads="1"/>
            </p:cNvSpPr>
            <p:nvPr/>
          </p:nvSpPr>
          <p:spPr bwMode="auto">
            <a:xfrm>
              <a:off x="6424129" y="4724853"/>
              <a:ext cx="1122349" cy="231837"/>
            </a:xfrm>
            <a:prstGeom prst="rect">
              <a:avLst/>
            </a:prstGeom>
            <a:solidFill>
              <a:srgbClr val="2A44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89">
              <a:extLst>
                <a:ext uri="{FF2B5EF4-FFF2-40B4-BE49-F238E27FC236}">
                  <a16:creationId xmlns:a16="http://schemas.microsoft.com/office/drawing/2014/main" id="{21B60493-3B49-BCF6-0390-7956AC41AEDD}"/>
                </a:ext>
              </a:extLst>
            </p:cNvPr>
            <p:cNvSpPr>
              <a:spLocks noChangeArrowheads="1"/>
            </p:cNvSpPr>
            <p:nvPr/>
          </p:nvSpPr>
          <p:spPr bwMode="auto">
            <a:xfrm>
              <a:off x="5282703" y="4724853"/>
              <a:ext cx="1122349" cy="231837"/>
            </a:xfrm>
            <a:prstGeom prst="rect">
              <a:avLst/>
            </a:prstGeom>
            <a:solidFill>
              <a:srgbClr val="7025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35">
              <a:extLst>
                <a:ext uri="{FF2B5EF4-FFF2-40B4-BE49-F238E27FC236}">
                  <a16:creationId xmlns:a16="http://schemas.microsoft.com/office/drawing/2014/main" id="{0C0652BC-3B51-F453-BE75-C357C366671E}"/>
                </a:ext>
              </a:extLst>
            </p:cNvPr>
            <p:cNvSpPr>
              <a:spLocks noChangeArrowheads="1"/>
            </p:cNvSpPr>
            <p:nvPr/>
          </p:nvSpPr>
          <p:spPr bwMode="auto">
            <a:xfrm>
              <a:off x="4130985" y="4724853"/>
              <a:ext cx="1122349" cy="231837"/>
            </a:xfrm>
            <a:prstGeom prst="rect">
              <a:avLst/>
            </a:prstGeom>
            <a:solidFill>
              <a:srgbClr val="7326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4">
              <a:extLst>
                <a:ext uri="{FF2B5EF4-FFF2-40B4-BE49-F238E27FC236}">
                  <a16:creationId xmlns:a16="http://schemas.microsoft.com/office/drawing/2014/main" id="{71861493-157F-15D0-0E4D-F0C5B054784B}"/>
                </a:ext>
              </a:extLst>
            </p:cNvPr>
            <p:cNvSpPr>
              <a:spLocks noChangeArrowheads="1"/>
            </p:cNvSpPr>
            <p:nvPr/>
          </p:nvSpPr>
          <p:spPr bwMode="auto">
            <a:xfrm>
              <a:off x="2989559" y="4724853"/>
              <a:ext cx="1122349" cy="231837"/>
            </a:xfrm>
            <a:prstGeom prst="rect">
              <a:avLst/>
            </a:prstGeom>
            <a:solidFill>
              <a:srgbClr val="73391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7">
              <a:extLst>
                <a:ext uri="{FF2B5EF4-FFF2-40B4-BE49-F238E27FC236}">
                  <a16:creationId xmlns:a16="http://schemas.microsoft.com/office/drawing/2014/main" id="{B8026A31-A3BD-9111-4B93-2D98FA1FA662}"/>
                </a:ext>
              </a:extLst>
            </p:cNvPr>
            <p:cNvSpPr>
              <a:spLocks noChangeArrowheads="1"/>
            </p:cNvSpPr>
            <p:nvPr/>
          </p:nvSpPr>
          <p:spPr bwMode="auto">
            <a:xfrm>
              <a:off x="4130985" y="4479479"/>
              <a:ext cx="1122349" cy="231837"/>
            </a:xfrm>
            <a:prstGeom prst="rect">
              <a:avLst/>
            </a:prstGeom>
            <a:solidFill>
              <a:srgbClr val="F4364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0">
              <a:extLst>
                <a:ext uri="{FF2B5EF4-FFF2-40B4-BE49-F238E27FC236}">
                  <a16:creationId xmlns:a16="http://schemas.microsoft.com/office/drawing/2014/main" id="{2482639C-6DA9-6072-B023-A0B3231990B3}"/>
                </a:ext>
              </a:extLst>
            </p:cNvPr>
            <p:cNvSpPr>
              <a:spLocks noChangeArrowheads="1"/>
            </p:cNvSpPr>
            <p:nvPr/>
          </p:nvSpPr>
          <p:spPr bwMode="auto">
            <a:xfrm>
              <a:off x="2989559" y="4479479"/>
              <a:ext cx="1122349" cy="231837"/>
            </a:xfrm>
            <a:prstGeom prst="rect">
              <a:avLst/>
            </a:prstGeom>
            <a:solidFill>
              <a:srgbClr val="FF5C3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5">
              <a:extLst>
                <a:ext uri="{FF2B5EF4-FFF2-40B4-BE49-F238E27FC236}">
                  <a16:creationId xmlns:a16="http://schemas.microsoft.com/office/drawing/2014/main" id="{4E6D1934-44C4-DE10-FEF5-98A7D62D1701}"/>
                </a:ext>
              </a:extLst>
            </p:cNvPr>
            <p:cNvSpPr>
              <a:spLocks noChangeArrowheads="1"/>
            </p:cNvSpPr>
            <p:nvPr/>
          </p:nvSpPr>
          <p:spPr bwMode="auto">
            <a:xfrm>
              <a:off x="6424129" y="4479479"/>
              <a:ext cx="1122349" cy="2318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86">
              <a:extLst>
                <a:ext uri="{FF2B5EF4-FFF2-40B4-BE49-F238E27FC236}">
                  <a16:creationId xmlns:a16="http://schemas.microsoft.com/office/drawing/2014/main" id="{4978831E-F211-2FDD-D3E9-F0DAB7B13A82}"/>
                </a:ext>
              </a:extLst>
            </p:cNvPr>
            <p:cNvSpPr>
              <a:spLocks noChangeArrowheads="1"/>
            </p:cNvSpPr>
            <p:nvPr/>
          </p:nvSpPr>
          <p:spPr bwMode="auto">
            <a:xfrm>
              <a:off x="5282703" y="4479479"/>
              <a:ext cx="1122349" cy="231837"/>
            </a:xfrm>
            <a:prstGeom prst="rect">
              <a:avLst/>
            </a:prstGeom>
            <a:solidFill>
              <a:srgbClr val="C73E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48">
              <a:extLst>
                <a:ext uri="{FF2B5EF4-FFF2-40B4-BE49-F238E27FC236}">
                  <a16:creationId xmlns:a16="http://schemas.microsoft.com/office/drawing/2014/main" id="{480715EE-428F-E0CF-1D68-C2DE1BD375A0}"/>
                </a:ext>
              </a:extLst>
            </p:cNvPr>
            <p:cNvSpPr>
              <a:spLocks noChangeArrowheads="1"/>
            </p:cNvSpPr>
            <p:nvPr/>
          </p:nvSpPr>
          <p:spPr bwMode="auto">
            <a:xfrm>
              <a:off x="4130985" y="4235797"/>
              <a:ext cx="1122349" cy="231837"/>
            </a:xfrm>
            <a:prstGeom prst="rect">
              <a:avLst/>
            </a:prstGeom>
            <a:solidFill>
              <a:srgbClr val="FFB3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58">
              <a:extLst>
                <a:ext uri="{FF2B5EF4-FFF2-40B4-BE49-F238E27FC236}">
                  <a16:creationId xmlns:a16="http://schemas.microsoft.com/office/drawing/2014/main" id="{C39CC427-FB3C-D2FE-003B-943C483B612D}"/>
                </a:ext>
              </a:extLst>
            </p:cNvPr>
            <p:cNvSpPr>
              <a:spLocks noChangeArrowheads="1"/>
            </p:cNvSpPr>
            <p:nvPr/>
          </p:nvSpPr>
          <p:spPr bwMode="auto">
            <a:xfrm>
              <a:off x="2989559" y="4235797"/>
              <a:ext cx="1122349" cy="231837"/>
            </a:xfrm>
            <a:prstGeom prst="rect">
              <a:avLst/>
            </a:prstGeom>
            <a:solidFill>
              <a:srgbClr val="FFA38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73">
              <a:extLst>
                <a:ext uri="{FF2B5EF4-FFF2-40B4-BE49-F238E27FC236}">
                  <a16:creationId xmlns:a16="http://schemas.microsoft.com/office/drawing/2014/main" id="{F3144CCC-4AD3-B1CD-BCE7-C1FAA5A50B2F}"/>
                </a:ext>
              </a:extLst>
            </p:cNvPr>
            <p:cNvSpPr>
              <a:spLocks noChangeArrowheads="1"/>
            </p:cNvSpPr>
            <p:nvPr/>
          </p:nvSpPr>
          <p:spPr bwMode="auto">
            <a:xfrm>
              <a:off x="6424129" y="4235797"/>
              <a:ext cx="1122349" cy="231837"/>
            </a:xfrm>
            <a:prstGeom prst="rect">
              <a:avLst/>
            </a:prstGeom>
            <a:solidFill>
              <a:srgbClr val="8D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Rectangle 93">
              <a:extLst>
                <a:ext uri="{FF2B5EF4-FFF2-40B4-BE49-F238E27FC236}">
                  <a16:creationId xmlns:a16="http://schemas.microsoft.com/office/drawing/2014/main" id="{77ABFAA8-52C9-1BB4-FA13-DDB01E80488F}"/>
                </a:ext>
              </a:extLst>
            </p:cNvPr>
            <p:cNvSpPr>
              <a:spLocks noChangeArrowheads="1"/>
            </p:cNvSpPr>
            <p:nvPr/>
          </p:nvSpPr>
          <p:spPr bwMode="auto">
            <a:xfrm>
              <a:off x="5282703" y="4235797"/>
              <a:ext cx="1122349" cy="231837"/>
            </a:xfrm>
            <a:prstGeom prst="rect">
              <a:avLst/>
            </a:prstGeom>
            <a:solidFill>
              <a:srgbClr val="CD9B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AutoShape 3">
              <a:extLst>
                <a:ext uri="{FF2B5EF4-FFF2-40B4-BE49-F238E27FC236}">
                  <a16:creationId xmlns:a16="http://schemas.microsoft.com/office/drawing/2014/main" id="{7137B142-8F3E-888F-77BD-B3E785F3AC91}"/>
                </a:ext>
              </a:extLst>
            </p:cNvPr>
            <p:cNvSpPr>
              <a:spLocks noChangeAspect="1" noChangeArrowheads="1" noTextEdit="1"/>
            </p:cNvSpPr>
            <p:nvPr userDrawn="1"/>
          </p:nvSpPr>
          <p:spPr bwMode="auto">
            <a:xfrm>
              <a:off x="2983209" y="3959962"/>
              <a:ext cx="4597400" cy="1247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62AC6996-0BBA-C1F2-BEEF-A233569FAD65}"/>
                </a:ext>
              </a:extLst>
            </p:cNvPr>
            <p:cNvGrpSpPr/>
            <p:nvPr userDrawn="1"/>
          </p:nvGrpSpPr>
          <p:grpSpPr>
            <a:xfrm>
              <a:off x="4160326" y="4724836"/>
              <a:ext cx="238916" cy="208963"/>
              <a:chOff x="4148407" y="4707915"/>
              <a:chExt cx="238916" cy="208963"/>
            </a:xfrm>
          </p:grpSpPr>
          <p:sp>
            <p:nvSpPr>
              <p:cNvPr id="37" name="Rectangle 36">
                <a:extLst>
                  <a:ext uri="{FF2B5EF4-FFF2-40B4-BE49-F238E27FC236}">
                    <a16:creationId xmlns:a16="http://schemas.microsoft.com/office/drawing/2014/main" id="{7592392A-18BB-F649-4618-76E955415614}"/>
                  </a:ext>
                </a:extLst>
              </p:cNvPr>
              <p:cNvSpPr>
                <a:spLocks noChangeArrowheads="1"/>
              </p:cNvSpPr>
              <p:nvPr userDrawn="1"/>
            </p:nvSpPr>
            <p:spPr bwMode="auto">
              <a:xfrm>
                <a:off x="4148407" y="470791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B3BB"/>
                    </a:solidFill>
                    <a:effectLst/>
                    <a:latin typeface="Segoe UI Black"/>
                    <a:ea typeface="Segoe UI Black"/>
                    <a:cs typeface="Segoe UI Black"/>
                  </a:rPr>
                  <a:t>A</a:t>
                </a:r>
                <a:endParaRPr kumimoji="0" lang="en-US" altLang="en-US" sz="1800" b="0" i="0" u="none" strike="noStrike" cap="none" normalizeH="0" baseline="0">
                  <a:ln>
                    <a:noFill/>
                  </a:ln>
                  <a:solidFill>
                    <a:srgbClr val="FFB3BB"/>
                  </a:solidFill>
                  <a:effectLst/>
                  <a:latin typeface="Arial" panose="020B0604020202020204" pitchFamily="34" charset="0"/>
                </a:endParaRPr>
              </a:p>
            </p:txBody>
          </p:sp>
          <p:sp>
            <p:nvSpPr>
              <p:cNvPr id="38" name="Rectangle 37">
                <a:extLst>
                  <a:ext uri="{FF2B5EF4-FFF2-40B4-BE49-F238E27FC236}">
                    <a16:creationId xmlns:a16="http://schemas.microsoft.com/office/drawing/2014/main" id="{365ABF78-0E45-DAD9-5676-2EC9DD3CD295}"/>
                  </a:ext>
                </a:extLst>
              </p:cNvPr>
              <p:cNvSpPr>
                <a:spLocks noChangeArrowheads="1"/>
              </p:cNvSpPr>
              <p:nvPr userDrawn="1"/>
            </p:nvSpPr>
            <p:spPr bwMode="auto">
              <a:xfrm>
                <a:off x="4251595" y="470791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7">
                <a:extLst>
                  <a:ext uri="{FF2B5EF4-FFF2-40B4-BE49-F238E27FC236}">
                    <a16:creationId xmlns:a16="http://schemas.microsoft.com/office/drawing/2014/main" id="{68310E1A-F13F-7183-49F9-75ECFB436962}"/>
                  </a:ext>
                </a:extLst>
              </p:cNvPr>
              <p:cNvSpPr>
                <a:spLocks noChangeArrowheads="1"/>
              </p:cNvSpPr>
              <p:nvPr userDrawn="1"/>
            </p:nvSpPr>
            <p:spPr bwMode="auto">
              <a:xfrm>
                <a:off x="4150023" y="4839916"/>
                <a:ext cx="237299"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73262F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4" name="Group 133">
              <a:extLst>
                <a:ext uri="{FF2B5EF4-FFF2-40B4-BE49-F238E27FC236}">
                  <a16:creationId xmlns:a16="http://schemas.microsoft.com/office/drawing/2014/main" id="{CC9F93BD-8E78-4AF6-CBF6-40F69BE0EC42}"/>
                </a:ext>
              </a:extLst>
            </p:cNvPr>
            <p:cNvGrpSpPr/>
            <p:nvPr userDrawn="1"/>
          </p:nvGrpSpPr>
          <p:grpSpPr>
            <a:xfrm>
              <a:off x="4160326" y="4235778"/>
              <a:ext cx="245327" cy="207275"/>
              <a:chOff x="4148407" y="4220547"/>
              <a:chExt cx="245327" cy="207275"/>
            </a:xfrm>
          </p:grpSpPr>
          <p:sp>
            <p:nvSpPr>
              <p:cNvPr id="50" name="Rectangle 49">
                <a:extLst>
                  <a:ext uri="{FF2B5EF4-FFF2-40B4-BE49-F238E27FC236}">
                    <a16:creationId xmlns:a16="http://schemas.microsoft.com/office/drawing/2014/main" id="{889CC2DF-20EF-2163-86E0-DEC66DA62FB6}"/>
                  </a:ext>
                </a:extLst>
              </p:cNvPr>
              <p:cNvSpPr>
                <a:spLocks noChangeArrowheads="1"/>
              </p:cNvSpPr>
              <p:nvPr userDrawn="1"/>
            </p:nvSpPr>
            <p:spPr bwMode="auto">
              <a:xfrm>
                <a:off x="4148407" y="4220547"/>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73262F"/>
                    </a:solidFill>
                    <a:effectLst/>
                    <a:latin typeface="Segoe UI Black"/>
                    <a:ea typeface="Segoe UI Black"/>
                    <a:cs typeface="Segoe UI Black"/>
                  </a:rPr>
                  <a:t>A</a:t>
                </a:r>
                <a:endParaRPr kumimoji="0" lang="en-US" altLang="en-US" sz="1800" b="0" i="0" u="none" strike="noStrike" cap="none" normalizeH="0" baseline="0">
                  <a:ln>
                    <a:noFill/>
                  </a:ln>
                  <a:solidFill>
                    <a:srgbClr val="73262F"/>
                  </a:solidFill>
                  <a:effectLst/>
                  <a:latin typeface="Arial" panose="020B0604020202020204" pitchFamily="34" charset="0"/>
                </a:endParaRPr>
              </a:p>
            </p:txBody>
          </p:sp>
          <p:sp>
            <p:nvSpPr>
              <p:cNvPr id="51" name="Rectangle 50">
                <a:extLst>
                  <a:ext uri="{FF2B5EF4-FFF2-40B4-BE49-F238E27FC236}">
                    <a16:creationId xmlns:a16="http://schemas.microsoft.com/office/drawing/2014/main" id="{1E420085-C71E-ECCF-AF31-48FA8297D0D5}"/>
                  </a:ext>
                </a:extLst>
              </p:cNvPr>
              <p:cNvSpPr>
                <a:spLocks noChangeArrowheads="1"/>
              </p:cNvSpPr>
              <p:nvPr userDrawn="1"/>
            </p:nvSpPr>
            <p:spPr bwMode="auto">
              <a:xfrm>
                <a:off x="4251594" y="4220551"/>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Rectangle 51">
                <a:extLst>
                  <a:ext uri="{FF2B5EF4-FFF2-40B4-BE49-F238E27FC236}">
                    <a16:creationId xmlns:a16="http://schemas.microsoft.com/office/drawing/2014/main" id="{C7D4161B-14DB-3C6F-49FA-0E641FA97E10}"/>
                  </a:ext>
                </a:extLst>
              </p:cNvPr>
              <p:cNvSpPr>
                <a:spLocks noChangeArrowheads="1"/>
              </p:cNvSpPr>
              <p:nvPr userDrawn="1"/>
            </p:nvSpPr>
            <p:spPr bwMode="auto">
              <a:xfrm>
                <a:off x="4150021" y="4350861"/>
                <a:ext cx="24371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FFB3BB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55" name="Rectangle 54">
              <a:extLst>
                <a:ext uri="{FF2B5EF4-FFF2-40B4-BE49-F238E27FC236}">
                  <a16:creationId xmlns:a16="http://schemas.microsoft.com/office/drawing/2014/main" id="{FF982A3D-0487-1A0D-A037-144D9914DC61}"/>
                </a:ext>
              </a:extLst>
            </p:cNvPr>
            <p:cNvSpPr>
              <a:spLocks noChangeArrowheads="1"/>
            </p:cNvSpPr>
            <p:nvPr userDrawn="1"/>
          </p:nvSpPr>
          <p:spPr bwMode="auto">
            <a:xfrm>
              <a:off x="4161941" y="4998418"/>
              <a:ext cx="22126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FFFFFF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5" name="Group 134">
              <a:extLst>
                <a:ext uri="{FF2B5EF4-FFF2-40B4-BE49-F238E27FC236}">
                  <a16:creationId xmlns:a16="http://schemas.microsoft.com/office/drawing/2014/main" id="{94DC77AE-A152-25B2-6C03-68D92DF002A1}"/>
                </a:ext>
              </a:extLst>
            </p:cNvPr>
            <p:cNvGrpSpPr/>
            <p:nvPr userDrawn="1"/>
          </p:nvGrpSpPr>
          <p:grpSpPr>
            <a:xfrm>
              <a:off x="3018902" y="4479461"/>
              <a:ext cx="240518" cy="208964"/>
              <a:chOff x="3002234" y="4465925"/>
              <a:chExt cx="240518" cy="208964"/>
            </a:xfrm>
          </p:grpSpPr>
          <p:sp>
            <p:nvSpPr>
              <p:cNvPr id="57" name="Rectangle 51">
                <a:extLst>
                  <a:ext uri="{FF2B5EF4-FFF2-40B4-BE49-F238E27FC236}">
                    <a16:creationId xmlns:a16="http://schemas.microsoft.com/office/drawing/2014/main" id="{895F5902-BFBD-125B-3FEB-4CBC9AC0F8DC}"/>
                  </a:ext>
                </a:extLst>
              </p:cNvPr>
              <p:cNvSpPr>
                <a:spLocks noChangeArrowheads="1"/>
              </p:cNvSpPr>
              <p:nvPr userDrawn="1"/>
            </p:nvSpPr>
            <p:spPr bwMode="auto">
              <a:xfrm>
                <a:off x="3002234"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58" name="Rectangle 52">
                <a:extLst>
                  <a:ext uri="{FF2B5EF4-FFF2-40B4-BE49-F238E27FC236}">
                    <a16:creationId xmlns:a16="http://schemas.microsoft.com/office/drawing/2014/main" id="{103F56FC-3C85-D11C-15B5-5B86752DF541}"/>
                  </a:ext>
                </a:extLst>
              </p:cNvPr>
              <p:cNvSpPr>
                <a:spLocks noChangeArrowheads="1"/>
              </p:cNvSpPr>
              <p:nvPr userDrawn="1"/>
            </p:nvSpPr>
            <p:spPr bwMode="auto">
              <a:xfrm>
                <a:off x="3107009"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53">
                <a:extLst>
                  <a:ext uri="{FF2B5EF4-FFF2-40B4-BE49-F238E27FC236}">
                    <a16:creationId xmlns:a16="http://schemas.microsoft.com/office/drawing/2014/main" id="{1326CD1E-7B9A-8A72-C172-F4E85177A8BD}"/>
                  </a:ext>
                </a:extLst>
              </p:cNvPr>
              <p:cNvSpPr>
                <a:spLocks noChangeArrowheads="1"/>
              </p:cNvSpPr>
              <p:nvPr userDrawn="1"/>
            </p:nvSpPr>
            <p:spPr bwMode="auto">
              <a:xfrm>
                <a:off x="3003849" y="4597927"/>
                <a:ext cx="238903"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FF5C39</a:t>
                </a:r>
                <a:endParaRPr kumimoji="0" lang="en-US" altLang="en-US" sz="1800" b="0" i="0" u="none" strike="noStrike" cap="none" normalizeH="0" baseline="0">
                  <a:ln>
                    <a:noFill/>
                  </a:ln>
                  <a:effectLst/>
                  <a:latin typeface="Arial" panose="020B0604020202020204" pitchFamily="34" charset="0"/>
                </a:endParaRPr>
              </a:p>
            </p:txBody>
          </p:sp>
        </p:grpSp>
        <p:grpSp>
          <p:nvGrpSpPr>
            <p:cNvPr id="137" name="Group 136">
              <a:extLst>
                <a:ext uri="{FF2B5EF4-FFF2-40B4-BE49-F238E27FC236}">
                  <a16:creationId xmlns:a16="http://schemas.microsoft.com/office/drawing/2014/main" id="{4CA32E28-13DC-C098-2609-0F749347B3A0}"/>
                </a:ext>
              </a:extLst>
            </p:cNvPr>
            <p:cNvGrpSpPr/>
            <p:nvPr userDrawn="1"/>
          </p:nvGrpSpPr>
          <p:grpSpPr>
            <a:xfrm>
              <a:off x="3018900" y="4724835"/>
              <a:ext cx="251741" cy="208964"/>
              <a:chOff x="3002232" y="4707913"/>
              <a:chExt cx="251741" cy="208964"/>
            </a:xfrm>
          </p:grpSpPr>
          <p:sp>
            <p:nvSpPr>
              <p:cNvPr id="61" name="Rectangle 55">
                <a:extLst>
                  <a:ext uri="{FF2B5EF4-FFF2-40B4-BE49-F238E27FC236}">
                    <a16:creationId xmlns:a16="http://schemas.microsoft.com/office/drawing/2014/main" id="{A098F3E4-C71B-9115-28EA-8418062C23D4}"/>
                  </a:ext>
                </a:extLst>
              </p:cNvPr>
              <p:cNvSpPr>
                <a:spLocks noChangeArrowheads="1"/>
              </p:cNvSpPr>
              <p:nvPr userDrawn="1"/>
            </p:nvSpPr>
            <p:spPr bwMode="auto">
              <a:xfrm>
                <a:off x="3002232" y="470791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A38B"/>
                    </a:solidFill>
                    <a:effectLst/>
                    <a:latin typeface="Segoe UI Black"/>
                    <a:ea typeface="Segoe UI Black"/>
                    <a:cs typeface="Segoe UI Black"/>
                  </a:rPr>
                  <a:t>A</a:t>
                </a:r>
                <a:endParaRPr kumimoji="0" lang="en-US" altLang="en-US" sz="1800" b="0" i="0" u="none" strike="noStrike" cap="none" normalizeH="0" baseline="0">
                  <a:ln>
                    <a:noFill/>
                  </a:ln>
                  <a:solidFill>
                    <a:srgbClr val="FFA38B"/>
                  </a:solidFill>
                  <a:effectLst/>
                  <a:latin typeface="Arial" panose="020B0604020202020204" pitchFamily="34" charset="0"/>
                </a:endParaRPr>
              </a:p>
            </p:txBody>
          </p:sp>
          <p:sp>
            <p:nvSpPr>
              <p:cNvPr id="62" name="Rectangle 56">
                <a:extLst>
                  <a:ext uri="{FF2B5EF4-FFF2-40B4-BE49-F238E27FC236}">
                    <a16:creationId xmlns:a16="http://schemas.microsoft.com/office/drawing/2014/main" id="{A144836B-B6FD-EC56-A2FF-32C97598B07E}"/>
                  </a:ext>
                </a:extLst>
              </p:cNvPr>
              <p:cNvSpPr>
                <a:spLocks noChangeArrowheads="1"/>
              </p:cNvSpPr>
              <p:nvPr userDrawn="1"/>
            </p:nvSpPr>
            <p:spPr bwMode="auto">
              <a:xfrm>
                <a:off x="3107007" y="470791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3" name="Rectangle 57">
                <a:extLst>
                  <a:ext uri="{FF2B5EF4-FFF2-40B4-BE49-F238E27FC236}">
                    <a16:creationId xmlns:a16="http://schemas.microsoft.com/office/drawing/2014/main" id="{B4B4A50A-B0AB-3249-578C-C74260F52234}"/>
                  </a:ext>
                </a:extLst>
              </p:cNvPr>
              <p:cNvSpPr>
                <a:spLocks noChangeArrowheads="1"/>
              </p:cNvSpPr>
              <p:nvPr userDrawn="1"/>
            </p:nvSpPr>
            <p:spPr bwMode="auto">
              <a:xfrm>
                <a:off x="3003847" y="4839916"/>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73391D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3" name="Group 132">
              <a:extLst>
                <a:ext uri="{FF2B5EF4-FFF2-40B4-BE49-F238E27FC236}">
                  <a16:creationId xmlns:a16="http://schemas.microsoft.com/office/drawing/2014/main" id="{16F9D676-15C5-A3E3-4D1C-EFE6430F4CE0}"/>
                </a:ext>
              </a:extLst>
            </p:cNvPr>
            <p:cNvGrpSpPr/>
            <p:nvPr userDrawn="1"/>
          </p:nvGrpSpPr>
          <p:grpSpPr>
            <a:xfrm>
              <a:off x="3018900" y="4235778"/>
              <a:ext cx="242122" cy="207274"/>
              <a:chOff x="3002232" y="4220549"/>
              <a:chExt cx="242122" cy="207274"/>
            </a:xfrm>
          </p:grpSpPr>
          <p:grpSp>
            <p:nvGrpSpPr>
              <p:cNvPr id="132" name="Group 131">
                <a:extLst>
                  <a:ext uri="{FF2B5EF4-FFF2-40B4-BE49-F238E27FC236}">
                    <a16:creationId xmlns:a16="http://schemas.microsoft.com/office/drawing/2014/main" id="{D674A0B8-6B78-ECA6-EC9D-4CE7A3185FEF}"/>
                  </a:ext>
                </a:extLst>
              </p:cNvPr>
              <p:cNvGrpSpPr/>
              <p:nvPr userDrawn="1"/>
            </p:nvGrpSpPr>
            <p:grpSpPr>
              <a:xfrm>
                <a:off x="3002232" y="4220549"/>
                <a:ext cx="204184" cy="153925"/>
                <a:chOff x="3002232" y="4220549"/>
                <a:chExt cx="204184" cy="153925"/>
              </a:xfrm>
            </p:grpSpPr>
            <p:sp>
              <p:nvSpPr>
                <p:cNvPr id="65" name="Rectangle 59">
                  <a:extLst>
                    <a:ext uri="{FF2B5EF4-FFF2-40B4-BE49-F238E27FC236}">
                      <a16:creationId xmlns:a16="http://schemas.microsoft.com/office/drawing/2014/main" id="{A07F7F4E-CE01-4B75-1EB8-848F1A98AAC3}"/>
                    </a:ext>
                  </a:extLst>
                </p:cNvPr>
                <p:cNvSpPr>
                  <a:spLocks noChangeArrowheads="1"/>
                </p:cNvSpPr>
                <p:nvPr userDrawn="1"/>
              </p:nvSpPr>
              <p:spPr bwMode="auto">
                <a:xfrm>
                  <a:off x="3002232" y="4220551"/>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73391D"/>
                      </a:solidFill>
                      <a:effectLst/>
                      <a:latin typeface="Segoe UI Black"/>
                      <a:ea typeface="Segoe UI Black"/>
                      <a:cs typeface="Segoe UI Black"/>
                    </a:rPr>
                    <a:t>A</a:t>
                  </a:r>
                  <a:endParaRPr kumimoji="0" lang="en-US" altLang="en-US" sz="1800" b="0" i="0" u="none" strike="noStrike" cap="none" normalizeH="0" baseline="0">
                    <a:ln>
                      <a:noFill/>
                    </a:ln>
                    <a:solidFill>
                      <a:srgbClr val="73391D"/>
                    </a:solidFill>
                    <a:effectLst/>
                    <a:latin typeface="Arial" panose="020B0604020202020204" pitchFamily="34" charset="0"/>
                  </a:endParaRPr>
                </a:p>
              </p:txBody>
            </p:sp>
            <p:sp>
              <p:nvSpPr>
                <p:cNvPr id="66" name="Rectangle 60">
                  <a:extLst>
                    <a:ext uri="{FF2B5EF4-FFF2-40B4-BE49-F238E27FC236}">
                      <a16:creationId xmlns:a16="http://schemas.microsoft.com/office/drawing/2014/main" id="{E90485C9-55AD-E0C2-34CA-66E40F03B73B}"/>
                    </a:ext>
                  </a:extLst>
                </p:cNvPr>
                <p:cNvSpPr>
                  <a:spLocks noChangeArrowheads="1"/>
                </p:cNvSpPr>
                <p:nvPr userDrawn="1"/>
              </p:nvSpPr>
              <p:spPr bwMode="auto">
                <a:xfrm>
                  <a:off x="3107007" y="4220549"/>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67" name="Rectangle 61">
                <a:extLst>
                  <a:ext uri="{FF2B5EF4-FFF2-40B4-BE49-F238E27FC236}">
                    <a16:creationId xmlns:a16="http://schemas.microsoft.com/office/drawing/2014/main" id="{A37954AB-F66D-09B1-C2BD-5ACDC4C114AF}"/>
                  </a:ext>
                </a:extLst>
              </p:cNvPr>
              <p:cNvSpPr>
                <a:spLocks noChangeArrowheads="1"/>
              </p:cNvSpPr>
              <p:nvPr userDrawn="1"/>
            </p:nvSpPr>
            <p:spPr bwMode="auto">
              <a:xfrm>
                <a:off x="3003848" y="4350861"/>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FFA38B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0" name="Rectangle 64">
              <a:extLst>
                <a:ext uri="{FF2B5EF4-FFF2-40B4-BE49-F238E27FC236}">
                  <a16:creationId xmlns:a16="http://schemas.microsoft.com/office/drawing/2014/main" id="{E6BD7DAA-1203-86EB-90AF-4CB405BBBF17}"/>
                </a:ext>
              </a:extLst>
            </p:cNvPr>
            <p:cNvSpPr>
              <a:spLocks noChangeArrowheads="1"/>
            </p:cNvSpPr>
            <p:nvPr userDrawn="1"/>
          </p:nvSpPr>
          <p:spPr bwMode="auto">
            <a:xfrm>
              <a:off x="3020516" y="4998418"/>
              <a:ext cx="23088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F4F3F5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42" name="Group 141">
              <a:extLst>
                <a:ext uri="{FF2B5EF4-FFF2-40B4-BE49-F238E27FC236}">
                  <a16:creationId xmlns:a16="http://schemas.microsoft.com/office/drawing/2014/main" id="{B78A64DE-6215-4C7D-CB69-916710B74D83}"/>
                </a:ext>
              </a:extLst>
            </p:cNvPr>
            <p:cNvGrpSpPr/>
            <p:nvPr userDrawn="1"/>
          </p:nvGrpSpPr>
          <p:grpSpPr>
            <a:xfrm>
              <a:off x="6453470" y="4479461"/>
              <a:ext cx="251739" cy="208965"/>
              <a:chOff x="6439170" y="4467615"/>
              <a:chExt cx="251739" cy="208965"/>
            </a:xfrm>
          </p:grpSpPr>
          <p:sp>
            <p:nvSpPr>
              <p:cNvPr id="72" name="Rectangle 66">
                <a:extLst>
                  <a:ext uri="{FF2B5EF4-FFF2-40B4-BE49-F238E27FC236}">
                    <a16:creationId xmlns:a16="http://schemas.microsoft.com/office/drawing/2014/main" id="{3C25E052-E70A-9985-665A-7BF72068FACC}"/>
                  </a:ext>
                </a:extLst>
              </p:cNvPr>
              <p:cNvSpPr>
                <a:spLocks noChangeArrowheads="1"/>
              </p:cNvSpPr>
              <p:nvPr userDrawn="1"/>
            </p:nvSpPr>
            <p:spPr bwMode="auto">
              <a:xfrm>
                <a:off x="6439170" y="4467617"/>
                <a:ext cx="89789" cy="1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9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Rectangle 67">
                <a:extLst>
                  <a:ext uri="{FF2B5EF4-FFF2-40B4-BE49-F238E27FC236}">
                    <a16:creationId xmlns:a16="http://schemas.microsoft.com/office/drawing/2014/main" id="{26866EA9-D870-8B6F-E09C-4BF7BC3AEE5D}"/>
                  </a:ext>
                </a:extLst>
              </p:cNvPr>
              <p:cNvSpPr>
                <a:spLocks noChangeArrowheads="1"/>
              </p:cNvSpPr>
              <p:nvPr userDrawn="1"/>
            </p:nvSpPr>
            <p:spPr bwMode="auto">
              <a:xfrm>
                <a:off x="6543946" y="4467615"/>
                <a:ext cx="89789" cy="13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9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Rectangle 68">
                <a:extLst>
                  <a:ext uri="{FF2B5EF4-FFF2-40B4-BE49-F238E27FC236}">
                    <a16:creationId xmlns:a16="http://schemas.microsoft.com/office/drawing/2014/main" id="{A1A5AC1F-B80A-3740-4DB5-2A2903E1FB9F}"/>
                  </a:ext>
                </a:extLst>
              </p:cNvPr>
              <p:cNvSpPr>
                <a:spLocks noChangeArrowheads="1"/>
              </p:cNvSpPr>
              <p:nvPr userDrawn="1"/>
            </p:nvSpPr>
            <p:spPr bwMode="auto">
              <a:xfrm>
                <a:off x="6440783" y="4599618"/>
                <a:ext cx="25012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0078D4</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grpSp>
          <p:nvGrpSpPr>
            <p:cNvPr id="144" name="Group 143">
              <a:extLst>
                <a:ext uri="{FF2B5EF4-FFF2-40B4-BE49-F238E27FC236}">
                  <a16:creationId xmlns:a16="http://schemas.microsoft.com/office/drawing/2014/main" id="{D827A894-B698-2BCA-F167-5B781D78197E}"/>
                </a:ext>
              </a:extLst>
            </p:cNvPr>
            <p:cNvGrpSpPr/>
            <p:nvPr userDrawn="1"/>
          </p:nvGrpSpPr>
          <p:grpSpPr>
            <a:xfrm>
              <a:off x="6453470" y="4724835"/>
              <a:ext cx="242120" cy="208966"/>
              <a:chOff x="6439170" y="4709606"/>
              <a:chExt cx="242120" cy="208966"/>
            </a:xfrm>
          </p:grpSpPr>
          <p:sp>
            <p:nvSpPr>
              <p:cNvPr id="76" name="Rectangle 70">
                <a:extLst>
                  <a:ext uri="{FF2B5EF4-FFF2-40B4-BE49-F238E27FC236}">
                    <a16:creationId xmlns:a16="http://schemas.microsoft.com/office/drawing/2014/main" id="{E00F9C9C-33CE-9310-6C5E-B68438616172}"/>
                  </a:ext>
                </a:extLst>
              </p:cNvPr>
              <p:cNvSpPr>
                <a:spLocks noChangeArrowheads="1"/>
              </p:cNvSpPr>
              <p:nvPr userDrawn="1"/>
            </p:nvSpPr>
            <p:spPr bwMode="auto">
              <a:xfrm>
                <a:off x="6439170" y="470960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8DC8E8"/>
                    </a:solidFill>
                    <a:effectLst/>
                    <a:latin typeface="Segoe UI Black"/>
                    <a:ea typeface="Segoe UI Black"/>
                    <a:cs typeface="Segoe UI Black"/>
                  </a:rPr>
                  <a:t>A</a:t>
                </a:r>
                <a:endParaRPr kumimoji="0" lang="en-US" altLang="en-US" sz="1800" b="0" i="0" u="none" strike="noStrike" cap="none" normalizeH="0" baseline="0">
                  <a:ln>
                    <a:noFill/>
                  </a:ln>
                  <a:solidFill>
                    <a:srgbClr val="8DC8E8"/>
                  </a:solidFill>
                  <a:effectLst/>
                  <a:latin typeface="Arial" panose="020B0604020202020204" pitchFamily="34" charset="0"/>
                </a:endParaRPr>
              </a:p>
            </p:txBody>
          </p:sp>
          <p:sp>
            <p:nvSpPr>
              <p:cNvPr id="77" name="Rectangle 71">
                <a:extLst>
                  <a:ext uri="{FF2B5EF4-FFF2-40B4-BE49-F238E27FC236}">
                    <a16:creationId xmlns:a16="http://schemas.microsoft.com/office/drawing/2014/main" id="{C336D1AC-24F2-3D85-B4EA-6CEF1387CA23}"/>
                  </a:ext>
                </a:extLst>
              </p:cNvPr>
              <p:cNvSpPr>
                <a:spLocks noChangeArrowheads="1"/>
              </p:cNvSpPr>
              <p:nvPr userDrawn="1"/>
            </p:nvSpPr>
            <p:spPr bwMode="auto">
              <a:xfrm>
                <a:off x="6543946" y="470960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Rectangle 72">
                <a:extLst>
                  <a:ext uri="{FF2B5EF4-FFF2-40B4-BE49-F238E27FC236}">
                    <a16:creationId xmlns:a16="http://schemas.microsoft.com/office/drawing/2014/main" id="{B487530C-87BB-6282-289D-CD211AE8C887}"/>
                  </a:ext>
                </a:extLst>
              </p:cNvPr>
              <p:cNvSpPr>
                <a:spLocks noChangeArrowheads="1"/>
              </p:cNvSpPr>
              <p:nvPr userDrawn="1"/>
            </p:nvSpPr>
            <p:spPr bwMode="auto">
              <a:xfrm>
                <a:off x="6440784" y="4841610"/>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2A446F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0" name="Group 139">
              <a:extLst>
                <a:ext uri="{FF2B5EF4-FFF2-40B4-BE49-F238E27FC236}">
                  <a16:creationId xmlns:a16="http://schemas.microsoft.com/office/drawing/2014/main" id="{C6B358CB-8244-C3C8-2F51-79969683929B}"/>
                </a:ext>
              </a:extLst>
            </p:cNvPr>
            <p:cNvGrpSpPr/>
            <p:nvPr userDrawn="1"/>
          </p:nvGrpSpPr>
          <p:grpSpPr>
            <a:xfrm>
              <a:off x="6453470" y="4235778"/>
              <a:ext cx="256552" cy="207271"/>
              <a:chOff x="6439169" y="4222242"/>
              <a:chExt cx="256552" cy="207271"/>
            </a:xfrm>
          </p:grpSpPr>
          <p:sp>
            <p:nvSpPr>
              <p:cNvPr id="80" name="Rectangle 74">
                <a:extLst>
                  <a:ext uri="{FF2B5EF4-FFF2-40B4-BE49-F238E27FC236}">
                    <a16:creationId xmlns:a16="http://schemas.microsoft.com/office/drawing/2014/main" id="{F8EEFBD4-BCC8-9B51-82E9-5FEE4E034CF5}"/>
                  </a:ext>
                </a:extLst>
              </p:cNvPr>
              <p:cNvSpPr>
                <a:spLocks noChangeArrowheads="1"/>
              </p:cNvSpPr>
              <p:nvPr userDrawn="1"/>
            </p:nvSpPr>
            <p:spPr bwMode="auto">
              <a:xfrm>
                <a:off x="6439169" y="4222242"/>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2A446F"/>
                    </a:solidFill>
                    <a:effectLst/>
                    <a:latin typeface="Segoe UI Black"/>
                    <a:ea typeface="Segoe UI Black"/>
                    <a:cs typeface="Segoe UI Black"/>
                  </a:rPr>
                  <a:t>A</a:t>
                </a:r>
                <a:endParaRPr kumimoji="0" lang="en-US" altLang="en-US" sz="1800" b="0" i="0" u="none" strike="noStrike" cap="none" normalizeH="0" baseline="0">
                  <a:ln>
                    <a:noFill/>
                  </a:ln>
                  <a:solidFill>
                    <a:srgbClr val="2A446F"/>
                  </a:solidFill>
                  <a:effectLst/>
                  <a:latin typeface="Arial" panose="020B0604020202020204" pitchFamily="34" charset="0"/>
                </a:endParaRPr>
              </a:p>
            </p:txBody>
          </p:sp>
          <p:sp>
            <p:nvSpPr>
              <p:cNvPr id="81" name="Rectangle 75">
                <a:extLst>
                  <a:ext uri="{FF2B5EF4-FFF2-40B4-BE49-F238E27FC236}">
                    <a16:creationId xmlns:a16="http://schemas.microsoft.com/office/drawing/2014/main" id="{5B380C53-82FA-1B4B-30BF-798A5B2F88F5}"/>
                  </a:ext>
                </a:extLst>
              </p:cNvPr>
              <p:cNvSpPr>
                <a:spLocks noChangeArrowheads="1"/>
              </p:cNvSpPr>
              <p:nvPr userDrawn="1"/>
            </p:nvSpPr>
            <p:spPr bwMode="auto">
              <a:xfrm>
                <a:off x="6543944" y="4222242"/>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Rectangle 76">
                <a:extLst>
                  <a:ext uri="{FF2B5EF4-FFF2-40B4-BE49-F238E27FC236}">
                    <a16:creationId xmlns:a16="http://schemas.microsoft.com/office/drawing/2014/main" id="{5220604C-6208-C2D5-0A1F-68306385E1FB}"/>
                  </a:ext>
                </a:extLst>
              </p:cNvPr>
              <p:cNvSpPr>
                <a:spLocks noChangeArrowheads="1"/>
              </p:cNvSpPr>
              <p:nvPr userDrawn="1"/>
            </p:nvSpPr>
            <p:spPr bwMode="auto">
              <a:xfrm>
                <a:off x="6440784" y="4352551"/>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8DC8E8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0" name="Group 109">
              <a:extLst>
                <a:ext uri="{FF2B5EF4-FFF2-40B4-BE49-F238E27FC236}">
                  <a16:creationId xmlns:a16="http://schemas.microsoft.com/office/drawing/2014/main" id="{059EE6F8-A27B-1F22-044B-E55CC3E02DA7}"/>
                </a:ext>
              </a:extLst>
            </p:cNvPr>
            <p:cNvGrpSpPr/>
            <p:nvPr userDrawn="1"/>
          </p:nvGrpSpPr>
          <p:grpSpPr>
            <a:xfrm>
              <a:off x="5282703" y="3983653"/>
              <a:ext cx="2263775" cy="231837"/>
              <a:chOff x="5282703" y="3983653"/>
              <a:chExt cx="2263775" cy="231837"/>
            </a:xfrm>
          </p:grpSpPr>
          <p:sp>
            <p:nvSpPr>
              <p:cNvPr id="83" name="Rectangle 80">
                <a:extLst>
                  <a:ext uri="{FF2B5EF4-FFF2-40B4-BE49-F238E27FC236}">
                    <a16:creationId xmlns:a16="http://schemas.microsoft.com/office/drawing/2014/main" id="{3D2A98B8-E200-678A-E8D0-7F915BF24E8A}"/>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81">
                <a:extLst>
                  <a:ext uri="{FF2B5EF4-FFF2-40B4-BE49-F238E27FC236}">
                    <a16:creationId xmlns:a16="http://schemas.microsoft.com/office/drawing/2014/main" id="{0A33A553-B149-6F5D-639E-0E68F58F1780}"/>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a:extLst>
                  <a:ext uri="{FF2B5EF4-FFF2-40B4-BE49-F238E27FC236}">
                    <a16:creationId xmlns:a16="http://schemas.microsoft.com/office/drawing/2014/main" id="{C8B6E6AD-D8D0-9276-C59C-36AE25B7F95C}"/>
                  </a:ext>
                </a:extLst>
              </p:cNvPr>
              <p:cNvSpPr>
                <a:spLocks noEditPoints="1"/>
              </p:cNvSpPr>
              <p:nvPr/>
            </p:nvSpPr>
            <p:spPr bwMode="auto">
              <a:xfrm>
                <a:off x="5282703" y="3983653"/>
                <a:ext cx="2263775" cy="231837"/>
              </a:xfrm>
              <a:custGeom>
                <a:avLst/>
                <a:gdLst>
                  <a:gd name="T0" fmla="*/ 0 w 15200"/>
                  <a:gd name="T1" fmla="*/ 4 h 960"/>
                  <a:gd name="T2" fmla="*/ 4 w 15200"/>
                  <a:gd name="T3" fmla="*/ 0 h 960"/>
                  <a:gd name="T4" fmla="*/ 15196 w 15200"/>
                  <a:gd name="T5" fmla="*/ 0 h 960"/>
                  <a:gd name="T6" fmla="*/ 15200 w 15200"/>
                  <a:gd name="T7" fmla="*/ 4 h 960"/>
                  <a:gd name="T8" fmla="*/ 15200 w 15200"/>
                  <a:gd name="T9" fmla="*/ 956 h 960"/>
                  <a:gd name="T10" fmla="*/ 15196 w 15200"/>
                  <a:gd name="T11" fmla="*/ 960 h 960"/>
                  <a:gd name="T12" fmla="*/ 4 w 15200"/>
                  <a:gd name="T13" fmla="*/ 960 h 960"/>
                  <a:gd name="T14" fmla="*/ 0 w 15200"/>
                  <a:gd name="T15" fmla="*/ 956 h 960"/>
                  <a:gd name="T16" fmla="*/ 0 w 15200"/>
                  <a:gd name="T17" fmla="*/ 4 h 960"/>
                  <a:gd name="T18" fmla="*/ 8 w 15200"/>
                  <a:gd name="T19" fmla="*/ 956 h 960"/>
                  <a:gd name="T20" fmla="*/ 4 w 15200"/>
                  <a:gd name="T21" fmla="*/ 952 h 960"/>
                  <a:gd name="T22" fmla="*/ 15196 w 15200"/>
                  <a:gd name="T23" fmla="*/ 952 h 960"/>
                  <a:gd name="T24" fmla="*/ 15192 w 15200"/>
                  <a:gd name="T25" fmla="*/ 956 h 960"/>
                  <a:gd name="T26" fmla="*/ 15192 w 15200"/>
                  <a:gd name="T27" fmla="*/ 4 h 960"/>
                  <a:gd name="T28" fmla="*/ 15196 w 15200"/>
                  <a:gd name="T29" fmla="*/ 8 h 960"/>
                  <a:gd name="T30" fmla="*/ 4 w 15200"/>
                  <a:gd name="T31" fmla="*/ 8 h 960"/>
                  <a:gd name="T32" fmla="*/ 8 w 15200"/>
                  <a:gd name="T33" fmla="*/ 4 h 960"/>
                  <a:gd name="T34" fmla="*/ 8 w 15200"/>
                  <a:gd name="T35" fmla="*/ 956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200" h="960">
                    <a:moveTo>
                      <a:pt x="0" y="4"/>
                    </a:moveTo>
                    <a:cubicBezTo>
                      <a:pt x="0" y="2"/>
                      <a:pt x="2" y="0"/>
                      <a:pt x="4" y="0"/>
                    </a:cubicBezTo>
                    <a:lnTo>
                      <a:pt x="15196" y="0"/>
                    </a:lnTo>
                    <a:cubicBezTo>
                      <a:pt x="15199" y="0"/>
                      <a:pt x="15200" y="2"/>
                      <a:pt x="15200" y="4"/>
                    </a:cubicBezTo>
                    <a:lnTo>
                      <a:pt x="15200" y="956"/>
                    </a:lnTo>
                    <a:cubicBezTo>
                      <a:pt x="15200" y="959"/>
                      <a:pt x="15199" y="960"/>
                      <a:pt x="15196" y="960"/>
                    </a:cubicBezTo>
                    <a:lnTo>
                      <a:pt x="4" y="960"/>
                    </a:lnTo>
                    <a:cubicBezTo>
                      <a:pt x="2" y="960"/>
                      <a:pt x="0" y="959"/>
                      <a:pt x="0" y="956"/>
                    </a:cubicBezTo>
                    <a:lnTo>
                      <a:pt x="0" y="4"/>
                    </a:lnTo>
                    <a:close/>
                    <a:moveTo>
                      <a:pt x="8" y="956"/>
                    </a:moveTo>
                    <a:lnTo>
                      <a:pt x="4" y="952"/>
                    </a:lnTo>
                    <a:lnTo>
                      <a:pt x="15196" y="952"/>
                    </a:lnTo>
                    <a:lnTo>
                      <a:pt x="15192" y="956"/>
                    </a:lnTo>
                    <a:lnTo>
                      <a:pt x="15192" y="4"/>
                    </a:lnTo>
                    <a:lnTo>
                      <a:pt x="15196" y="8"/>
                    </a:lnTo>
                    <a:lnTo>
                      <a:pt x="4" y="8"/>
                    </a:lnTo>
                    <a:lnTo>
                      <a:pt x="8" y="4"/>
                    </a:lnTo>
                    <a:lnTo>
                      <a:pt x="8" y="956"/>
                    </a:lnTo>
                    <a:close/>
                  </a:path>
                </a:pathLst>
              </a:custGeom>
              <a:solidFill>
                <a:srgbClr val="FFFFFF"/>
              </a:solidFill>
              <a:ln w="0">
                <a:solidFill>
                  <a:srgbClr val="000000"/>
                </a:solidFill>
                <a:prstDash val="solid"/>
                <a:round/>
              </a:ln>
            </p:spPr>
            <p:txBody>
              <a:bodyPr vert="horz" wrap="square" lIns="91440" tIns="45720" rIns="91440" bIns="45720" numCol="1" anchor="t" anchorCtr="0" compatLnSpc="1">
                <a:prstTxWarp prst="textNoShape">
                  <a:avLst/>
                </a:prstTxWarp>
              </a:bodyPr>
              <a:lstStyle/>
              <a:p>
                <a:endParaRPr lang="en-US"/>
              </a:p>
            </p:txBody>
          </p:sp>
          <p:sp>
            <p:nvSpPr>
              <p:cNvPr id="86" name="Rectangle 83">
                <a:extLst>
                  <a:ext uri="{FF2B5EF4-FFF2-40B4-BE49-F238E27FC236}">
                    <a16:creationId xmlns:a16="http://schemas.microsoft.com/office/drawing/2014/main" id="{0926B1ED-665F-EE39-BA4D-70CE150DA6C2}"/>
                  </a:ext>
                </a:extLst>
              </p:cNvPr>
              <p:cNvSpPr>
                <a:spLocks noChangeArrowheads="1"/>
              </p:cNvSpPr>
              <p:nvPr/>
            </p:nvSpPr>
            <p:spPr bwMode="auto">
              <a:xfrm>
                <a:off x="5282703" y="3983653"/>
                <a:ext cx="2263775" cy="231837"/>
              </a:xfrm>
              <a:prstGeom prst="rect">
                <a:avLst/>
              </a:prstGeom>
              <a:solidFill>
                <a:srgbClr val="091F2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03A39392-6759-F08C-7000-160D5DC0E292}"/>
                </a:ext>
              </a:extLst>
            </p:cNvPr>
            <p:cNvGrpSpPr/>
            <p:nvPr userDrawn="1"/>
          </p:nvGrpSpPr>
          <p:grpSpPr>
            <a:xfrm>
              <a:off x="5313659" y="4005073"/>
              <a:ext cx="782447" cy="192039"/>
              <a:chOff x="5300959" y="3988719"/>
              <a:chExt cx="782447" cy="192039"/>
            </a:xfrm>
          </p:grpSpPr>
          <p:sp>
            <p:nvSpPr>
              <p:cNvPr id="87" name="Rectangle 84">
                <a:extLst>
                  <a:ext uri="{FF2B5EF4-FFF2-40B4-BE49-F238E27FC236}">
                    <a16:creationId xmlns:a16="http://schemas.microsoft.com/office/drawing/2014/main" id="{E74C6C74-AA24-4BED-2DE9-C3CEEE41E22E}"/>
                  </a:ext>
                </a:extLst>
              </p:cNvPr>
              <p:cNvSpPr>
                <a:spLocks noChangeArrowheads="1"/>
              </p:cNvSpPr>
              <p:nvPr userDrawn="1"/>
            </p:nvSpPr>
            <p:spPr bwMode="auto">
              <a:xfrm>
                <a:off x="5300959" y="3988719"/>
                <a:ext cx="782447"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800" b="1" i="0" strike="noStrike" cap="none" baseline="0">
                    <a:solidFill>
                      <a:srgbClr val="FFFFFF"/>
                    </a:solidFill>
                    <a:effectLst/>
                    <a:latin typeface="Segoe UI"/>
                    <a:ea typeface="Segoe UI"/>
                    <a:cs typeface="Segoe UI"/>
                  </a:rPr>
                  <a:t>Blau-Schwarz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85">
                <a:extLst>
                  <a:ext uri="{FF2B5EF4-FFF2-40B4-BE49-F238E27FC236}">
                    <a16:creationId xmlns:a16="http://schemas.microsoft.com/office/drawing/2014/main" id="{254A3C47-E33D-DC85-0DD1-1F09A870D429}"/>
                  </a:ext>
                </a:extLst>
              </p:cNvPr>
              <p:cNvSpPr>
                <a:spLocks noChangeArrowheads="1"/>
              </p:cNvSpPr>
              <p:nvPr userDrawn="1"/>
            </p:nvSpPr>
            <p:spPr bwMode="auto">
              <a:xfrm>
                <a:off x="5300961" y="4103796"/>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091F2C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3" name="Group 142">
              <a:extLst>
                <a:ext uri="{FF2B5EF4-FFF2-40B4-BE49-F238E27FC236}">
                  <a16:creationId xmlns:a16="http://schemas.microsoft.com/office/drawing/2014/main" id="{E479D2A2-9248-FADA-F6A8-80F2958F0621}"/>
                </a:ext>
              </a:extLst>
            </p:cNvPr>
            <p:cNvGrpSpPr/>
            <p:nvPr userDrawn="1"/>
          </p:nvGrpSpPr>
          <p:grpSpPr>
            <a:xfrm>
              <a:off x="5312045" y="4724836"/>
              <a:ext cx="242120" cy="207271"/>
              <a:chOff x="5292996" y="4714683"/>
              <a:chExt cx="242120" cy="207271"/>
            </a:xfrm>
          </p:grpSpPr>
          <p:sp>
            <p:nvSpPr>
              <p:cNvPr id="93" name="Rectangle 90">
                <a:extLst>
                  <a:ext uri="{FF2B5EF4-FFF2-40B4-BE49-F238E27FC236}">
                    <a16:creationId xmlns:a16="http://schemas.microsoft.com/office/drawing/2014/main" id="{7C14974B-01E7-053F-C185-D7AF06732E9F}"/>
                  </a:ext>
                </a:extLst>
              </p:cNvPr>
              <p:cNvSpPr>
                <a:spLocks noChangeArrowheads="1"/>
              </p:cNvSpPr>
              <p:nvPr userDrawn="1"/>
            </p:nvSpPr>
            <p:spPr bwMode="auto">
              <a:xfrm>
                <a:off x="5292996" y="471468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CD9BCF"/>
                    </a:solidFill>
                    <a:effectLst/>
                    <a:latin typeface="Segoe UI Black"/>
                    <a:ea typeface="Segoe UI Black"/>
                    <a:cs typeface="Segoe UI Black"/>
                  </a:rPr>
                  <a:t>A</a:t>
                </a:r>
                <a:endParaRPr kumimoji="0" lang="en-US" altLang="en-US" sz="1800" b="0" i="0" u="none" strike="noStrike" cap="none" normalizeH="0" baseline="0">
                  <a:ln>
                    <a:noFill/>
                  </a:ln>
                  <a:solidFill>
                    <a:srgbClr val="CD9BCF"/>
                  </a:solidFill>
                  <a:effectLst/>
                  <a:latin typeface="Arial" panose="020B0604020202020204" pitchFamily="34" charset="0"/>
                </a:endParaRPr>
              </a:p>
            </p:txBody>
          </p:sp>
          <p:sp>
            <p:nvSpPr>
              <p:cNvPr id="94" name="Rectangle 91">
                <a:extLst>
                  <a:ext uri="{FF2B5EF4-FFF2-40B4-BE49-F238E27FC236}">
                    <a16:creationId xmlns:a16="http://schemas.microsoft.com/office/drawing/2014/main" id="{549DD738-C45C-386A-8917-EAAC0DA91431}"/>
                  </a:ext>
                </a:extLst>
              </p:cNvPr>
              <p:cNvSpPr>
                <a:spLocks noChangeArrowheads="1"/>
              </p:cNvSpPr>
              <p:nvPr userDrawn="1"/>
            </p:nvSpPr>
            <p:spPr bwMode="auto">
              <a:xfrm>
                <a:off x="5397771" y="4714683"/>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92">
                <a:extLst>
                  <a:ext uri="{FF2B5EF4-FFF2-40B4-BE49-F238E27FC236}">
                    <a16:creationId xmlns:a16="http://schemas.microsoft.com/office/drawing/2014/main" id="{61D59B05-DAD6-BBC5-343C-A42D46F9CD87}"/>
                  </a:ext>
                </a:extLst>
              </p:cNvPr>
              <p:cNvSpPr>
                <a:spLocks noChangeArrowheads="1"/>
              </p:cNvSpPr>
              <p:nvPr userDrawn="1"/>
            </p:nvSpPr>
            <p:spPr bwMode="auto">
              <a:xfrm>
                <a:off x="5294609" y="4844993"/>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702573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9" name="Group 138">
              <a:extLst>
                <a:ext uri="{FF2B5EF4-FFF2-40B4-BE49-F238E27FC236}">
                  <a16:creationId xmlns:a16="http://schemas.microsoft.com/office/drawing/2014/main" id="{0FB38F0E-9447-70F7-2C96-EE118D6178E7}"/>
                </a:ext>
              </a:extLst>
            </p:cNvPr>
            <p:cNvGrpSpPr/>
            <p:nvPr userDrawn="1"/>
          </p:nvGrpSpPr>
          <p:grpSpPr>
            <a:xfrm>
              <a:off x="5312043" y="4235779"/>
              <a:ext cx="261364" cy="208968"/>
              <a:chOff x="5292994" y="4225625"/>
              <a:chExt cx="261364" cy="208968"/>
            </a:xfrm>
          </p:grpSpPr>
          <p:sp>
            <p:nvSpPr>
              <p:cNvPr id="97" name="Rectangle 94">
                <a:extLst>
                  <a:ext uri="{FF2B5EF4-FFF2-40B4-BE49-F238E27FC236}">
                    <a16:creationId xmlns:a16="http://schemas.microsoft.com/office/drawing/2014/main" id="{43BBB099-87DC-5BA5-BC4D-B2C9646D644E}"/>
                  </a:ext>
                </a:extLst>
              </p:cNvPr>
              <p:cNvSpPr>
                <a:spLocks noChangeArrowheads="1"/>
              </p:cNvSpPr>
              <p:nvPr userDrawn="1"/>
            </p:nvSpPr>
            <p:spPr bwMode="auto">
              <a:xfrm>
                <a:off x="5292994" y="42256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702573"/>
                    </a:solidFill>
                    <a:effectLst/>
                    <a:latin typeface="Segoe UI Black"/>
                    <a:ea typeface="Segoe UI Black"/>
                    <a:cs typeface="Segoe UI Black"/>
                  </a:rPr>
                  <a:t>A</a:t>
                </a:r>
                <a:endParaRPr kumimoji="0" lang="en-US" altLang="en-US" sz="1800" b="0" i="0" u="none" strike="noStrike" cap="none" normalizeH="0" baseline="0">
                  <a:ln>
                    <a:noFill/>
                  </a:ln>
                  <a:solidFill>
                    <a:srgbClr val="702573"/>
                  </a:solidFill>
                  <a:effectLst/>
                  <a:latin typeface="Arial" panose="020B0604020202020204" pitchFamily="34" charset="0"/>
                </a:endParaRPr>
              </a:p>
            </p:txBody>
          </p:sp>
          <p:sp>
            <p:nvSpPr>
              <p:cNvPr id="98" name="Rectangle 95">
                <a:extLst>
                  <a:ext uri="{FF2B5EF4-FFF2-40B4-BE49-F238E27FC236}">
                    <a16:creationId xmlns:a16="http://schemas.microsoft.com/office/drawing/2014/main" id="{264AF6E2-1295-4160-DA19-2585B363120A}"/>
                  </a:ext>
                </a:extLst>
              </p:cNvPr>
              <p:cNvSpPr>
                <a:spLocks noChangeArrowheads="1"/>
              </p:cNvSpPr>
              <p:nvPr userDrawn="1"/>
            </p:nvSpPr>
            <p:spPr bwMode="auto">
              <a:xfrm>
                <a:off x="5397769" y="42256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9" name="Rectangle 96">
                <a:extLst>
                  <a:ext uri="{FF2B5EF4-FFF2-40B4-BE49-F238E27FC236}">
                    <a16:creationId xmlns:a16="http://schemas.microsoft.com/office/drawing/2014/main" id="{C0386FF5-BA0F-B1F4-88CA-8E64D2C66F76}"/>
                  </a:ext>
                </a:extLst>
              </p:cNvPr>
              <p:cNvSpPr>
                <a:spLocks noChangeArrowheads="1"/>
              </p:cNvSpPr>
              <p:nvPr userDrawn="1"/>
            </p:nvSpPr>
            <p:spPr bwMode="auto">
              <a:xfrm>
                <a:off x="5294611" y="4357631"/>
                <a:ext cx="25974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CD9BCF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13" name="Group 112">
              <a:extLst>
                <a:ext uri="{FF2B5EF4-FFF2-40B4-BE49-F238E27FC236}">
                  <a16:creationId xmlns:a16="http://schemas.microsoft.com/office/drawing/2014/main" id="{74DB690E-251B-681D-745F-89FC4E1C51B3}"/>
                </a:ext>
              </a:extLst>
            </p:cNvPr>
            <p:cNvGrpSpPr/>
            <p:nvPr userDrawn="1"/>
          </p:nvGrpSpPr>
          <p:grpSpPr>
            <a:xfrm>
              <a:off x="5280323" y="4976997"/>
              <a:ext cx="2263775" cy="231837"/>
              <a:chOff x="5280323" y="4976997"/>
              <a:chExt cx="2263775" cy="231837"/>
            </a:xfrm>
          </p:grpSpPr>
          <p:sp>
            <p:nvSpPr>
              <p:cNvPr id="100" name="Rectangle 97">
                <a:extLst>
                  <a:ext uri="{FF2B5EF4-FFF2-40B4-BE49-F238E27FC236}">
                    <a16:creationId xmlns:a16="http://schemas.microsoft.com/office/drawing/2014/main" id="{9FC9884F-56BC-C520-8E0E-60C18D1D943A}"/>
                  </a:ext>
                </a:extLst>
              </p:cNvPr>
              <p:cNvSpPr>
                <a:spLocks noChangeArrowheads="1"/>
              </p:cNvSpPr>
              <p:nvPr/>
            </p:nvSpPr>
            <p:spPr bwMode="auto">
              <a:xfrm>
                <a:off x="5280323" y="4976997"/>
                <a:ext cx="2263775" cy="2318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98">
                <a:extLst>
                  <a:ext uri="{FF2B5EF4-FFF2-40B4-BE49-F238E27FC236}">
                    <a16:creationId xmlns:a16="http://schemas.microsoft.com/office/drawing/2014/main" id="{5EBE61B3-D140-8057-1328-6C3FE7AD74AB}"/>
                  </a:ext>
                </a:extLst>
              </p:cNvPr>
              <p:cNvSpPr>
                <a:spLocks noChangeArrowheads="1"/>
              </p:cNvSpPr>
              <p:nvPr/>
            </p:nvSpPr>
            <p:spPr bwMode="auto">
              <a:xfrm>
                <a:off x="5280323" y="4976997"/>
                <a:ext cx="2263775" cy="231837"/>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02" name="Rectangle 99">
              <a:extLst>
                <a:ext uri="{FF2B5EF4-FFF2-40B4-BE49-F238E27FC236}">
                  <a16:creationId xmlns:a16="http://schemas.microsoft.com/office/drawing/2014/main" id="{EE5B0239-44FF-64AE-A0A3-E7AEC4F719D0}"/>
                </a:ext>
              </a:extLst>
            </p:cNvPr>
            <p:cNvSpPr>
              <a:spLocks noChangeArrowheads="1"/>
            </p:cNvSpPr>
            <p:nvPr userDrawn="1"/>
          </p:nvSpPr>
          <p:spPr bwMode="auto">
            <a:xfrm>
              <a:off x="5311279" y="4998419"/>
              <a:ext cx="240506"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FFFFFF"/>
                  </a:solidFill>
                  <a:effectLst/>
                  <a:latin typeface="Segoe UI"/>
                  <a:ea typeface="Segoe UI"/>
                  <a:cs typeface="Segoe UI"/>
                </a:rPr>
                <a:t>000000</a:t>
              </a:r>
              <a:endParaRPr kumimoji="0" lang="en-US" altLang="en-US" sz="1800" b="0" i="0" u="none" strike="noStrike" cap="none" normalizeH="0" baseline="0">
                <a:ln>
                  <a:noFill/>
                </a:ln>
                <a:solidFill>
                  <a:schemeClr val="bg1"/>
                </a:solidFill>
                <a:effectLst/>
                <a:latin typeface="Arial" panose="020B0604020202020204" pitchFamily="34" charset="0"/>
              </a:endParaRPr>
            </a:p>
          </p:txBody>
        </p:sp>
        <p:grpSp>
          <p:nvGrpSpPr>
            <p:cNvPr id="111" name="Group 110">
              <a:extLst>
                <a:ext uri="{FF2B5EF4-FFF2-40B4-BE49-F238E27FC236}">
                  <a16:creationId xmlns:a16="http://schemas.microsoft.com/office/drawing/2014/main" id="{287256CD-A0D0-C353-3C91-F51DC6CEAA74}"/>
                </a:ext>
              </a:extLst>
            </p:cNvPr>
            <p:cNvGrpSpPr/>
            <p:nvPr userDrawn="1"/>
          </p:nvGrpSpPr>
          <p:grpSpPr>
            <a:xfrm>
              <a:off x="2987973" y="3983653"/>
              <a:ext cx="2263775" cy="231837"/>
              <a:chOff x="2987972" y="3987038"/>
              <a:chExt cx="2268538" cy="230144"/>
            </a:xfrm>
          </p:grpSpPr>
          <p:sp>
            <p:nvSpPr>
              <p:cNvPr id="103" name="Rectangle 100">
                <a:extLst>
                  <a:ext uri="{FF2B5EF4-FFF2-40B4-BE49-F238E27FC236}">
                    <a16:creationId xmlns:a16="http://schemas.microsoft.com/office/drawing/2014/main" id="{9CADF0D7-2065-1313-DBFF-EB0C09C03DB9}"/>
                  </a:ext>
                </a:extLst>
              </p:cNvPr>
              <p:cNvSpPr>
                <a:spLocks noChangeArrowheads="1"/>
              </p:cNvSpPr>
              <p:nvPr/>
            </p:nvSpPr>
            <p:spPr bwMode="auto">
              <a:xfrm>
                <a:off x="2987972" y="3987038"/>
                <a:ext cx="2268538" cy="230144"/>
              </a:xfrm>
              <a:prstGeom prst="rect">
                <a:avLst/>
              </a:prstGeom>
              <a:solidFill>
                <a:srgbClr val="E8E6D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101">
                <a:extLst>
                  <a:ext uri="{FF2B5EF4-FFF2-40B4-BE49-F238E27FC236}">
                    <a16:creationId xmlns:a16="http://schemas.microsoft.com/office/drawing/2014/main" id="{213DC802-E7FC-525B-6021-DF572FA385D6}"/>
                  </a:ext>
                </a:extLst>
              </p:cNvPr>
              <p:cNvSpPr>
                <a:spLocks noChangeArrowheads="1"/>
              </p:cNvSpPr>
              <p:nvPr/>
            </p:nvSpPr>
            <p:spPr bwMode="auto">
              <a:xfrm>
                <a:off x="2987972" y="3987038"/>
                <a:ext cx="2268538" cy="230144"/>
              </a:xfrm>
              <a:prstGeom prst="rect">
                <a:avLst/>
              </a:prstGeom>
              <a:noFill/>
              <a:ln w="1588" cap="flat">
                <a:solidFill>
                  <a:srgbClr val="BFBFBF"/>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5" name="Group 144">
              <a:extLst>
                <a:ext uri="{FF2B5EF4-FFF2-40B4-BE49-F238E27FC236}">
                  <a16:creationId xmlns:a16="http://schemas.microsoft.com/office/drawing/2014/main" id="{18F04B8B-7F04-6D66-32DA-88D780BD0093}"/>
                </a:ext>
              </a:extLst>
            </p:cNvPr>
            <p:cNvGrpSpPr/>
            <p:nvPr userDrawn="1"/>
          </p:nvGrpSpPr>
          <p:grpSpPr>
            <a:xfrm>
              <a:off x="3018929" y="4005069"/>
              <a:ext cx="878650" cy="190347"/>
              <a:chOff x="3002259" y="3980254"/>
              <a:chExt cx="878650" cy="190347"/>
            </a:xfrm>
          </p:grpSpPr>
          <p:sp>
            <p:nvSpPr>
              <p:cNvPr id="105" name="Rectangle 102">
                <a:extLst>
                  <a:ext uri="{FF2B5EF4-FFF2-40B4-BE49-F238E27FC236}">
                    <a16:creationId xmlns:a16="http://schemas.microsoft.com/office/drawing/2014/main" id="{BB53E1AC-8C2B-8E90-2391-F13AB0E7DBCC}"/>
                  </a:ext>
                </a:extLst>
              </p:cNvPr>
              <p:cNvSpPr>
                <a:spLocks noChangeArrowheads="1"/>
              </p:cNvSpPr>
              <p:nvPr userDrawn="1"/>
            </p:nvSpPr>
            <p:spPr bwMode="auto">
              <a:xfrm>
                <a:off x="3002259" y="3980254"/>
                <a:ext cx="878649" cy="12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800" b="1" i="0" strike="noStrike" cap="none" baseline="0">
                    <a:solidFill>
                      <a:srgbClr val="1A1A1A"/>
                    </a:solidFill>
                    <a:effectLst/>
                    <a:latin typeface="Segoe UI"/>
                    <a:ea typeface="Segoe UI"/>
                    <a:cs typeface="Segoe UI"/>
                  </a:rPr>
                  <a:t>Neutrales Grau</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Rectangle 103">
                <a:extLst>
                  <a:ext uri="{FF2B5EF4-FFF2-40B4-BE49-F238E27FC236}">
                    <a16:creationId xmlns:a16="http://schemas.microsoft.com/office/drawing/2014/main" id="{A24372CE-4853-1243-3F7B-9DA51361BDF1}"/>
                  </a:ext>
                </a:extLst>
              </p:cNvPr>
              <p:cNvSpPr>
                <a:spLocks noChangeArrowheads="1"/>
              </p:cNvSpPr>
              <p:nvPr userDrawn="1"/>
            </p:nvSpPr>
            <p:spPr bwMode="auto">
              <a:xfrm>
                <a:off x="3002259" y="4093640"/>
                <a:ext cx="24692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E8E6DF</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36" name="Group 135">
              <a:extLst>
                <a:ext uri="{FF2B5EF4-FFF2-40B4-BE49-F238E27FC236}">
                  <a16:creationId xmlns:a16="http://schemas.microsoft.com/office/drawing/2014/main" id="{3C8DABFC-1CEB-07F7-BB5C-77B402457E04}"/>
                </a:ext>
              </a:extLst>
            </p:cNvPr>
            <p:cNvGrpSpPr/>
            <p:nvPr userDrawn="1"/>
          </p:nvGrpSpPr>
          <p:grpSpPr>
            <a:xfrm>
              <a:off x="4160327" y="4479461"/>
              <a:ext cx="243724" cy="208965"/>
              <a:chOff x="4148408" y="4465925"/>
              <a:chExt cx="243724" cy="208965"/>
            </a:xfrm>
          </p:grpSpPr>
          <p:sp>
            <p:nvSpPr>
              <p:cNvPr id="34" name="Rectangle 33">
                <a:extLst>
                  <a:ext uri="{FF2B5EF4-FFF2-40B4-BE49-F238E27FC236}">
                    <a16:creationId xmlns:a16="http://schemas.microsoft.com/office/drawing/2014/main" id="{009D7676-24C9-D284-7745-1E0476D2DEBF}"/>
                  </a:ext>
                </a:extLst>
              </p:cNvPr>
              <p:cNvSpPr>
                <a:spLocks noChangeArrowheads="1"/>
              </p:cNvSpPr>
              <p:nvPr userDrawn="1"/>
            </p:nvSpPr>
            <p:spPr bwMode="auto">
              <a:xfrm>
                <a:off x="4148408" y="4465925"/>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bg1"/>
                  </a:solidFill>
                  <a:effectLst/>
                  <a:latin typeface="Arial" panose="020B0604020202020204" pitchFamily="34" charset="0"/>
                </a:endParaRPr>
              </a:p>
            </p:txBody>
          </p:sp>
          <p:sp>
            <p:nvSpPr>
              <p:cNvPr id="35" name="Rectangle 34">
                <a:extLst>
                  <a:ext uri="{FF2B5EF4-FFF2-40B4-BE49-F238E27FC236}">
                    <a16:creationId xmlns:a16="http://schemas.microsoft.com/office/drawing/2014/main" id="{2E067B62-8905-E5CF-2CE1-AFF4CC56BBBE}"/>
                  </a:ext>
                </a:extLst>
              </p:cNvPr>
              <p:cNvSpPr>
                <a:spLocks noChangeArrowheads="1"/>
              </p:cNvSpPr>
              <p:nvPr userDrawn="1"/>
            </p:nvSpPr>
            <p:spPr bwMode="auto">
              <a:xfrm>
                <a:off x="4150023" y="4597927"/>
                <a:ext cx="242110"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F4364C</a:t>
                </a:r>
                <a:endParaRPr kumimoji="0" lang="en-US" altLang="en-US" sz="1800" b="0" i="0" u="none" strike="noStrike" cap="none" normalizeH="0" baseline="0">
                  <a:ln>
                    <a:noFill/>
                  </a:ln>
                  <a:effectLst/>
                  <a:latin typeface="Arial" panose="020B0604020202020204" pitchFamily="34" charset="0"/>
                </a:endParaRPr>
              </a:p>
            </p:txBody>
          </p:sp>
          <p:sp>
            <p:nvSpPr>
              <p:cNvPr id="107" name="Rectangle 14">
                <a:extLst>
                  <a:ext uri="{FF2B5EF4-FFF2-40B4-BE49-F238E27FC236}">
                    <a16:creationId xmlns:a16="http://schemas.microsoft.com/office/drawing/2014/main" id="{2ED8ED90-F6E9-2DDA-1208-72514C2421A6}"/>
                  </a:ext>
                </a:extLst>
              </p:cNvPr>
              <p:cNvSpPr>
                <a:spLocks noChangeArrowheads="1"/>
              </p:cNvSpPr>
              <p:nvPr userDrawn="1"/>
            </p:nvSpPr>
            <p:spPr bwMode="auto">
              <a:xfrm>
                <a:off x="4251596" y="4469309"/>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141" name="Group 140">
              <a:extLst>
                <a:ext uri="{FF2B5EF4-FFF2-40B4-BE49-F238E27FC236}">
                  <a16:creationId xmlns:a16="http://schemas.microsoft.com/office/drawing/2014/main" id="{C6A5BD4A-5654-7FD6-88CD-CC557137A7E1}"/>
                </a:ext>
              </a:extLst>
            </p:cNvPr>
            <p:cNvGrpSpPr/>
            <p:nvPr userDrawn="1"/>
          </p:nvGrpSpPr>
          <p:grpSpPr>
            <a:xfrm>
              <a:off x="5312045" y="4479461"/>
              <a:ext cx="256551" cy="212351"/>
              <a:chOff x="5292995" y="4467616"/>
              <a:chExt cx="256551" cy="212351"/>
            </a:xfrm>
          </p:grpSpPr>
          <p:sp>
            <p:nvSpPr>
              <p:cNvPr id="90" name="Rectangle 87">
                <a:extLst>
                  <a:ext uri="{FF2B5EF4-FFF2-40B4-BE49-F238E27FC236}">
                    <a16:creationId xmlns:a16="http://schemas.microsoft.com/office/drawing/2014/main" id="{FA7F27EC-A77A-8BF3-4B0F-B4D399479DE1}"/>
                  </a:ext>
                </a:extLst>
              </p:cNvPr>
              <p:cNvSpPr>
                <a:spLocks noChangeArrowheads="1"/>
              </p:cNvSpPr>
              <p:nvPr userDrawn="1"/>
            </p:nvSpPr>
            <p:spPr bwMode="auto">
              <a:xfrm>
                <a:off x="5292995" y="4467617"/>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FFFFFF"/>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Rectangle 88">
                <a:extLst>
                  <a:ext uri="{FF2B5EF4-FFF2-40B4-BE49-F238E27FC236}">
                    <a16:creationId xmlns:a16="http://schemas.microsoft.com/office/drawing/2014/main" id="{7C28F47B-8AD2-FB82-20F0-2CB83DCA9D13}"/>
                  </a:ext>
                </a:extLst>
              </p:cNvPr>
              <p:cNvSpPr>
                <a:spLocks noChangeArrowheads="1"/>
              </p:cNvSpPr>
              <p:nvPr userDrawn="1"/>
            </p:nvSpPr>
            <p:spPr bwMode="auto">
              <a:xfrm>
                <a:off x="5294609" y="4603005"/>
                <a:ext cx="254937" cy="7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lang="de-DE" sz="500" b="0" i="0" strike="noStrike" cap="none" baseline="0">
                    <a:solidFill>
                      <a:srgbClr val="000000"/>
                    </a:solidFill>
                    <a:effectLst/>
                    <a:latin typeface="Segoe UI"/>
                    <a:ea typeface="Segoe UI"/>
                    <a:cs typeface="Segoe UI"/>
                  </a:rPr>
                  <a:t>C73ECC</a:t>
                </a:r>
                <a:endParaRPr kumimoji="0" lang="en-US" altLang="en-US" sz="1800" b="0" i="0" u="none" strike="noStrike" cap="none" normalizeH="0" baseline="0">
                  <a:ln>
                    <a:noFill/>
                  </a:ln>
                  <a:effectLst/>
                  <a:latin typeface="Arial" panose="020B0604020202020204" pitchFamily="34" charset="0"/>
                </a:endParaRPr>
              </a:p>
            </p:txBody>
          </p:sp>
          <p:sp>
            <p:nvSpPr>
              <p:cNvPr id="108" name="Rectangle 95">
                <a:extLst>
                  <a:ext uri="{FF2B5EF4-FFF2-40B4-BE49-F238E27FC236}">
                    <a16:creationId xmlns:a16="http://schemas.microsoft.com/office/drawing/2014/main" id="{0397442F-6B46-BE99-3B0D-0CDBCE463173}"/>
                  </a:ext>
                </a:extLst>
              </p:cNvPr>
              <p:cNvSpPr>
                <a:spLocks noChangeArrowheads="1"/>
              </p:cNvSpPr>
              <p:nvPr userDrawn="1"/>
            </p:nvSpPr>
            <p:spPr bwMode="auto">
              <a:xfrm>
                <a:off x="5397770" y="4467616"/>
                <a:ext cx="99409" cy="15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pPr>
                <a:r>
                  <a:rPr lang="de-DE" sz="1000" b="1" i="0" strike="noStrike" cap="none" baseline="0">
                    <a:solidFill>
                      <a:srgbClr val="000000"/>
                    </a:solidFill>
                    <a:effectLst/>
                    <a:latin typeface="Segoe UI Black"/>
                    <a:ea typeface="Segoe UI Black"/>
                    <a:cs typeface="Segoe UI Black"/>
                  </a:rPr>
                  <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sp>
        <p:nvSpPr>
          <p:cNvPr id="149" name="Footer Placeholder 2">
            <a:extLst>
              <a:ext uri="{FF2B5EF4-FFF2-40B4-BE49-F238E27FC236}">
                <a16:creationId xmlns:a16="http://schemas.microsoft.com/office/drawing/2014/main" id="{D484F4D1-D679-5A64-EFBC-0310E92E663F}"/>
              </a:ext>
            </a:extLst>
          </p:cNvPr>
          <p:cNvSpPr txBox="1"/>
          <p:nvPr userDrawn="1"/>
        </p:nvSpPr>
        <p:spPr>
          <a:xfrm>
            <a:off x="579438" y="6421083"/>
            <a:ext cx="4151312" cy="197976"/>
          </a:xfrm>
          <a:prstGeom prst="rect">
            <a:avLst/>
          </a:prstGeom>
        </p:spPr>
        <p:txBody>
          <a:bodyPr vert="horz" lIns="0" tIns="0" rIns="0" bIns="0" rtlCol="0" anchor="ctr"/>
          <a:lstStyle>
            <a:defPPr>
              <a:defRPr lang="en-US"/>
            </a:defPPr>
            <a:lvl1pPr marL="0" algn="l" defTabSz="914367" rtl="0" eaLnBrk="1" latinLnBrk="0" hangingPunct="1">
              <a:defRPr lang="en-US" sz="1000" kern="1200" smtClean="0">
                <a:solidFill>
                  <a:srgbClr val="000000"/>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000" b="0" i="0" strike="noStrike" cap="none" baseline="0">
                <a:solidFill>
                  <a:srgbClr val="000000"/>
                </a:solidFill>
                <a:effectLst/>
                <a:latin typeface="Segoe UI"/>
                <a:ea typeface="Segoe UI"/>
                <a:cs typeface="Segoe UI"/>
              </a:rPr>
              <a:t>© Copyright Microsoft Corporation. Alle Rechte vorbehalten.</a:t>
            </a:r>
          </a:p>
        </p:txBody>
      </p:sp>
    </p:spTree>
    <p:extLst>
      <p:ext uri="{BB962C8B-B14F-4D97-AF65-F5344CB8AC3E}">
        <p14:creationId xmlns:p14="http://schemas.microsoft.com/office/powerpoint/2010/main" val="4172938098"/>
      </p:ext>
    </p:extLst>
  </p:cSld>
  <p:clrMap bg1="lt1" tx1="dk1" bg2="lt2" tx2="dk2" accent1="accent1" accent2="accent2" accent3="accent3" accent4="accent4" accent5="accent5" accent6="accent6" hlink="hlink" folHlink="folHlink"/>
  <p:sldLayoutIdLst>
    <p:sldLayoutId id="2147484847" r:id="rId1"/>
    <p:sldLayoutId id="2147484894" r:id="rId2"/>
    <p:sldLayoutId id="2147484841" r:id="rId3"/>
    <p:sldLayoutId id="2147484848" r:id="rId4"/>
    <p:sldLayoutId id="2147484862" r:id="rId5"/>
    <p:sldLayoutId id="2147484840" r:id="rId6"/>
    <p:sldLayoutId id="2147484880" r:id="rId7"/>
  </p:sldLayoutIdLst>
  <p:transition>
    <p:fade/>
  </p:transition>
  <p:txStyles>
    <p:titleStyle>
      <a:lvl1pPr algn="l" defTabSz="932742" rtl="0" eaLnBrk="1" latinLnBrk="0" hangingPunct="1">
        <a:lnSpc>
          <a:spcPct val="100000"/>
        </a:lnSpc>
        <a:spcBef>
          <a:spcPct val="0"/>
        </a:spcBef>
        <a:buNone/>
        <a:defRPr lang="en-US" sz="3200" b="0" kern="1200" cap="none" spc="0" baseline="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p:nvPr userDrawn="1"/>
        </p:nvCxnSpPr>
        <p:spPr>
          <a:xfrm flipH="1">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p:nvPr userDrawn="1"/>
        </p:nvSpPr>
        <p:spPr>
          <a:xfrm rot="16200000">
            <a:off x="-1095339" y="5937186"/>
            <a:ext cx="1377097" cy="464531"/>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ct val="0"/>
              </a:spcBef>
              <a:spcAft>
                <a:spcPct val="0"/>
              </a:spcAft>
              <a:buClrTx/>
              <a:buSzPct val="90000"/>
              <a:buFont typeface="Wingdings" panose="05000000000000000000" pitchFamily="2" charset="2"/>
              <a:buNone/>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de-DE" sz="800" b="0" i="0" strike="noStrike" cap="none" baseline="0">
                <a:solidFill>
                  <a:srgbClr val="000000"/>
                </a:solidFill>
                <a:effectLst/>
                <a:latin typeface="Segoe UI Light"/>
                <a:ea typeface="Segoe UI Light"/>
                <a:cs typeface="Segoe UI Light"/>
              </a:rPr>
              <a:t>Unten 1/5 von jeder </a:t>
            </a:r>
          </a:p>
          <a:p>
            <a:r>
              <a:rPr lang="de-DE" sz="800" b="0" i="0" strike="noStrike" cap="none" baseline="0">
                <a:solidFill>
                  <a:srgbClr val="000000"/>
                </a:solidFill>
                <a:effectLst/>
                <a:latin typeface="Segoe UI Light"/>
                <a:ea typeface="Segoe UI Light"/>
                <a:cs typeface="Segoe UI Light"/>
              </a:rPr>
              <a:t>Seite für die Untertitel</a:t>
            </a:r>
          </a:p>
          <a:p>
            <a:r>
              <a:rPr lang="de-DE" sz="800" b="0" i="0" strike="noStrike" cap="none" baseline="0">
                <a:solidFill>
                  <a:srgbClr val="000000"/>
                </a:solidFill>
                <a:effectLst/>
                <a:latin typeface="Segoe UI Light"/>
                <a:ea typeface="Segoe UI Light"/>
                <a:cs typeface="Segoe UI Light"/>
              </a:rPr>
              <a:t>für Hörgeschädigte leer bleiben</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652" r:id="rId1"/>
    <p:sldLayoutId id="2147485651" r:id="rId2"/>
    <p:sldLayoutId id="2147485489" r:id="rId3"/>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notesSlide" Target="../notesSlides/notesSlide17.xml"/><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1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19" Type="http://schemas.openxmlformats.org/officeDocument/2006/relationships/image" Target="../media/image38.png"/><Relationship Id="rId4" Type="http://schemas.openxmlformats.org/officeDocument/2006/relationships/image" Target="../media/image23.svg"/><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41.svg"/></Relationships>
</file>

<file path=ppt/slides/_rels/slide19.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slides/_rels/slide22.xml.rels><?xml version="1.0" encoding="UTF-8" standalone="yes"?>
<Relationships xmlns="http://schemas.openxmlformats.org/package/2006/relationships"><Relationship Id="rId13" Type="http://schemas.openxmlformats.org/officeDocument/2006/relationships/image" Target="../media/image70.png"/><Relationship Id="rId18" Type="http://schemas.openxmlformats.org/officeDocument/2006/relationships/image" Target="../media/image75.svg"/><Relationship Id="rId26" Type="http://schemas.openxmlformats.org/officeDocument/2006/relationships/image" Target="../media/image83.svg"/><Relationship Id="rId39" Type="http://schemas.openxmlformats.org/officeDocument/2006/relationships/image" Target="../media/image96.png"/><Relationship Id="rId21" Type="http://schemas.openxmlformats.org/officeDocument/2006/relationships/image" Target="../media/image78.png"/><Relationship Id="rId34" Type="http://schemas.openxmlformats.org/officeDocument/2006/relationships/image" Target="../media/image91.svg"/><Relationship Id="rId7" Type="http://schemas.openxmlformats.org/officeDocument/2006/relationships/image" Target="../media/image64.png"/><Relationship Id="rId12" Type="http://schemas.openxmlformats.org/officeDocument/2006/relationships/image" Target="../media/image69.svg"/><Relationship Id="rId17" Type="http://schemas.openxmlformats.org/officeDocument/2006/relationships/image" Target="../media/image74.png"/><Relationship Id="rId25" Type="http://schemas.openxmlformats.org/officeDocument/2006/relationships/image" Target="../media/image82.png"/><Relationship Id="rId33" Type="http://schemas.openxmlformats.org/officeDocument/2006/relationships/image" Target="../media/image90.png"/><Relationship Id="rId38" Type="http://schemas.openxmlformats.org/officeDocument/2006/relationships/image" Target="../media/image95.svg"/><Relationship Id="rId2" Type="http://schemas.openxmlformats.org/officeDocument/2006/relationships/notesSlide" Target="../notesSlides/notesSlide21.xml"/><Relationship Id="rId16" Type="http://schemas.openxmlformats.org/officeDocument/2006/relationships/image" Target="../media/image73.svg"/><Relationship Id="rId20" Type="http://schemas.openxmlformats.org/officeDocument/2006/relationships/image" Target="../media/image77.svg"/><Relationship Id="rId29" Type="http://schemas.openxmlformats.org/officeDocument/2006/relationships/image" Target="../media/image86.png"/><Relationship Id="rId1" Type="http://schemas.openxmlformats.org/officeDocument/2006/relationships/slideLayout" Target="../slideLayouts/slideLayout15.xml"/><Relationship Id="rId6" Type="http://schemas.openxmlformats.org/officeDocument/2006/relationships/image" Target="../media/image63.svg"/><Relationship Id="rId11" Type="http://schemas.openxmlformats.org/officeDocument/2006/relationships/image" Target="../media/image68.png"/><Relationship Id="rId24" Type="http://schemas.openxmlformats.org/officeDocument/2006/relationships/image" Target="../media/image81.svg"/><Relationship Id="rId32" Type="http://schemas.openxmlformats.org/officeDocument/2006/relationships/image" Target="../media/image89.svg"/><Relationship Id="rId37" Type="http://schemas.openxmlformats.org/officeDocument/2006/relationships/image" Target="../media/image94.png"/><Relationship Id="rId40" Type="http://schemas.openxmlformats.org/officeDocument/2006/relationships/image" Target="../media/image97.svg"/><Relationship Id="rId5" Type="http://schemas.openxmlformats.org/officeDocument/2006/relationships/image" Target="../media/image62.png"/><Relationship Id="rId15" Type="http://schemas.openxmlformats.org/officeDocument/2006/relationships/image" Target="../media/image72.png"/><Relationship Id="rId23" Type="http://schemas.openxmlformats.org/officeDocument/2006/relationships/image" Target="../media/image80.png"/><Relationship Id="rId28" Type="http://schemas.openxmlformats.org/officeDocument/2006/relationships/image" Target="../media/image85.svg"/><Relationship Id="rId36" Type="http://schemas.openxmlformats.org/officeDocument/2006/relationships/image" Target="../media/image93.svg"/><Relationship Id="rId10" Type="http://schemas.openxmlformats.org/officeDocument/2006/relationships/image" Target="../media/image67.svg"/><Relationship Id="rId19" Type="http://schemas.openxmlformats.org/officeDocument/2006/relationships/image" Target="../media/image76.png"/><Relationship Id="rId31" Type="http://schemas.openxmlformats.org/officeDocument/2006/relationships/image" Target="../media/image88.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79.svg"/><Relationship Id="rId27" Type="http://schemas.openxmlformats.org/officeDocument/2006/relationships/image" Target="../media/image84.png"/><Relationship Id="rId30" Type="http://schemas.openxmlformats.org/officeDocument/2006/relationships/image" Target="../media/image87.svg"/><Relationship Id="rId35" Type="http://schemas.openxmlformats.org/officeDocument/2006/relationships/image" Target="../media/image92.png"/><Relationship Id="rId8" Type="http://schemas.openxmlformats.org/officeDocument/2006/relationships/image" Target="../media/image65.svg"/><Relationship Id="rId3"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99.svg"/><Relationship Id="rId4" Type="http://schemas.openxmlformats.org/officeDocument/2006/relationships/image" Target="../media/image55.svg"/><Relationship Id="rId9"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102.svg"/><Relationship Id="rId4" Type="http://schemas.openxmlformats.org/officeDocument/2006/relationships/image" Target="../media/image101.png"/></Relationships>
</file>

<file path=ppt/slides/_rels/slide25.xml.rels><?xml version="1.0" encoding="UTF-8" standalone="yes"?>
<Relationships xmlns="http://schemas.openxmlformats.org/package/2006/relationships"><Relationship Id="rId8" Type="http://schemas.openxmlformats.org/officeDocument/2006/relationships/image" Target="../media/image106.svg"/><Relationship Id="rId3" Type="http://schemas.openxmlformats.org/officeDocument/2006/relationships/image" Target="../media/image92.png"/><Relationship Id="rId7" Type="http://schemas.openxmlformats.org/officeDocument/2006/relationships/image" Target="../media/image105.pn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93.svg"/><Relationship Id="rId9" Type="http://schemas.openxmlformats.org/officeDocument/2006/relationships/image" Target="../media/image10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18" Type="http://schemas.openxmlformats.org/officeDocument/2006/relationships/image" Target="../media/image125.svg"/><Relationship Id="rId26" Type="http://schemas.openxmlformats.org/officeDocument/2006/relationships/image" Target="../media/image133.svg"/><Relationship Id="rId3" Type="http://schemas.openxmlformats.org/officeDocument/2006/relationships/image" Target="../media/image110.png"/><Relationship Id="rId21" Type="http://schemas.openxmlformats.org/officeDocument/2006/relationships/image" Target="../media/image128.png"/><Relationship Id="rId7" Type="http://schemas.openxmlformats.org/officeDocument/2006/relationships/image" Target="../media/image114.png"/><Relationship Id="rId12" Type="http://schemas.openxmlformats.org/officeDocument/2006/relationships/image" Target="../media/image119.sv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notesSlide" Target="../notesSlides/notesSlide26.xml"/><Relationship Id="rId16" Type="http://schemas.openxmlformats.org/officeDocument/2006/relationships/image" Target="../media/image123.svg"/><Relationship Id="rId20" Type="http://schemas.openxmlformats.org/officeDocument/2006/relationships/image" Target="../media/image127.svg"/><Relationship Id="rId1" Type="http://schemas.openxmlformats.org/officeDocument/2006/relationships/slideLayout" Target="../slideLayouts/slideLayout17.xml"/><Relationship Id="rId6" Type="http://schemas.openxmlformats.org/officeDocument/2006/relationships/image" Target="../media/image113.svg"/><Relationship Id="rId11" Type="http://schemas.openxmlformats.org/officeDocument/2006/relationships/image" Target="../media/image118.png"/><Relationship Id="rId24" Type="http://schemas.openxmlformats.org/officeDocument/2006/relationships/image" Target="../media/image131.sv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10" Type="http://schemas.openxmlformats.org/officeDocument/2006/relationships/image" Target="../media/image117.svg"/><Relationship Id="rId19" Type="http://schemas.openxmlformats.org/officeDocument/2006/relationships/image" Target="../media/image126.pn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 Id="rId22" Type="http://schemas.openxmlformats.org/officeDocument/2006/relationships/image" Target="../media/image129.svg"/></Relationships>
</file>

<file path=ppt/slides/_rels/slide28.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137.svg"/><Relationship Id="rId5" Type="http://schemas.openxmlformats.org/officeDocument/2006/relationships/image" Target="../media/image136.png"/><Relationship Id="rId4" Type="http://schemas.openxmlformats.org/officeDocument/2006/relationships/image" Target="../media/image135.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2.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svg"/></Relationships>
</file>

<file path=ppt/slides/_rels/slide31.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44.png"/><Relationship Id="rId3" Type="http://schemas.openxmlformats.org/officeDocument/2006/relationships/image" Target="../media/image110.png"/><Relationship Id="rId7" Type="http://schemas.openxmlformats.org/officeDocument/2006/relationships/image" Target="../media/image147.png"/><Relationship Id="rId12" Type="http://schemas.openxmlformats.org/officeDocument/2006/relationships/image" Target="../media/image152.sv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146.sv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111.svg"/><Relationship Id="rId9" Type="http://schemas.openxmlformats.org/officeDocument/2006/relationships/image" Target="../media/image1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51.png"/><Relationship Id="rId7" Type="http://schemas.openxmlformats.org/officeDocument/2006/relationships/image" Target="../media/image145.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50.svg"/><Relationship Id="rId5" Type="http://schemas.openxmlformats.org/officeDocument/2006/relationships/image" Target="../media/image149.png"/><Relationship Id="rId10" Type="http://schemas.openxmlformats.org/officeDocument/2006/relationships/image" Target="../media/image148.svg"/><Relationship Id="rId4" Type="http://schemas.openxmlformats.org/officeDocument/2006/relationships/image" Target="../media/image152.svg"/><Relationship Id="rId9"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57.svg"/><Relationship Id="rId5" Type="http://schemas.openxmlformats.org/officeDocument/2006/relationships/image" Target="../media/image156.png"/><Relationship Id="rId4" Type="http://schemas.openxmlformats.org/officeDocument/2006/relationships/image" Target="../media/image155.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22.xml"/><Relationship Id="rId5" Type="http://schemas.openxmlformats.org/officeDocument/2006/relationships/image" Target="../media/image163.png"/><Relationship Id="rId4" Type="http://schemas.openxmlformats.org/officeDocument/2006/relationships/image" Target="../media/image162.png"/></Relationships>
</file>

<file path=ppt/slides/_rels/slide3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166.png"/><Relationship Id="rId4" Type="http://schemas.openxmlformats.org/officeDocument/2006/relationships/image" Target="../media/image1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22.xml"/><Relationship Id="rId5" Type="http://schemas.openxmlformats.org/officeDocument/2006/relationships/image" Target="../media/image169.png"/><Relationship Id="rId4" Type="http://schemas.openxmlformats.org/officeDocument/2006/relationships/image" Target="../media/image168.png"/></Relationships>
</file>

<file path=ppt/slides/_rels/slide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0.xml"/><Relationship Id="rId1" Type="http://schemas.openxmlformats.org/officeDocument/2006/relationships/slideLayout" Target="../slideLayouts/slideLayout22.xml"/><Relationship Id="rId6" Type="http://schemas.openxmlformats.org/officeDocument/2006/relationships/image" Target="../media/image144.png"/><Relationship Id="rId5" Type="http://schemas.openxmlformats.org/officeDocument/2006/relationships/image" Target="../media/image172.svg"/><Relationship Id="rId4" Type="http://schemas.openxmlformats.org/officeDocument/2006/relationships/image" Target="../media/image171.png"/></Relationships>
</file>

<file path=ppt/slides/_rels/slide42.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playground.tensorflow.org/#activation=tanh&amp;batchSize=1&amp;dataset=gauss&amp;regDataset=reg-plane&amp;learningRate=0.03&amp;regularizationRate=0&amp;noise=0&amp;networkShape=5&amp;seed=0.57790&amp;showTestData=false&amp;discretize=false&amp;percTrainData=10&amp;x=true&amp;y=false&amp;xTimesY=false&amp;xSquared=false&amp;ySquared=false&amp;cosX=false&amp;sinX=false&amp;cosY=false&amp;sinY=false&amp;collectStats=false&amp;problem=classification&amp;initZero=false&amp;hideText=false" TargetMode="External"/><Relationship Id="rId5" Type="http://schemas.openxmlformats.org/officeDocument/2006/relationships/hyperlink" Target="https://cs.stanford.edu/people/karpathy/convnetjs/demo/mnist.html" TargetMode="External"/><Relationship Id="rId4" Type="http://schemas.openxmlformats.org/officeDocument/2006/relationships/hyperlink" Target="https://projector.tensorflow.org/"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Future" descr="Y:\Kunden DE\TÜV Rheinland\Chris Kirga\2017.03.13\TUVR_Bildercollection\screen_12 rgb.jpg"/>
          <p:cNvPicPr>
            <a:picLocks noGrp="1" noChangeAspect="1" noChangeArrowheads="1"/>
          </p:cNvPicPr>
          <p:nvPr>
            <p:ph type="pic" sz="quarter" idx="16"/>
            <p:custDataLst>
              <p:tags r:id="rId1"/>
            </p:custDataLst>
          </p:nvPr>
        </p:nvPicPr>
        <p:blipFill>
          <a:blip r:embed="rId4">
            <a:extLst>
              <a:ext uri="{28A0092B-C50C-407E-A947-70E740481C1C}">
                <a14:useLocalDpi xmlns:a14="http://schemas.microsoft.com/office/drawing/2010/main" val="0"/>
              </a:ext>
            </a:extLst>
          </a:blip>
          <a:srcRect t="14975" b="14975"/>
          <a:stretch>
            <a:fillRect/>
          </a:stretch>
        </p:blipFill>
        <p:spPr>
          <a:xfrm>
            <a:off x="-5638913" y="-170666"/>
            <a:ext cx="12187592" cy="5692581"/>
          </a:xfrm>
        </p:spPr>
      </p:pic>
      <p:sp>
        <p:nvSpPr>
          <p:cNvPr id="3" name="Text Placeholder 2"/>
          <p:cNvSpPr>
            <a:spLocks noGrp="1"/>
          </p:cNvSpPr>
          <p:nvPr>
            <p:ph type="body" sz="quarter" idx="15"/>
          </p:nvPr>
        </p:nvSpPr>
        <p:spPr/>
        <p:txBody>
          <a:bodyPr/>
          <a:lstStyle/>
          <a:p>
            <a:endParaRPr lang="de-DE" dirty="0"/>
          </a:p>
        </p:txBody>
      </p:sp>
      <p:sp>
        <p:nvSpPr>
          <p:cNvPr id="4" name="Subtitle 3"/>
          <p:cNvSpPr>
            <a:spLocks noGrp="1"/>
          </p:cNvSpPr>
          <p:nvPr>
            <p:ph type="subTitle" idx="1"/>
          </p:nvPr>
        </p:nvSpPr>
        <p:spPr/>
        <p:txBody>
          <a:bodyPr/>
          <a:lstStyle/>
          <a:p>
            <a:r>
              <a:rPr lang="de-DE" dirty="0"/>
              <a:t>Michael Lindner (MCT)</a:t>
            </a:r>
          </a:p>
        </p:txBody>
      </p:sp>
      <p:sp>
        <p:nvSpPr>
          <p:cNvPr id="5" name="Title 4"/>
          <p:cNvSpPr>
            <a:spLocks noGrp="1"/>
          </p:cNvSpPr>
          <p:nvPr>
            <p:ph type="ctrTitle"/>
          </p:nvPr>
        </p:nvSpPr>
        <p:spPr/>
        <p:txBody>
          <a:bodyPr>
            <a:normAutofit/>
          </a:bodyPr>
          <a:lstStyle/>
          <a:p>
            <a:r>
              <a:rPr lang="de-DE" sz="3200" dirty="0"/>
              <a:t>KI-Grundlagen und </a:t>
            </a:r>
            <a:br>
              <a:rPr lang="de-DE" sz="3200" dirty="0"/>
            </a:br>
            <a:r>
              <a:rPr lang="de-DE" sz="3200" dirty="0"/>
              <a:t>Microsoft® Copilot</a:t>
            </a:r>
            <a:endParaRPr lang="de-DE" dirty="0"/>
          </a:p>
        </p:txBody>
      </p:sp>
    </p:spTree>
    <p:extLst>
      <p:ext uri="{BB962C8B-B14F-4D97-AF65-F5344CB8AC3E}">
        <p14:creationId xmlns:p14="http://schemas.microsoft.com/office/powerpoint/2010/main" val="3426520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5BF86D4-0AAF-A2B2-840E-EFCFAF9C74C0}"/>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Textklassifikation</a:t>
            </a:r>
          </a:p>
        </p:txBody>
      </p:sp>
      <p:pic>
        <p:nvPicPr>
          <p:cNvPr id="5" name="Inhaltsplatzhalter 4" descr="Wachstums- und Fortschrittskonzept mit drei verschiedenen Geschäftsleuten.">
            <a:extLst>
              <a:ext uri="{FF2B5EF4-FFF2-40B4-BE49-F238E27FC236}">
                <a16:creationId xmlns:a16="http://schemas.microsoft.com/office/drawing/2014/main" id="{452059B2-C89D-490D-9275-F17618CEDE48}"/>
              </a:ext>
            </a:extLst>
          </p:cNvPr>
          <p:cNvPicPr>
            <a:picLocks noGrp="1" noChangeAspect="1"/>
          </p:cNvPicPr>
          <p:nvPr>
            <p:ph sz="half" idx="1"/>
          </p:nvPr>
        </p:nvPicPr>
        <p:blipFill>
          <a:blip r:embed="rId3"/>
          <a:srcRect l="16334" r="18904" b="-3"/>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FE6894D6-FAD5-138C-E7D6-3CA61F38DAD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de-DE" sz="1400" b="1"/>
              <a:t>Spam-Erkennung</a:t>
            </a:r>
          </a:p>
          <a:p>
            <a:pPr marL="0" lvl="1" indent="0">
              <a:buNone/>
            </a:pPr>
            <a:r>
              <a:rPr lang="de-DE" sz="1400"/>
              <a:t>Modelle zur Textklassifikation helfen dabei, unerwünschte Nachrichten wie Spam zuverlässig zu identifizieren und zu filtern.</a:t>
            </a:r>
          </a:p>
          <a:p>
            <a:pPr marL="0" indent="0">
              <a:spcBef>
                <a:spcPts val="2500"/>
              </a:spcBef>
              <a:buNone/>
            </a:pPr>
            <a:r>
              <a:rPr lang="de-DE" sz="1400" b="1"/>
              <a:t>Sentiment-Analyse</a:t>
            </a:r>
          </a:p>
          <a:p>
            <a:pPr marL="0" lvl="1" indent="0">
              <a:buNone/>
            </a:pPr>
            <a:r>
              <a:rPr lang="de-DE" sz="1400"/>
              <a:t>Sentiment-Analyse-Modelle bewerten den emotionalen Gehalt von Texten, um Meinungen und Stimmungen zu erkennen.</a:t>
            </a:r>
          </a:p>
          <a:p>
            <a:pPr marL="0" indent="0">
              <a:spcBef>
                <a:spcPts val="2500"/>
              </a:spcBef>
              <a:buNone/>
            </a:pPr>
            <a:r>
              <a:rPr lang="de-DE" sz="1400" b="1"/>
              <a:t>Themenklassifikation</a:t>
            </a:r>
          </a:p>
          <a:p>
            <a:pPr marL="0" lvl="1" indent="0">
              <a:buNone/>
            </a:pPr>
            <a:r>
              <a:rPr lang="de-DE" sz="1400"/>
              <a:t>Themenklassifikation ermöglicht es, Inhalte in verschiedene Themenbereiche zu kategorisieren, was die Datenanalyse vereinfacht.</a:t>
            </a:r>
          </a:p>
        </p:txBody>
      </p:sp>
    </p:spTree>
    <p:extLst>
      <p:ext uri="{BB962C8B-B14F-4D97-AF65-F5344CB8AC3E}">
        <p14:creationId xmlns:p14="http://schemas.microsoft.com/office/powerpoint/2010/main" val="75867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3A703DCF-4BDF-415E-4435-9FBD3A40BBBB}"/>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Informationsbeschaffung</a:t>
            </a:r>
          </a:p>
        </p:txBody>
      </p:sp>
      <p:pic>
        <p:nvPicPr>
          <p:cNvPr id="5" name="Inhaltsplatzhalter 4" descr="Dateien auf digitalem Hintergrund">
            <a:extLst>
              <a:ext uri="{FF2B5EF4-FFF2-40B4-BE49-F238E27FC236}">
                <a16:creationId xmlns:a16="http://schemas.microsoft.com/office/drawing/2014/main" id="{051E7275-6BBC-4FCD-9F0F-C590C01942AB}"/>
              </a:ext>
            </a:extLst>
          </p:cNvPr>
          <p:cNvPicPr>
            <a:picLocks noGrp="1" noChangeAspect="1"/>
          </p:cNvPicPr>
          <p:nvPr>
            <p:ph sz="half" idx="1"/>
          </p:nvPr>
        </p:nvPicPr>
        <p:blipFill>
          <a:blip r:embed="rId3"/>
          <a:srcRect l="17599" r="20528"/>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5F764EBF-C099-AAA1-79E1-21F2850D51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de-DE" sz="1400" b="1"/>
              <a:t>Datenextraktion</a:t>
            </a:r>
          </a:p>
          <a:p>
            <a:pPr marL="0" lvl="1" indent="0">
              <a:buNone/>
            </a:pPr>
            <a:r>
              <a:rPr lang="de-DE" sz="1400"/>
              <a:t>LLMs sind in der Lage, relevante Daten und Fakten aus umfangreichen Texten präzise zu extrahieren.</a:t>
            </a:r>
          </a:p>
          <a:p>
            <a:pPr marL="0" indent="0">
              <a:spcBef>
                <a:spcPts val="2500"/>
              </a:spcBef>
              <a:buNone/>
            </a:pPr>
            <a:r>
              <a:rPr lang="de-DE" sz="1400" b="1"/>
              <a:t>Strukturierung von Informationen</a:t>
            </a:r>
          </a:p>
          <a:p>
            <a:pPr marL="0" lvl="1" indent="0">
              <a:buNone/>
            </a:pPr>
            <a:r>
              <a:rPr lang="de-DE" sz="1400"/>
              <a:t>Die Strukturierung von Informationen ermöglicht eine bessere Übersicht und Zugriff auf relevante Inhalte in Dokumenten.</a:t>
            </a:r>
          </a:p>
          <a:p>
            <a:pPr marL="0" indent="0">
              <a:spcBef>
                <a:spcPts val="2500"/>
              </a:spcBef>
              <a:buNone/>
            </a:pPr>
            <a:r>
              <a:rPr lang="de-DE" sz="1400" b="1"/>
              <a:t>Zusammenfassungen erstellen</a:t>
            </a:r>
          </a:p>
          <a:p>
            <a:pPr marL="0" lvl="1" indent="0">
              <a:buNone/>
            </a:pPr>
            <a:r>
              <a:rPr lang="de-DE" sz="1400"/>
              <a:t>LLMs können die wichtigsten Punkte aus langen Dokumenten zusammenfassen und so den Informationsbedarf effizient decken.</a:t>
            </a:r>
          </a:p>
        </p:txBody>
      </p:sp>
    </p:spTree>
    <p:extLst>
      <p:ext uri="{BB962C8B-B14F-4D97-AF65-F5344CB8AC3E}">
        <p14:creationId xmlns:p14="http://schemas.microsoft.com/office/powerpoint/2010/main" val="3012683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CA53C-6E64-9729-4FA0-7416B281C30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38ECECA-17CE-159C-C9F6-20B92366F254}"/>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dirty="0"/>
              <a:t>DEMO</a:t>
            </a:r>
          </a:p>
        </p:txBody>
      </p:sp>
      <p:sp>
        <p:nvSpPr>
          <p:cNvPr id="4" name="Inhaltsplatzhalter 3">
            <a:extLst>
              <a:ext uri="{FF2B5EF4-FFF2-40B4-BE49-F238E27FC236}">
                <a16:creationId xmlns:a16="http://schemas.microsoft.com/office/drawing/2014/main" id="{42773602-0002-9064-6EEE-837B5B45261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de-DE" sz="1400" b="1" dirty="0"/>
              <a:t>Copilot Suche , KI Vision</a:t>
            </a:r>
          </a:p>
        </p:txBody>
      </p:sp>
    </p:spTree>
    <p:extLst>
      <p:ext uri="{BB962C8B-B14F-4D97-AF65-F5344CB8AC3E}">
        <p14:creationId xmlns:p14="http://schemas.microsoft.com/office/powerpoint/2010/main" val="741154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0A096581-D091-5EF2-3BB9-07A1B2FDFA6B}"/>
              </a:ext>
            </a:extLst>
          </p:cNvPr>
          <p:cNvSpPr>
            <a:spLocks noGrp="1"/>
          </p:cNvSpPr>
          <p:nvPr>
            <p:ph type="ctrTitle"/>
          </p:nvPr>
        </p:nvSpPr>
        <p:spPr>
          <a:xfrm>
            <a:off x="559219" y="1115844"/>
            <a:ext cx="7680960" cy="4631911"/>
          </a:xfrm>
        </p:spPr>
        <p:txBody>
          <a:bodyPr anchor="b">
            <a:normAutofit/>
          </a:bodyPr>
          <a:lstStyle/>
          <a:p>
            <a:r>
              <a:rPr lang="de-DE" sz="6500"/>
              <a:t>Architektur von LLMs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422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5C74459F-2688-B4E9-90FC-DDBCAE02A762}"/>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Vom Training bis zur Abfrage</a:t>
            </a:r>
          </a:p>
        </p:txBody>
      </p:sp>
      <p:pic>
        <p:nvPicPr>
          <p:cNvPr id="5" name="Inhaltsplatzhalter 4" descr="Frau zeigt auf ein leeres Flussdiagramm auf einem interaktiven Whiteboard.">
            <a:extLst>
              <a:ext uri="{FF2B5EF4-FFF2-40B4-BE49-F238E27FC236}">
                <a16:creationId xmlns:a16="http://schemas.microsoft.com/office/drawing/2014/main" id="{535CB073-3D5C-4A33-99EF-A81A79409709}"/>
              </a:ext>
            </a:extLst>
          </p:cNvPr>
          <p:cNvPicPr>
            <a:picLocks noGrp="1" noChangeAspect="1"/>
          </p:cNvPicPr>
          <p:nvPr>
            <p:ph sz="half" idx="1"/>
          </p:nvPr>
        </p:nvPicPr>
        <p:blipFill>
          <a:blip r:embed="rId3"/>
          <a:srcRect t="24684" r="-2" b="21431"/>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9BDA0CB7-C73C-89F0-5D85-3173C8E304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de-DE" sz="1400" b="1"/>
              <a:t>Datensammlung</a:t>
            </a:r>
          </a:p>
          <a:p>
            <a:pPr marL="0" lvl="1" indent="0">
              <a:buNone/>
            </a:pPr>
            <a:r>
              <a:rPr lang="de-DE" sz="1400"/>
              <a:t>Die erste Phase besteht darin, eine große Menge an qualitativ hochwertigen Textdaten aus verschiedenen Quellen zu sammeln.</a:t>
            </a:r>
          </a:p>
          <a:p>
            <a:pPr marL="0" indent="0">
              <a:spcBef>
                <a:spcPts val="2500"/>
              </a:spcBef>
              <a:buNone/>
            </a:pPr>
            <a:r>
              <a:rPr lang="de-DE" sz="1400" b="1"/>
              <a:t>Datenvorverarbeitung</a:t>
            </a:r>
          </a:p>
          <a:p>
            <a:pPr marL="0" lvl="1" indent="0">
              <a:buNone/>
            </a:pPr>
            <a:r>
              <a:rPr lang="de-DE" sz="1400"/>
              <a:t>In dieser Phase werden die gesammelten Daten bereinigt und normalisiert, um sie für das Training geeignet zu machen.</a:t>
            </a:r>
          </a:p>
          <a:p>
            <a:pPr marL="0" indent="0">
              <a:spcBef>
                <a:spcPts val="2500"/>
              </a:spcBef>
              <a:buNone/>
            </a:pPr>
            <a:r>
              <a:rPr lang="de-DE" sz="1400" b="1"/>
              <a:t>Tokenisierung</a:t>
            </a:r>
          </a:p>
          <a:p>
            <a:pPr marL="0" lvl="1" indent="0">
              <a:buNone/>
            </a:pPr>
            <a:r>
              <a:rPr lang="de-DE" sz="1400"/>
              <a:t>Tokenisierung zerlegt den Text in verarbeitbare Einheiten, die für das Modell von Bedeutung sind.</a:t>
            </a:r>
          </a:p>
          <a:p>
            <a:pPr marL="0" indent="0">
              <a:spcBef>
                <a:spcPts val="2500"/>
              </a:spcBef>
              <a:buNone/>
            </a:pPr>
            <a:r>
              <a:rPr lang="de-DE" sz="1400" b="1"/>
              <a:t>Training des Modells</a:t>
            </a:r>
          </a:p>
          <a:p>
            <a:pPr marL="0" lvl="1" indent="0">
              <a:buNone/>
            </a:pPr>
            <a:r>
              <a:rPr lang="de-DE" sz="1400"/>
              <a:t>Das Modell wird mit den vorverarbeiteten Daten trainiert, um Muster und Beziehungen im Text zu erlernen.</a:t>
            </a:r>
          </a:p>
        </p:txBody>
      </p:sp>
    </p:spTree>
    <p:extLst>
      <p:ext uri="{BB962C8B-B14F-4D97-AF65-F5344CB8AC3E}">
        <p14:creationId xmlns:p14="http://schemas.microsoft.com/office/powerpoint/2010/main" val="2738504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el 1">
            <a:extLst>
              <a:ext uri="{FF2B5EF4-FFF2-40B4-BE49-F238E27FC236}">
                <a16:creationId xmlns:a16="http://schemas.microsoft.com/office/drawing/2014/main" id="{C4E44FA6-55BA-A459-3B5C-E1E86C47DFD9}"/>
              </a:ext>
            </a:extLst>
          </p:cNvPr>
          <p:cNvSpPr>
            <a:spLocks noGrp="1"/>
          </p:cNvSpPr>
          <p:nvPr>
            <p:ph type="title"/>
          </p:nvPr>
        </p:nvSpPr>
        <p:spPr>
          <a:xfrm>
            <a:off x="640080" y="914400"/>
            <a:ext cx="3412998" cy="1839433"/>
          </a:xfrm>
        </p:spPr>
        <p:txBody>
          <a:bodyPr>
            <a:normAutofit/>
          </a:bodyPr>
          <a:lstStyle/>
          <a:p>
            <a:r>
              <a:rPr lang="de-DE" sz="3300"/>
              <a:t>Was ist in einem LLM-Textmodell gespeichert?</a:t>
            </a:r>
          </a:p>
        </p:txBody>
      </p:sp>
      <p:sp>
        <p:nvSpPr>
          <p:cNvPr id="3" name="Inhaltsplatzhalter 2">
            <a:extLst>
              <a:ext uri="{FF2B5EF4-FFF2-40B4-BE49-F238E27FC236}">
                <a16:creationId xmlns:a16="http://schemas.microsoft.com/office/drawing/2014/main" id="{EF65FC13-94A3-CA21-2F4D-4FA5394535C9}"/>
              </a:ext>
            </a:extLst>
          </p:cNvPr>
          <p:cNvSpPr>
            <a:spLocks noGrp="1"/>
          </p:cNvSpPr>
          <p:nvPr>
            <p:ph idx="1"/>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32670" y="1014984"/>
            <a:ext cx="7029274" cy="5314686"/>
          </a:xfrm>
        </p:spPr>
        <p:txBody>
          <a:bodyPr>
            <a:normAutofit/>
          </a:bodyPr>
          <a:lstStyle/>
          <a:p>
            <a:pPr marL="0" indent="0">
              <a:lnSpc>
                <a:spcPct val="110000"/>
              </a:lnSpc>
              <a:spcBef>
                <a:spcPts val="2500"/>
              </a:spcBef>
              <a:buNone/>
            </a:pPr>
            <a:r>
              <a:rPr lang="de-DE" sz="1400" b="1"/>
              <a:t>Wortvektoren</a:t>
            </a:r>
          </a:p>
          <a:p>
            <a:pPr marL="0" lvl="1" indent="0">
              <a:lnSpc>
                <a:spcPct val="110000"/>
              </a:lnSpc>
              <a:buNone/>
            </a:pPr>
            <a:r>
              <a:rPr lang="de-DE" sz="1400"/>
              <a:t>Wortvektoren repräsentieren Wörter in einem mehrdimensionalen Raum und helfen dem Modell, semantische Beziehungen zu verstehen.</a:t>
            </a:r>
          </a:p>
          <a:p>
            <a:pPr marL="0" indent="0">
              <a:lnSpc>
                <a:spcPct val="110000"/>
              </a:lnSpc>
              <a:spcBef>
                <a:spcPts val="2500"/>
              </a:spcBef>
              <a:buNone/>
            </a:pPr>
            <a:r>
              <a:rPr lang="de-DE" sz="1400" b="1"/>
              <a:t>Muster und Regeln</a:t>
            </a:r>
          </a:p>
          <a:p>
            <a:pPr marL="0" lvl="1" indent="0">
              <a:lnSpc>
                <a:spcPct val="110000"/>
              </a:lnSpc>
              <a:buNone/>
            </a:pPr>
            <a:r>
              <a:rPr lang="de-DE" sz="1400"/>
              <a:t>Das Modell lernt grammatische Regeln und Sprachmuster, was zu grammatikalisch korrekten Sätzen führt.</a:t>
            </a:r>
          </a:p>
          <a:p>
            <a:pPr marL="0" indent="0">
              <a:lnSpc>
                <a:spcPct val="110000"/>
              </a:lnSpc>
              <a:spcBef>
                <a:spcPts val="2500"/>
              </a:spcBef>
              <a:buNone/>
            </a:pPr>
            <a:r>
              <a:rPr lang="de-DE" sz="1400" b="1"/>
              <a:t>Kontextinformationen</a:t>
            </a:r>
          </a:p>
          <a:p>
            <a:pPr marL="0" lvl="1" indent="0">
              <a:lnSpc>
                <a:spcPct val="110000"/>
              </a:lnSpc>
              <a:buNone/>
            </a:pPr>
            <a:r>
              <a:rPr lang="de-DE" sz="1400"/>
              <a:t>Speicherung von Kontextinformationen ermöglicht kontextbezogene Antworten und Interpretation von Bedeutungen.</a:t>
            </a:r>
          </a:p>
          <a:p>
            <a:pPr marL="0" indent="0">
              <a:lnSpc>
                <a:spcPct val="110000"/>
              </a:lnSpc>
              <a:spcBef>
                <a:spcPts val="2500"/>
              </a:spcBef>
              <a:buNone/>
            </a:pPr>
            <a:r>
              <a:rPr lang="de-DE" sz="1400" b="1"/>
              <a:t>Wissen aus Trainingsdaten</a:t>
            </a:r>
          </a:p>
          <a:p>
            <a:pPr marL="0" lvl="1" indent="0">
              <a:lnSpc>
                <a:spcPct val="110000"/>
              </a:lnSpc>
              <a:buNone/>
            </a:pPr>
            <a:r>
              <a:rPr lang="de-DE" sz="1400"/>
              <a:t>Das Modell speichert Wissen, um auf eine Vielzahl von Fragen und Themen zu antworten.</a:t>
            </a:r>
          </a:p>
          <a:p>
            <a:pPr marL="0" indent="0">
              <a:lnSpc>
                <a:spcPct val="110000"/>
              </a:lnSpc>
              <a:spcBef>
                <a:spcPts val="2500"/>
              </a:spcBef>
              <a:buNone/>
            </a:pPr>
            <a:r>
              <a:rPr lang="de-DE" sz="1400" b="1"/>
              <a:t>Attention Scores</a:t>
            </a:r>
          </a:p>
          <a:p>
            <a:pPr marL="0" lvl="1" indent="0">
              <a:lnSpc>
                <a:spcPct val="110000"/>
              </a:lnSpc>
              <a:buNone/>
            </a:pPr>
            <a:r>
              <a:rPr lang="de-DE" sz="1400"/>
              <a:t>Attention Scores helfen dem Modell, wichtige Informationen hervorzuheben und weniger relevante Teile zu ignorieren.</a:t>
            </a:r>
          </a:p>
        </p:txBody>
      </p:sp>
    </p:spTree>
    <p:extLst>
      <p:ext uri="{BB962C8B-B14F-4D97-AF65-F5344CB8AC3E}">
        <p14:creationId xmlns:p14="http://schemas.microsoft.com/office/powerpoint/2010/main" val="4241552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anim calcmode="lin" valueType="num">
                                      <p:cBhvr>
                                        <p:cTn id="8" dur="250" fill="hold"/>
                                        <p:tgtEl>
                                          <p:spTgt spid="3"/>
                                        </p:tgtEl>
                                        <p:attrNameLst>
                                          <p:attrName>ppt_x</p:attrName>
                                        </p:attrNameLst>
                                      </p:cBhvr>
                                      <p:tavLst>
                                        <p:tav tm="0">
                                          <p:val>
                                            <p:strVal val="#ppt_x"/>
                                          </p:val>
                                        </p:tav>
                                        <p:tav tm="100000">
                                          <p:val>
                                            <p:strVal val="#ppt_x"/>
                                          </p:val>
                                        </p:tav>
                                      </p:tavLst>
                                    </p:anim>
                                    <p:anim calcmode="lin" valueType="num">
                                      <p:cBhvr>
                                        <p:cTn id="9"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1CB59B-EF9E-4E47-BF33-B8075EB6C7A1}"/>
              </a:ext>
            </a:extLst>
          </p:cNvPr>
          <p:cNvSpPr>
            <a:spLocks noGrp="1"/>
          </p:cNvSpPr>
          <p:nvPr>
            <p:ph type="title"/>
          </p:nvPr>
        </p:nvSpPr>
        <p:spPr>
          <a:xfrm>
            <a:off x="569912" y="4044553"/>
            <a:ext cx="6197936" cy="615553"/>
          </a:xfrm>
        </p:spPr>
        <p:txBody>
          <a:bodyPr/>
          <a:lstStyle/>
          <a:p>
            <a:r>
              <a:rPr lang="de-DE" sz="4000" b="0" i="0" strike="noStrike" cap="none" baseline="0" dirty="0">
                <a:solidFill>
                  <a:srgbClr val="000000"/>
                </a:solidFill>
                <a:effectLst/>
                <a:latin typeface="Segoe UI"/>
                <a:ea typeface="Segoe UI"/>
                <a:cs typeface="Segoe UI"/>
              </a:rPr>
              <a:t>Grundlagen: KI-Übersicht</a:t>
            </a:r>
            <a:endParaRPr lang="en-US" dirty="0"/>
          </a:p>
        </p:txBody>
      </p:sp>
    </p:spTree>
    <p:extLst>
      <p:ext uri="{BB962C8B-B14F-4D97-AF65-F5344CB8AC3E}">
        <p14:creationId xmlns:p14="http://schemas.microsoft.com/office/powerpoint/2010/main" val="770964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35153A-7CF3-4A72-A493-1FD6EEF90D07}"/>
              </a:ext>
            </a:extLst>
          </p:cNvPr>
          <p:cNvSpPr>
            <a:spLocks noGrp="1"/>
          </p:cNvSpPr>
          <p:nvPr>
            <p:ph type="title"/>
          </p:nvPr>
        </p:nvSpPr>
        <p:spPr>
          <a:xfrm>
            <a:off x="588261" y="585216"/>
            <a:ext cx="5699417" cy="975360"/>
          </a:xfrm>
        </p:spPr>
        <p:txBody>
          <a:bodyPr/>
          <a:lstStyle/>
          <a:p>
            <a:r>
              <a:rPr lang="de-DE" sz="3200" b="0" i="0" strike="noStrike" cap="none" baseline="0">
                <a:solidFill>
                  <a:srgbClr val="000000"/>
                </a:solidFill>
                <a:effectLst/>
                <a:latin typeface="Segoe UI Semibold"/>
                <a:ea typeface="Segoe UI Semibold"/>
                <a:cs typeface="Segoe UI Semibold"/>
              </a:rPr>
              <a:t>Was ist künstliche Intelligenz?</a:t>
            </a:r>
          </a:p>
        </p:txBody>
      </p:sp>
      <p:sp>
        <p:nvSpPr>
          <p:cNvPr id="12" name="Text Placeholder 11">
            <a:extLst>
              <a:ext uri="{FF2B5EF4-FFF2-40B4-BE49-F238E27FC236}">
                <a16:creationId xmlns:a16="http://schemas.microsoft.com/office/drawing/2014/main" id="{DA7AEF1B-E144-3F96-8B00-26E34281D1DA}"/>
              </a:ext>
            </a:extLst>
          </p:cNvPr>
          <p:cNvSpPr>
            <a:spLocks noGrp="1"/>
          </p:cNvSpPr>
          <p:nvPr>
            <p:ph type="body" sz="quarter" idx="16"/>
          </p:nvPr>
        </p:nvSpPr>
        <p:spPr>
          <a:xfrm>
            <a:off x="584200" y="1594155"/>
            <a:ext cx="4714663" cy="670560"/>
          </a:xfrm>
        </p:spPr>
        <p:txBody>
          <a:bodyPr/>
          <a:lstStyle/>
          <a:p>
            <a:r>
              <a:rPr lang="de-DE" sz="2200" b="0" i="0" strike="noStrike" cap="none" baseline="0">
                <a:solidFill>
                  <a:srgbClr val="000000"/>
                </a:solidFill>
                <a:effectLst/>
                <a:latin typeface="Segoe UI Semibold"/>
                <a:ea typeface="Segoe UI Semibold"/>
                <a:cs typeface="Segoe UI Semibold"/>
              </a:rPr>
              <a:t>Software, die menschliche Fähigkeiten imitiert</a:t>
            </a:r>
          </a:p>
        </p:txBody>
      </p:sp>
      <p:sp>
        <p:nvSpPr>
          <p:cNvPr id="11" name="Text Placeholder 10">
            <a:extLst>
              <a:ext uri="{FF2B5EF4-FFF2-40B4-BE49-F238E27FC236}">
                <a16:creationId xmlns:a16="http://schemas.microsoft.com/office/drawing/2014/main" id="{26C9A5F3-2CCD-4171-79F4-782668EC5C87}"/>
              </a:ext>
            </a:extLst>
          </p:cNvPr>
          <p:cNvSpPr>
            <a:spLocks noGrp="1"/>
          </p:cNvSpPr>
          <p:nvPr>
            <p:ph type="body" sz="quarter" idx="15"/>
          </p:nvPr>
        </p:nvSpPr>
        <p:spPr>
          <a:xfrm>
            <a:off x="586389" y="2472263"/>
            <a:ext cx="5134789" cy="3539430"/>
          </a:xfrm>
        </p:spPr>
        <p:txBody>
          <a:bodyPr/>
          <a:lstStyle/>
          <a:p>
            <a:pPr marL="339725" lvl="1" indent="-339725">
              <a:spcBef>
                <a:spcPts val="300"/>
              </a:spcBef>
              <a:spcAft>
                <a:spcPts val="600"/>
              </a:spcAft>
            </a:pPr>
            <a:r>
              <a:rPr lang="de-DE" sz="2000" b="0" i="0" strike="noStrike" cap="none" baseline="0" dirty="0">
                <a:solidFill>
                  <a:srgbClr val="000000"/>
                </a:solidFill>
                <a:effectLst/>
                <a:latin typeface="Segoe UI"/>
                <a:ea typeface="Segoe UI"/>
                <a:cs typeface="Segoe UI"/>
              </a:rPr>
              <a:t>Vorhersage von Ergebnissen und Erkennen von Mustern auf der Grundlage von Verlaufsdaten</a:t>
            </a:r>
          </a:p>
          <a:p>
            <a:pPr marL="339725" lvl="1" indent="-339725">
              <a:spcBef>
                <a:spcPts val="300"/>
              </a:spcBef>
              <a:spcAft>
                <a:spcPts val="600"/>
              </a:spcAft>
            </a:pPr>
            <a:r>
              <a:rPr lang="de-DE" sz="2000" b="0" i="0" strike="noStrike" cap="none" baseline="0" dirty="0">
                <a:solidFill>
                  <a:srgbClr val="000000"/>
                </a:solidFill>
                <a:effectLst/>
                <a:latin typeface="Segoe UI"/>
                <a:ea typeface="Segoe UI"/>
                <a:cs typeface="Segoe UI"/>
              </a:rPr>
              <a:t>Erkennen von abnormalen Ereignissen </a:t>
            </a:r>
            <a:br>
              <a:rPr lang="de-DE" sz="2000" b="0" i="0" strike="noStrike" cap="none" baseline="0" dirty="0">
                <a:solidFill>
                  <a:srgbClr val="000000"/>
                </a:solidFill>
                <a:effectLst/>
                <a:latin typeface="Segoe UI"/>
                <a:ea typeface="Segoe UI"/>
                <a:cs typeface="Segoe UI"/>
              </a:rPr>
            </a:br>
            <a:r>
              <a:rPr lang="de-DE" sz="2000" b="0" i="0" strike="noStrike" cap="none" baseline="0" dirty="0">
                <a:solidFill>
                  <a:srgbClr val="000000"/>
                </a:solidFill>
                <a:effectLst/>
                <a:latin typeface="Segoe UI"/>
                <a:ea typeface="Segoe UI"/>
                <a:cs typeface="Segoe UI"/>
              </a:rPr>
              <a:t>und Treffen von Entscheidungen</a:t>
            </a:r>
          </a:p>
          <a:p>
            <a:pPr marL="339725" lvl="1" indent="-339725">
              <a:spcBef>
                <a:spcPts val="300"/>
              </a:spcBef>
              <a:spcAft>
                <a:spcPts val="600"/>
              </a:spcAft>
            </a:pPr>
            <a:r>
              <a:rPr lang="de-DE" sz="2000" b="0" i="0" strike="noStrike" cap="none" baseline="0" dirty="0">
                <a:solidFill>
                  <a:srgbClr val="000000"/>
                </a:solidFill>
                <a:effectLst/>
                <a:latin typeface="Segoe UI"/>
                <a:ea typeface="Segoe UI"/>
                <a:cs typeface="Segoe UI"/>
              </a:rPr>
              <a:t>Interpretieren von visuellen Eingaben</a:t>
            </a:r>
          </a:p>
          <a:p>
            <a:pPr marL="339725" lvl="1" indent="-339725">
              <a:spcBef>
                <a:spcPts val="300"/>
              </a:spcBef>
              <a:spcAft>
                <a:spcPts val="600"/>
              </a:spcAft>
            </a:pPr>
            <a:r>
              <a:rPr lang="de-DE" sz="2000" b="0" i="0" strike="noStrike" cap="none" baseline="0" dirty="0">
                <a:solidFill>
                  <a:srgbClr val="000000"/>
                </a:solidFill>
                <a:effectLst/>
                <a:latin typeface="Segoe UI"/>
                <a:ea typeface="Segoe UI"/>
                <a:cs typeface="Segoe UI"/>
              </a:rPr>
              <a:t>Verstehen von Sprache und Teilnahme </a:t>
            </a:r>
            <a:br>
              <a:rPr lang="de-DE" sz="2000" b="0" i="0" strike="noStrike" cap="none" baseline="0" dirty="0">
                <a:solidFill>
                  <a:srgbClr val="000000"/>
                </a:solidFill>
                <a:effectLst/>
                <a:latin typeface="Segoe UI"/>
                <a:ea typeface="Segoe UI"/>
                <a:cs typeface="Segoe UI"/>
              </a:rPr>
            </a:br>
            <a:r>
              <a:rPr lang="de-DE" sz="2000" b="0" i="0" strike="noStrike" cap="none" baseline="0" dirty="0">
                <a:solidFill>
                  <a:srgbClr val="000000"/>
                </a:solidFill>
                <a:effectLst/>
                <a:latin typeface="Segoe UI"/>
                <a:ea typeface="Segoe UI"/>
                <a:cs typeface="Segoe UI"/>
              </a:rPr>
              <a:t>an Unterhaltungen</a:t>
            </a:r>
          </a:p>
          <a:p>
            <a:pPr marL="339725" lvl="1" indent="-339725">
              <a:spcBef>
                <a:spcPts val="300"/>
              </a:spcBef>
              <a:spcAft>
                <a:spcPts val="600"/>
              </a:spcAft>
            </a:pPr>
            <a:r>
              <a:rPr lang="de-DE" sz="2000" b="0" i="0" strike="noStrike" cap="none" baseline="0" dirty="0">
                <a:solidFill>
                  <a:srgbClr val="000000"/>
                </a:solidFill>
                <a:effectLst/>
                <a:latin typeface="Segoe UI"/>
                <a:ea typeface="Segoe UI"/>
                <a:cs typeface="Segoe UI"/>
              </a:rPr>
              <a:t>Extrahieren von Informationen aus Quellen, um Wissen zu gewinnen</a:t>
            </a:r>
          </a:p>
        </p:txBody>
      </p:sp>
      <p:sp>
        <p:nvSpPr>
          <p:cNvPr id="2" name="Rectangle 1">
            <a:extLst>
              <a:ext uri="{FF2B5EF4-FFF2-40B4-BE49-F238E27FC236}">
                <a16:creationId xmlns:a16="http://schemas.microsoft.com/office/drawing/2014/main" id="{3B59340E-7087-D9AF-C8ED-7941E86AFE2D}"/>
              </a:ext>
              <a:ext uri="{C183D7F6-B498-43B3-948B-1728B52AA6E4}">
                <adec:decorative xmlns:adec="http://schemas.microsoft.com/office/drawing/2017/decorative" val="1"/>
              </a:ext>
            </a:extLst>
          </p:cNvPr>
          <p:cNvSpPr/>
          <p:nvPr/>
        </p:nvSpPr>
        <p:spPr bwMode="auto">
          <a:xfrm>
            <a:off x="5981699" y="1289050"/>
            <a:ext cx="5623911" cy="3986213"/>
          </a:xfrm>
          <a:prstGeom prst="rect">
            <a:avLst/>
          </a:prstGeom>
          <a:noFill/>
          <a:ln w="38100">
            <a:solidFill>
              <a:schemeClr val="accent2"/>
            </a:soli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Head with gears">
            <a:extLst>
              <a:ext uri="{FF2B5EF4-FFF2-40B4-BE49-F238E27FC236}">
                <a16:creationId xmlns:a16="http://schemas.microsoft.com/office/drawing/2014/main" id="{9BE804D0-3EAA-F260-E808-CBDA690064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182116" y="1670618"/>
            <a:ext cx="3223076" cy="3223076"/>
          </a:xfrm>
          <a:prstGeom prst="rect">
            <a:avLst/>
          </a:prstGeom>
        </p:spPr>
      </p:pic>
    </p:spTree>
    <p:extLst>
      <p:ext uri="{BB962C8B-B14F-4D97-AF65-F5344CB8AC3E}">
        <p14:creationId xmlns:p14="http://schemas.microsoft.com/office/powerpoint/2010/main" val="272742881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36F9-5B9C-4C33-9208-6BED2FB2122B}"/>
              </a:ext>
            </a:extLst>
          </p:cNvPr>
          <p:cNvSpPr>
            <a:spLocks noGrp="1"/>
          </p:cNvSpPr>
          <p:nvPr>
            <p:ph type="title"/>
          </p:nvPr>
        </p:nvSpPr>
        <p:spPr>
          <a:xfrm>
            <a:off x="588261" y="585216"/>
            <a:ext cx="11011601" cy="487680"/>
          </a:xfrm>
        </p:spPr>
        <p:txBody>
          <a:bodyPr/>
          <a:lstStyle/>
          <a:p>
            <a:r>
              <a:rPr lang="de-DE" sz="3200" b="0" i="0" strike="noStrike" cap="none" baseline="0">
                <a:solidFill>
                  <a:srgbClr val="000000"/>
                </a:solidFill>
                <a:effectLst/>
                <a:latin typeface="Segoe UI Semibold"/>
                <a:ea typeface="Segoe UI Semibold"/>
                <a:cs typeface="Segoe UI Semibold"/>
              </a:rPr>
              <a:t>Gängige KI-Workloads</a:t>
            </a:r>
          </a:p>
        </p:txBody>
      </p:sp>
      <p:graphicFrame>
        <p:nvGraphicFramePr>
          <p:cNvPr id="37" name="Table 37">
            <a:extLst>
              <a:ext uri="{FF2B5EF4-FFF2-40B4-BE49-F238E27FC236}">
                <a16:creationId xmlns:a16="http://schemas.microsoft.com/office/drawing/2014/main" id="{037901E4-55F4-4729-A31E-880F28BFE06D}"/>
              </a:ext>
            </a:extLst>
          </p:cNvPr>
          <p:cNvGraphicFramePr>
            <a:graphicFrameLocks noGrp="1"/>
          </p:cNvGraphicFramePr>
          <p:nvPr/>
        </p:nvGraphicFramePr>
        <p:xfrm>
          <a:off x="692555" y="1439150"/>
          <a:ext cx="11063027" cy="4713663"/>
        </p:xfrm>
        <a:graphic>
          <a:graphicData uri="http://schemas.openxmlformats.org/drawingml/2006/table">
            <a:tbl>
              <a:tblPr firstRow="1" bandRow="1">
                <a:tableStyleId>{5940675A-B579-460E-94D1-54222C63F5DA}</a:tableStyleId>
              </a:tblPr>
              <a:tblGrid>
                <a:gridCol w="1034234">
                  <a:extLst>
                    <a:ext uri="{9D8B030D-6E8A-4147-A177-3AD203B41FA5}">
                      <a16:colId xmlns:a16="http://schemas.microsoft.com/office/drawing/2014/main" val="3578943820"/>
                    </a:ext>
                  </a:extLst>
                </a:gridCol>
                <a:gridCol w="3371684">
                  <a:extLst>
                    <a:ext uri="{9D8B030D-6E8A-4147-A177-3AD203B41FA5}">
                      <a16:colId xmlns:a16="http://schemas.microsoft.com/office/drawing/2014/main" val="3172409955"/>
                    </a:ext>
                  </a:extLst>
                </a:gridCol>
                <a:gridCol w="6657109">
                  <a:extLst>
                    <a:ext uri="{9D8B030D-6E8A-4147-A177-3AD203B41FA5}">
                      <a16:colId xmlns:a16="http://schemas.microsoft.com/office/drawing/2014/main" val="1925463671"/>
                    </a:ext>
                  </a:extLst>
                </a:gridCol>
              </a:tblGrid>
              <a:tr h="696918">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90000"/>
                        </a:lnSpc>
                      </a:pPr>
                      <a:r>
                        <a:rPr lang="de-DE" sz="1800" b="0" i="0" strike="noStrike" cap="none" baseline="0">
                          <a:solidFill>
                            <a:srgbClr val="000000"/>
                          </a:solidFill>
                          <a:effectLst/>
                          <a:latin typeface="Segoe UI Semibold"/>
                          <a:ea typeface="Segoe UI Semibold"/>
                          <a:cs typeface="Segoe UI Semibold"/>
                        </a:rPr>
                        <a:t>Machine Learning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0" i="0" strike="noStrike" cap="none" baseline="0">
                          <a:solidFill>
                            <a:srgbClr val="000000"/>
                          </a:solidFill>
                          <a:effectLst/>
                          <a:latin typeface="Segoe UI"/>
                          <a:ea typeface="Segoe UI"/>
                          <a:cs typeface="Segoe UI"/>
                        </a:rPr>
                        <a:t>Vorhersagemodelle basierend auf Daten und Statistiken – die Grundlage für KI</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06061909"/>
                  </a:ext>
                </a:extLst>
              </a:tr>
              <a:tr h="65175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de-DE" sz="1800" b="0" i="0" strike="noStrike" cap="none" baseline="0">
                          <a:solidFill>
                            <a:srgbClr val="000000"/>
                          </a:solidFill>
                          <a:effectLst/>
                          <a:latin typeface="Segoe UI Semibold"/>
                          <a:ea typeface="Segoe UI Semibold"/>
                          <a:cs typeface="Segoe UI Semibold"/>
                        </a:rPr>
                        <a:t>Maschinelles Sehen</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0" i="0" strike="noStrike" cap="none" baseline="0">
                          <a:solidFill>
                            <a:srgbClr val="000000"/>
                          </a:solidFill>
                          <a:effectLst/>
                          <a:latin typeface="Segoe UI"/>
                          <a:ea typeface="Segoe UI"/>
                          <a:cs typeface="Segoe UI"/>
                        </a:rPr>
                        <a:t>Funktionen innerhalb von KI, um die Welt visuell durch Kameras, Videos und Bilder zu interpretieren</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72490"/>
                  </a:ext>
                </a:extLst>
              </a:tr>
              <a:tr h="758757">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de-DE" sz="1800" b="0" i="0" strike="noStrike" cap="none" baseline="0">
                          <a:solidFill>
                            <a:srgbClr val="000000"/>
                          </a:solidFill>
                          <a:effectLst/>
                          <a:latin typeface="Segoe UI Semibold"/>
                          <a:ea typeface="Segoe UI Semibold"/>
                          <a:cs typeface="Segoe UI Semibold"/>
                        </a:rPr>
                        <a:t>Verarbeitung natürlicher Sprache</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0" i="0" strike="noStrike" cap="none" baseline="0">
                          <a:solidFill>
                            <a:srgbClr val="000000"/>
                          </a:solidFill>
                          <a:effectLst/>
                          <a:latin typeface="Segoe UI"/>
                          <a:ea typeface="Segoe UI"/>
                          <a:cs typeface="Segoe UI"/>
                        </a:rPr>
                        <a:t>Fähigkeiten innerhalb von KI für einen Computer, geschriebene oder gesprochene Sprache zu interpretieren und entsprechend darauf zu antworten</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878531"/>
                  </a:ext>
                </a:extLst>
              </a:tr>
              <a:tr h="729575">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de-DE" sz="1800" b="0" i="0" strike="noStrike" cap="none" baseline="0">
                          <a:solidFill>
                            <a:srgbClr val="000000"/>
                          </a:solidFill>
                          <a:effectLst/>
                          <a:latin typeface="Segoe UI Semibold"/>
                          <a:ea typeface="Segoe UI Semibold"/>
                          <a:cs typeface="Segoe UI Semibold"/>
                        </a:rPr>
                        <a:t>Dokument Intelligenz</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0" i="0" strike="noStrike" cap="none" baseline="0">
                          <a:solidFill>
                            <a:srgbClr val="000000"/>
                          </a:solidFill>
                          <a:effectLst/>
                          <a:latin typeface="Segoe UI"/>
                          <a:ea typeface="Segoe UI"/>
                          <a:cs typeface="Segoe UI"/>
                        </a:rPr>
                        <a:t>Funktionen innerhalb von KI, die sich mit der Verwaltung, Verarbeitung und Verwendung von hohen Datenmengen in Formularen und Dokumenten befassen</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770123"/>
                  </a:ext>
                </a:extLst>
              </a:tr>
              <a:tr h="690663">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de-DE" sz="1800" b="0" i="0" strike="noStrike" cap="none" baseline="0">
                          <a:solidFill>
                            <a:srgbClr val="000000"/>
                          </a:solidFill>
                          <a:effectLst/>
                          <a:latin typeface="Segoe UI Semibold"/>
                          <a:ea typeface="Segoe UI Semibold"/>
                          <a:cs typeface="Segoe UI Semibold"/>
                        </a:rPr>
                        <a:t>Knowledge Mining</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nSpc>
                          <a:spcPct val="90000"/>
                        </a:lnSpc>
                      </a:pPr>
                      <a:r>
                        <a:rPr lang="de-DE" sz="1600" b="0" i="0" strike="noStrike" cap="none" baseline="0">
                          <a:solidFill>
                            <a:srgbClr val="000000"/>
                          </a:solidFill>
                          <a:effectLst/>
                          <a:latin typeface="Segoe UI"/>
                          <a:ea typeface="Segoe UI"/>
                          <a:cs typeface="Segoe UI"/>
                        </a:rPr>
                        <a:t>Funktionen innerhalb von KI, um Informationen aus großen Mengen meist unstrukturierter Daten zu extrahieren und einen durchsuchbaren Wissensspeicher zu erstellen</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72658521"/>
                  </a:ext>
                </a:extLst>
              </a:tr>
              <a:tr h="651754">
                <a:tc>
                  <a:txBody>
                    <a:bodyPr/>
                    <a:lstStyle/>
                    <a:p>
                      <a:endParaRPr lang="en-US" sz="2800"/>
                    </a:p>
                  </a:txBody>
                  <a:tcPr marL="182880" marR="182880" marT="91440" marB="91440"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lnSpc>
                          <a:spcPct val="90000"/>
                        </a:lnSpc>
                      </a:pPr>
                      <a:r>
                        <a:rPr lang="de-DE" sz="1800" b="0" i="0" strike="noStrike" cap="none" baseline="0">
                          <a:solidFill>
                            <a:srgbClr val="000000"/>
                          </a:solidFill>
                          <a:effectLst/>
                          <a:latin typeface="Segoe UI Semibold"/>
                          <a:ea typeface="Segoe UI Semibold"/>
                          <a:cs typeface="Segoe UI Semibold"/>
                        </a:rPr>
                        <a:t>Generative KI </a:t>
                      </a:r>
                    </a:p>
                  </a:txBody>
                  <a:tcPr marL="182880" marR="18288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32742" rtl="0" eaLnBrk="1" fontAlgn="auto" latinLnBrk="0" hangingPunct="1">
                        <a:lnSpc>
                          <a:spcPct val="90000"/>
                        </a:lnSpc>
                        <a:spcBef>
                          <a:spcPct val="0"/>
                        </a:spcBef>
                        <a:spcAft>
                          <a:spcPct val="0"/>
                        </a:spcAft>
                        <a:buClrTx/>
                        <a:buSzTx/>
                        <a:buFontTx/>
                        <a:buNone/>
                        <a:defRPr/>
                      </a:pPr>
                      <a:r>
                        <a:rPr lang="de-DE" sz="1600" b="0" i="0" strike="noStrike" cap="none" baseline="0" dirty="0">
                          <a:solidFill>
                            <a:srgbClr val="000000"/>
                          </a:solidFill>
                          <a:effectLst/>
                          <a:latin typeface="Segoe UI"/>
                          <a:ea typeface="Segoe UI"/>
                          <a:cs typeface="Segoe UI"/>
                        </a:rPr>
                        <a:t>Funktionen innerhalb von KI, die ursprüngliche Inhalte in einer Vielzahl von Formaten erstellen, einschließlich natürlicher Sprache, Bild, Code und mehr</a:t>
                      </a:r>
                    </a:p>
                  </a:txBody>
                  <a:tcPr marL="182880" marR="182880" marT="91440" marB="91440"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0247010"/>
                  </a:ext>
                </a:extLst>
              </a:tr>
            </a:tbl>
          </a:graphicData>
        </a:graphic>
      </p:graphicFrame>
      <p:grpSp>
        <p:nvGrpSpPr>
          <p:cNvPr id="14" name="Group 13">
            <a:extLst>
              <a:ext uri="{FF2B5EF4-FFF2-40B4-BE49-F238E27FC236}">
                <a16:creationId xmlns:a16="http://schemas.microsoft.com/office/drawing/2014/main" id="{10046468-9506-BF87-A852-35EA43AEC8C3}"/>
              </a:ext>
              <a:ext uri="{C183D7F6-B498-43B3-948B-1728B52AA6E4}">
                <adec:decorative xmlns:adec="http://schemas.microsoft.com/office/drawing/2017/decorative" val="1"/>
              </a:ext>
            </a:extLst>
          </p:cNvPr>
          <p:cNvGrpSpPr/>
          <p:nvPr/>
        </p:nvGrpSpPr>
        <p:grpSpPr>
          <a:xfrm>
            <a:off x="775682" y="1459027"/>
            <a:ext cx="877012" cy="595800"/>
            <a:chOff x="7086907" y="3056305"/>
            <a:chExt cx="1097204" cy="745389"/>
          </a:xfrm>
          <a:solidFill>
            <a:schemeClr val="accent2"/>
          </a:solidFill>
        </p:grpSpPr>
        <p:pic>
          <p:nvPicPr>
            <p:cNvPr id="15" name="Graphic 14" descr="Binary">
              <a:extLst>
                <a:ext uri="{FF2B5EF4-FFF2-40B4-BE49-F238E27FC236}">
                  <a16:creationId xmlns:a16="http://schemas.microsoft.com/office/drawing/2014/main" id="{E7B9FF0D-7FC3-A09D-3C1A-28991997458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6907" y="3211718"/>
              <a:ext cx="501064" cy="501064"/>
            </a:xfrm>
            <a:prstGeom prst="rect">
              <a:avLst/>
            </a:prstGeom>
          </p:spPr>
        </p:pic>
        <p:pic>
          <p:nvPicPr>
            <p:cNvPr id="16" name="Graphic 15" descr="Single gear">
              <a:extLst>
                <a:ext uri="{FF2B5EF4-FFF2-40B4-BE49-F238E27FC236}">
                  <a16:creationId xmlns:a16="http://schemas.microsoft.com/office/drawing/2014/main" id="{71D02889-EF94-FCEF-1093-4582ABFF983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8722" y="3056305"/>
              <a:ext cx="745389" cy="745389"/>
            </a:xfrm>
            <a:prstGeom prst="rect">
              <a:avLst/>
            </a:prstGeom>
          </p:spPr>
        </p:pic>
      </p:grpSp>
      <p:pic>
        <p:nvPicPr>
          <p:cNvPr id="13" name="Graphic 12">
            <a:extLst>
              <a:ext uri="{FF2B5EF4-FFF2-40B4-BE49-F238E27FC236}">
                <a16:creationId xmlns:a16="http://schemas.microsoft.com/office/drawing/2014/main" id="{5ED1199D-7A04-CCE4-1987-4A41D98264C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9230" y="2154257"/>
            <a:ext cx="643342" cy="643342"/>
          </a:xfrm>
          <a:prstGeom prst="rect">
            <a:avLst/>
          </a:prstGeom>
        </p:spPr>
      </p:pic>
      <p:grpSp>
        <p:nvGrpSpPr>
          <p:cNvPr id="10" name="Group 9">
            <a:extLst>
              <a:ext uri="{FF2B5EF4-FFF2-40B4-BE49-F238E27FC236}">
                <a16:creationId xmlns:a16="http://schemas.microsoft.com/office/drawing/2014/main" id="{B9677986-80A1-1D58-B88D-A63E7D5B8741}"/>
              </a:ext>
              <a:ext uri="{C183D7F6-B498-43B3-948B-1728B52AA6E4}">
                <adec:decorative xmlns:adec="http://schemas.microsoft.com/office/drawing/2017/decorative" val="1"/>
              </a:ext>
            </a:extLst>
          </p:cNvPr>
          <p:cNvGrpSpPr/>
          <p:nvPr/>
        </p:nvGrpSpPr>
        <p:grpSpPr>
          <a:xfrm>
            <a:off x="943263" y="2821565"/>
            <a:ext cx="609400" cy="726102"/>
            <a:chOff x="9327742" y="3148475"/>
            <a:chExt cx="828325" cy="1029192"/>
          </a:xfrm>
          <a:solidFill>
            <a:schemeClr val="accent2"/>
          </a:solidFill>
        </p:grpSpPr>
        <p:pic>
          <p:nvPicPr>
            <p:cNvPr id="11" name="Graphic 10" descr="Open book">
              <a:extLst>
                <a:ext uri="{FF2B5EF4-FFF2-40B4-BE49-F238E27FC236}">
                  <a16:creationId xmlns:a16="http://schemas.microsoft.com/office/drawing/2014/main" id="{626FC344-B07B-C662-14E6-DC995E9570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27742" y="3586018"/>
              <a:ext cx="591649" cy="591649"/>
            </a:xfrm>
            <a:prstGeom prst="rect">
              <a:avLst/>
            </a:prstGeom>
          </p:spPr>
        </p:pic>
        <p:pic>
          <p:nvPicPr>
            <p:cNvPr id="12" name="Graphic 11" descr="Chat">
              <a:extLst>
                <a:ext uri="{FF2B5EF4-FFF2-40B4-BE49-F238E27FC236}">
                  <a16:creationId xmlns:a16="http://schemas.microsoft.com/office/drawing/2014/main" id="{28AD065F-71E3-646B-1C46-C5B1BFCF41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477362" y="3148475"/>
              <a:ext cx="678705" cy="678705"/>
            </a:xfrm>
            <a:prstGeom prst="rect">
              <a:avLst/>
            </a:prstGeom>
          </p:spPr>
        </p:pic>
      </p:grpSp>
      <p:pic>
        <p:nvPicPr>
          <p:cNvPr id="4" name="Graphic 3" descr="Contract outline">
            <a:extLst>
              <a:ext uri="{FF2B5EF4-FFF2-40B4-BE49-F238E27FC236}">
                <a16:creationId xmlns:a16="http://schemas.microsoft.com/office/drawing/2014/main" id="{172A16B6-0A4E-8ED8-28EA-42058E785D8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3575" y="3705889"/>
            <a:ext cx="674451" cy="674451"/>
          </a:xfrm>
          <a:prstGeom prst="rect">
            <a:avLst/>
          </a:prstGeom>
        </p:spPr>
      </p:pic>
      <p:grpSp>
        <p:nvGrpSpPr>
          <p:cNvPr id="19" name="Group 18" descr="Knowledge mining icon">
            <a:extLst>
              <a:ext uri="{FF2B5EF4-FFF2-40B4-BE49-F238E27FC236}">
                <a16:creationId xmlns:a16="http://schemas.microsoft.com/office/drawing/2014/main" id="{ADD6C680-028A-2026-2DA8-E1795950987D}"/>
              </a:ext>
            </a:extLst>
          </p:cNvPr>
          <p:cNvGrpSpPr/>
          <p:nvPr/>
        </p:nvGrpSpPr>
        <p:grpSpPr>
          <a:xfrm>
            <a:off x="826193" y="4549521"/>
            <a:ext cx="748283" cy="647404"/>
            <a:chOff x="585217" y="5248142"/>
            <a:chExt cx="879113" cy="760596"/>
          </a:xfrm>
          <a:solidFill>
            <a:schemeClr val="tx1"/>
          </a:solidFill>
        </p:grpSpPr>
        <p:pic>
          <p:nvPicPr>
            <p:cNvPr id="20" name="Graphic 19">
              <a:extLst>
                <a:ext uri="{FF2B5EF4-FFF2-40B4-BE49-F238E27FC236}">
                  <a16:creationId xmlns:a16="http://schemas.microsoft.com/office/drawing/2014/main" id="{F965A435-CFD0-05C7-1C1A-5521F1013EA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32991" y="5377399"/>
              <a:ext cx="631339" cy="631339"/>
            </a:xfrm>
            <a:prstGeom prst="rect">
              <a:avLst/>
            </a:prstGeom>
          </p:spPr>
        </p:pic>
        <p:pic>
          <p:nvPicPr>
            <p:cNvPr id="21" name="Graphic 20">
              <a:extLst>
                <a:ext uri="{FF2B5EF4-FFF2-40B4-BE49-F238E27FC236}">
                  <a16:creationId xmlns:a16="http://schemas.microsoft.com/office/drawing/2014/main" id="{B7DBA18C-959F-AC68-A3E8-8DD2E58DC95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5217" y="5248142"/>
              <a:ext cx="722638" cy="722638"/>
            </a:xfrm>
            <a:prstGeom prst="rect">
              <a:avLst/>
            </a:prstGeom>
          </p:spPr>
        </p:pic>
      </p:grpSp>
      <p:pic>
        <p:nvPicPr>
          <p:cNvPr id="25" name="Graphic 24" descr="Badge Follow with solid fill">
            <a:extLst>
              <a:ext uri="{FF2B5EF4-FFF2-40B4-BE49-F238E27FC236}">
                <a16:creationId xmlns:a16="http://schemas.microsoft.com/office/drawing/2014/main" id="{3D3A02F7-24D2-058F-6464-CE3A8D377B7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4756" y="5685154"/>
            <a:ext cx="328596" cy="328596"/>
          </a:xfrm>
          <a:prstGeom prst="rect">
            <a:avLst/>
          </a:prstGeom>
        </p:spPr>
      </p:pic>
      <p:pic>
        <p:nvPicPr>
          <p:cNvPr id="27" name="Graphic 26" descr="Speech outline">
            <a:extLst>
              <a:ext uri="{FF2B5EF4-FFF2-40B4-BE49-F238E27FC236}">
                <a16:creationId xmlns:a16="http://schemas.microsoft.com/office/drawing/2014/main" id="{5A21695B-0999-EA8C-995E-9001FD8B61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1268" y="5360889"/>
            <a:ext cx="839063" cy="839063"/>
          </a:xfrm>
          <a:prstGeom prst="rect">
            <a:avLst/>
          </a:prstGeom>
        </p:spPr>
      </p:pic>
    </p:spTree>
    <p:extLst>
      <p:ext uri="{BB962C8B-B14F-4D97-AF65-F5344CB8AC3E}">
        <p14:creationId xmlns:p14="http://schemas.microsoft.com/office/powerpoint/2010/main" val="380615560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DD8DE-A4FB-41C0-BFE2-86F952EA284A}"/>
              </a:ext>
            </a:extLst>
          </p:cNvPr>
          <p:cNvSpPr>
            <a:spLocks noGrp="1"/>
          </p:cNvSpPr>
          <p:nvPr>
            <p:ph type="title"/>
          </p:nvPr>
        </p:nvSpPr>
        <p:spPr>
          <a:xfrm>
            <a:off x="588261" y="585216"/>
            <a:ext cx="11011601" cy="487680"/>
          </a:xfrm>
        </p:spPr>
        <p:txBody>
          <a:bodyPr/>
          <a:lstStyle/>
          <a:p>
            <a:r>
              <a:rPr lang="de-DE" sz="3200" b="0" i="0" strike="noStrike" cap="none" baseline="0" dirty="0">
                <a:solidFill>
                  <a:srgbClr val="000000"/>
                </a:solidFill>
                <a:effectLst/>
                <a:latin typeface="Segoe UI Semibold"/>
                <a:ea typeface="Segoe UI Semibold"/>
                <a:cs typeface="Segoe UI Semibold"/>
              </a:rPr>
              <a:t>Prinzipien verantwortlicher KI</a:t>
            </a:r>
          </a:p>
        </p:txBody>
      </p:sp>
      <p:graphicFrame>
        <p:nvGraphicFramePr>
          <p:cNvPr id="27" name="Table 27">
            <a:extLst>
              <a:ext uri="{FF2B5EF4-FFF2-40B4-BE49-F238E27FC236}">
                <a16:creationId xmlns:a16="http://schemas.microsoft.com/office/drawing/2014/main" id="{24CB0164-29DF-4D00-A4C8-FB7162BD3DB3}"/>
              </a:ext>
            </a:extLst>
          </p:cNvPr>
          <p:cNvGraphicFramePr>
            <a:graphicFrameLocks noGrp="1"/>
          </p:cNvGraphicFramePr>
          <p:nvPr/>
        </p:nvGraphicFramePr>
        <p:xfrm>
          <a:off x="581342" y="1289050"/>
          <a:ext cx="11018520" cy="4419600"/>
        </p:xfrm>
        <a:graphic>
          <a:graphicData uri="http://schemas.openxmlformats.org/drawingml/2006/table">
            <a:tbl>
              <a:tblPr firstRow="1" bandRow="1">
                <a:tableStyleId>{5940675A-B579-460E-94D1-54222C63F5DA}</a:tableStyleId>
              </a:tblPr>
              <a:tblGrid>
                <a:gridCol w="3247708">
                  <a:extLst>
                    <a:ext uri="{9D8B030D-6E8A-4147-A177-3AD203B41FA5}">
                      <a16:colId xmlns:a16="http://schemas.microsoft.com/office/drawing/2014/main" val="11834635"/>
                    </a:ext>
                  </a:extLst>
                </a:gridCol>
                <a:gridCol w="3559058">
                  <a:extLst>
                    <a:ext uri="{9D8B030D-6E8A-4147-A177-3AD203B41FA5}">
                      <a16:colId xmlns:a16="http://schemas.microsoft.com/office/drawing/2014/main" val="1405608543"/>
                    </a:ext>
                  </a:extLst>
                </a:gridCol>
                <a:gridCol w="4211754">
                  <a:extLst>
                    <a:ext uri="{9D8B030D-6E8A-4147-A177-3AD203B41FA5}">
                      <a16:colId xmlns:a16="http://schemas.microsoft.com/office/drawing/2014/main" val="74291991"/>
                    </a:ext>
                  </a:extLst>
                </a:gridCol>
              </a:tblGrid>
              <a:tr h="126180">
                <a:tc>
                  <a:txBody>
                    <a:bodyPr/>
                    <a:lstStyle/>
                    <a:p>
                      <a:endParaRPr lang="en-US" sz="2000" b="1">
                        <a:solidFill>
                          <a:schemeClr val="bg1"/>
                        </a:solidFill>
                      </a:endParaRP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600" b="0" i="0" strike="noStrike" cap="none" baseline="0" dirty="0">
                          <a:solidFill>
                            <a:srgbClr val="000000"/>
                          </a:solidFill>
                          <a:effectLst/>
                          <a:latin typeface="Segoe UI Semibold"/>
                          <a:ea typeface="Segoe UI Semibold"/>
                          <a:cs typeface="Segoe UI Semibold"/>
                        </a:rPr>
                        <a:t>Herausforderung oder Risiko</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A38B"/>
                    </a:solidFill>
                  </a:tcPr>
                </a:tc>
                <a:tc>
                  <a:txBody>
                    <a:bodyPr/>
                    <a:lstStyle/>
                    <a:p>
                      <a:r>
                        <a:rPr lang="de-DE" sz="1600" b="0" i="0" strike="noStrike" cap="none" baseline="0" dirty="0">
                          <a:solidFill>
                            <a:srgbClr val="000000"/>
                          </a:solidFill>
                          <a:effectLst/>
                          <a:latin typeface="Segoe UI Semibold"/>
                          <a:ea typeface="Segoe UI Semibold"/>
                          <a:cs typeface="Segoe UI Semibold"/>
                        </a:rPr>
                        <a:t>Beispiel</a:t>
                      </a:r>
                    </a:p>
                  </a:txBody>
                  <a:tcPr>
                    <a:lnL w="6350" cap="flat" cmpd="sng" algn="ctr">
                      <a:solidFill>
                        <a:schemeClr val="bg1">
                          <a:lumMod val="50000"/>
                        </a:schemeClr>
                      </a:solidFill>
                      <a:prstDash val="solid"/>
                      <a:round/>
                      <a:headEnd type="none" w="med" len="med"/>
                      <a:tailEnd type="none" w="med" len="med"/>
                    </a:lnL>
                    <a:lnR w="6350" cap="flat" cmpd="sng" algn="ctr">
                      <a:solidFill>
                        <a:srgbClr val="FFA38B"/>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88DC"/>
                    </a:solidFill>
                  </a:tcPr>
                </a:tc>
                <a:extLst>
                  <a:ext uri="{0D108BD9-81ED-4DB2-BD59-A6C34878D82A}">
                    <a16:rowId xmlns:a16="http://schemas.microsoft.com/office/drawing/2014/main" val="204889339"/>
                  </a:ext>
                </a:extLst>
              </a:tr>
              <a:tr h="262065">
                <a:tc>
                  <a:txBody>
                    <a:bodyPr/>
                    <a:lstStyle/>
                    <a:p>
                      <a:pPr marL="0" indent="0" algn="l" defTabSz="932742" rtl="0" eaLnBrk="1" latinLnBrk="0" hangingPunct="1"/>
                      <a:r>
                        <a:rPr lang="de-DE" sz="1600" b="0" i="0" strike="noStrike" cap="none" baseline="0" dirty="0">
                          <a:solidFill>
                            <a:srgbClr val="000000"/>
                          </a:solidFill>
                          <a:effectLst/>
                          <a:latin typeface="Segoe UI Semibold"/>
                          <a:ea typeface="Segoe UI Semibold"/>
                          <a:cs typeface="Segoe UI Semibold"/>
                        </a:rPr>
                        <a:t>	Fairness</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dirty="0">
                          <a:solidFill>
                            <a:srgbClr val="000000"/>
                          </a:solidFill>
                          <a:effectLst/>
                          <a:latin typeface="Segoe UI"/>
                          <a:ea typeface="Segoe UI"/>
                          <a:cs typeface="Segoe UI"/>
                        </a:rPr>
                        <a:t>Verzerrungen („bias“) können Ergebnisse beeinflussen.</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ct val="0"/>
                        </a:spcBef>
                        <a:spcAft>
                          <a:spcPct val="0"/>
                        </a:spcAft>
                        <a:buClrTx/>
                        <a:buSzTx/>
                        <a:buFontTx/>
                        <a:buNone/>
                        <a:defRPr/>
                      </a:pPr>
                      <a:r>
                        <a:rPr lang="de-DE" sz="1400" b="0" i="0" strike="noStrike" cap="none" baseline="0">
                          <a:solidFill>
                            <a:srgbClr val="000000"/>
                          </a:solidFill>
                          <a:effectLst/>
                          <a:latin typeface="Segoe UI"/>
                          <a:ea typeface="Segoe UI"/>
                          <a:cs typeface="Segoe UI"/>
                        </a:rPr>
                        <a:t>Ein Kreditgenehmigungsmodell diskriminiert aufgrund von Verzerrungen in den Daten, mit denen es trainiert wurde, nach Geschlecht.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6603597"/>
                  </a:ext>
                </a:extLst>
              </a:tr>
              <a:tr h="184416">
                <a:tc>
                  <a:txBody>
                    <a:bodyPr/>
                    <a:lstStyle/>
                    <a:p>
                      <a:pPr marL="901700" indent="-901700" algn="l" defTabSz="932742" rtl="0" eaLnBrk="1" latinLnBrk="0" hangingPunct="1"/>
                      <a:r>
                        <a:rPr lang="de-DE" sz="1600" b="0" i="0" strike="noStrike" cap="none" baseline="0" dirty="0">
                          <a:solidFill>
                            <a:srgbClr val="000000"/>
                          </a:solidFill>
                          <a:effectLst/>
                          <a:latin typeface="Segoe UI Semibold"/>
                          <a:ea typeface="Segoe UI Semibold"/>
                          <a:cs typeface="Segoe UI Semibold"/>
                        </a:rPr>
                        <a:t>	Zuverlässigkeit und Sicherheit</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dirty="0">
                          <a:solidFill>
                            <a:srgbClr val="000000"/>
                          </a:solidFill>
                          <a:effectLst/>
                          <a:latin typeface="Segoe UI"/>
                          <a:ea typeface="Segoe UI"/>
                          <a:cs typeface="Segoe UI"/>
                        </a:rPr>
                        <a:t>Fehler können Schaden anrichten.</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i="0" strike="noStrike" cap="none" baseline="0">
                          <a:solidFill>
                            <a:srgbClr val="000000"/>
                          </a:solidFill>
                          <a:effectLst/>
                          <a:latin typeface="Segoe UI"/>
                          <a:ea typeface="Segoe UI"/>
                          <a:cs typeface="Segoe UI"/>
                        </a:rPr>
                        <a:t>Bei einem autonomen Fahrzeug kommt es zu einem Systemausfall, der eine Kollision verursacht.</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329886"/>
                  </a:ext>
                </a:extLst>
              </a:tr>
              <a:tr h="262065">
                <a:tc>
                  <a:txBody>
                    <a:bodyPr/>
                    <a:lstStyle/>
                    <a:p>
                      <a:pPr marL="901700" indent="-901700" algn="l" defTabSz="932742" rtl="0" eaLnBrk="1" latinLnBrk="0" hangingPunct="1"/>
                      <a:r>
                        <a:rPr lang="de-DE" sz="1600" b="0" i="0" strike="noStrike" cap="none" baseline="0" dirty="0">
                          <a:solidFill>
                            <a:srgbClr val="000000"/>
                          </a:solidFill>
                          <a:effectLst/>
                          <a:latin typeface="Segoe UI Semibold"/>
                          <a:ea typeface="Segoe UI Semibold"/>
                          <a:cs typeface="Segoe UI Semibold"/>
                        </a:rPr>
                        <a:t>	Datenschutz und Sicherheit</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dirty="0">
                          <a:solidFill>
                            <a:srgbClr val="000000"/>
                          </a:solidFill>
                          <a:effectLst/>
                          <a:latin typeface="Segoe UI"/>
                          <a:ea typeface="Segoe UI"/>
                          <a:cs typeface="Segoe UI"/>
                        </a:rPr>
                        <a:t>Private Daten könnten verfügbar gemacht werden.</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i="0" strike="noStrike" cap="none" baseline="0">
                          <a:solidFill>
                            <a:srgbClr val="000000"/>
                          </a:solidFill>
                          <a:effectLst/>
                          <a:latin typeface="Segoe UI"/>
                          <a:ea typeface="Segoe UI"/>
                          <a:cs typeface="Segoe UI"/>
                        </a:rPr>
                        <a:t>Ein medizinischer Diagnosebot wird mit vertraulichen Patientendaten trainiert, die nicht sicher gespeichert werden.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3926083"/>
                  </a:ext>
                </a:extLst>
              </a:tr>
              <a:tr h="184416">
                <a:tc>
                  <a:txBody>
                    <a:bodyPr/>
                    <a:lstStyle/>
                    <a:p>
                      <a:pPr marL="0" algn="l" defTabSz="932742" rtl="0" eaLnBrk="1" latinLnBrk="0" hangingPunct="1"/>
                      <a:r>
                        <a:rPr lang="de-DE" sz="1600" b="0" i="0" strike="noStrike" cap="none" baseline="0" dirty="0">
                          <a:solidFill>
                            <a:srgbClr val="000000"/>
                          </a:solidFill>
                          <a:effectLst/>
                          <a:latin typeface="Segoe UI Semibold"/>
                          <a:ea typeface="Segoe UI Semibold"/>
                          <a:cs typeface="Segoe UI Semibold"/>
                        </a:rPr>
                        <a:t>	Inklusion</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dirty="0">
                          <a:solidFill>
                            <a:srgbClr val="000000"/>
                          </a:solidFill>
                          <a:effectLst/>
                          <a:latin typeface="Segoe UI"/>
                          <a:ea typeface="Segoe UI"/>
                          <a:cs typeface="Segoe UI"/>
                        </a:rPr>
                        <a:t>Lösungen sind nicht für jeden geeignet.</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i="0" strike="noStrike" cap="none" baseline="0">
                          <a:solidFill>
                            <a:srgbClr val="000000"/>
                          </a:solidFill>
                          <a:effectLst/>
                          <a:latin typeface="Segoe UI"/>
                          <a:ea typeface="Segoe UI"/>
                          <a:cs typeface="Segoe UI"/>
                        </a:rPr>
                        <a:t>Eine Vorhersage-App bietet keine Audioausgabe für sehbehinderte Benutzer*innen.</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3289213"/>
                  </a:ext>
                </a:extLst>
              </a:tr>
              <a:tr h="262065">
                <a:tc>
                  <a:txBody>
                    <a:bodyPr/>
                    <a:lstStyle/>
                    <a:p>
                      <a:pPr marL="0" algn="l" defTabSz="901700" rtl="0" eaLnBrk="1" latinLnBrk="0" hangingPunct="1"/>
                      <a:r>
                        <a:rPr lang="de-DE" sz="1600" b="0" i="0" strike="noStrike" cap="none" baseline="0" dirty="0">
                          <a:solidFill>
                            <a:srgbClr val="000000"/>
                          </a:solidFill>
                          <a:effectLst/>
                          <a:latin typeface="Segoe UI Semibold"/>
                          <a:ea typeface="Segoe UI Semibold"/>
                          <a:cs typeface="Segoe UI Semibold"/>
                        </a:rPr>
                        <a:t>	Transparenz</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dirty="0">
                          <a:solidFill>
                            <a:srgbClr val="000000"/>
                          </a:solidFill>
                          <a:effectLst/>
                          <a:latin typeface="Segoe UI"/>
                          <a:ea typeface="Segoe UI"/>
                          <a:cs typeface="Segoe UI"/>
                        </a:rPr>
                        <a:t>Benutzer*innen müssen einem komplexen System vertrauen.</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i="0" strike="noStrike" cap="none" baseline="0" dirty="0">
                          <a:solidFill>
                            <a:srgbClr val="000000"/>
                          </a:solidFill>
                          <a:effectLst/>
                          <a:latin typeface="Segoe UI"/>
                          <a:ea typeface="Segoe UI"/>
                          <a:cs typeface="Segoe UI"/>
                        </a:rPr>
                        <a:t>Ein KI-basiertes Finanztool gibt Investitionsempfehlungen – worauf basieren diese?</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8860159"/>
                  </a:ext>
                </a:extLst>
              </a:tr>
              <a:tr h="262065">
                <a:tc>
                  <a:txBody>
                    <a:bodyPr/>
                    <a:lstStyle/>
                    <a:p>
                      <a:pPr marL="0" algn="l" defTabSz="932742" rtl="0" eaLnBrk="1" latinLnBrk="0" hangingPunct="1"/>
                      <a:r>
                        <a:rPr lang="de-DE" sz="1600" b="0" i="0" strike="noStrike" cap="none" baseline="0" dirty="0">
                          <a:solidFill>
                            <a:srgbClr val="000000"/>
                          </a:solidFill>
                          <a:effectLst/>
                          <a:latin typeface="Segoe UI Semibold"/>
                          <a:ea typeface="Segoe UI Semibold"/>
                          <a:cs typeface="Segoe UI Semibold"/>
                        </a:rPr>
                        <a:t>	Verantwortlichkeit</a:t>
                      </a:r>
                    </a:p>
                  </a:txBody>
                  <a:tcPr anchor="ctr">
                    <a:lnL w="6350" cap="flat" cmpd="sng" algn="ctr">
                      <a:solidFill>
                        <a:schemeClr val="bg1">
                          <a:lumMod val="5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de-DE" sz="1400" b="0" i="0" strike="noStrike" cap="none" baseline="0">
                          <a:solidFill>
                            <a:srgbClr val="000000"/>
                          </a:solidFill>
                          <a:effectLst/>
                          <a:latin typeface="Segoe UI"/>
                          <a:ea typeface="Segoe UI"/>
                          <a:cs typeface="Segoe UI"/>
                        </a:rPr>
                        <a:t>Wer ist für KI-gesteuerte Entscheidungen verantwortlich?</a:t>
                      </a:r>
                    </a:p>
                  </a:txBody>
                  <a:tcPr anchor="ctr">
                    <a:lnL w="635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400" b="0" i="0" strike="noStrike" cap="none" baseline="0" dirty="0">
                          <a:solidFill>
                            <a:srgbClr val="000000"/>
                          </a:solidFill>
                          <a:effectLst/>
                          <a:latin typeface="Segoe UI"/>
                          <a:ea typeface="Segoe UI"/>
                          <a:cs typeface="Segoe UI"/>
                        </a:rPr>
                        <a:t>Eine unschuldige Person wird aufgrund von Beweisen aus der Gesichtserkennung für ein Verbrechen verurteilt – wer ist dafür verantwortlich?</a:t>
                      </a:r>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5962156"/>
                  </a:ext>
                </a:extLst>
              </a:tr>
            </a:tbl>
          </a:graphicData>
        </a:graphic>
      </p:graphicFrame>
      <p:pic>
        <p:nvPicPr>
          <p:cNvPr id="12" name="Graphic 11">
            <a:extLst>
              <a:ext uri="{FF2B5EF4-FFF2-40B4-BE49-F238E27FC236}">
                <a16:creationId xmlns:a16="http://schemas.microsoft.com/office/drawing/2014/main" id="{885DB55D-7383-427D-BF16-9DF9EA4582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344" y="1779742"/>
            <a:ext cx="543631" cy="543631"/>
          </a:xfrm>
          <a:prstGeom prst="rect">
            <a:avLst/>
          </a:prstGeom>
        </p:spPr>
      </p:pic>
      <p:pic>
        <p:nvPicPr>
          <p:cNvPr id="14" name="Graphic 13">
            <a:extLst>
              <a:ext uri="{FF2B5EF4-FFF2-40B4-BE49-F238E27FC236}">
                <a16:creationId xmlns:a16="http://schemas.microsoft.com/office/drawing/2014/main" id="{9F84BF1F-3B70-451C-81E3-DA9E5444750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44" y="2418379"/>
            <a:ext cx="543631" cy="543631"/>
          </a:xfrm>
          <a:prstGeom prst="rect">
            <a:avLst/>
          </a:prstGeom>
        </p:spPr>
      </p:pic>
      <p:pic>
        <p:nvPicPr>
          <p:cNvPr id="16" name="Graphic 15">
            <a:extLst>
              <a:ext uri="{FF2B5EF4-FFF2-40B4-BE49-F238E27FC236}">
                <a16:creationId xmlns:a16="http://schemas.microsoft.com/office/drawing/2014/main" id="{03609782-2006-40C3-B4A0-1E723534521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8344" y="3086533"/>
            <a:ext cx="543631" cy="543631"/>
          </a:xfrm>
          <a:prstGeom prst="rect">
            <a:avLst/>
          </a:prstGeom>
        </p:spPr>
      </p:pic>
      <p:pic>
        <p:nvPicPr>
          <p:cNvPr id="18" name="Graphic 17">
            <a:extLst>
              <a:ext uri="{FF2B5EF4-FFF2-40B4-BE49-F238E27FC236}">
                <a16:creationId xmlns:a16="http://schemas.microsoft.com/office/drawing/2014/main" id="{5CE7A55A-F401-45C1-8FA1-2A3072BD7F0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344" y="3746491"/>
            <a:ext cx="543631" cy="543631"/>
          </a:xfrm>
          <a:prstGeom prst="rect">
            <a:avLst/>
          </a:prstGeom>
        </p:spPr>
      </p:pic>
      <p:pic>
        <p:nvPicPr>
          <p:cNvPr id="20" name="Graphic 19">
            <a:extLst>
              <a:ext uri="{FF2B5EF4-FFF2-40B4-BE49-F238E27FC236}">
                <a16:creationId xmlns:a16="http://schemas.microsoft.com/office/drawing/2014/main" id="{A788503C-C782-4F63-8F19-0E1B20D4AEC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8344" y="4247623"/>
            <a:ext cx="543631" cy="543631"/>
          </a:xfrm>
          <a:prstGeom prst="rect">
            <a:avLst/>
          </a:prstGeom>
        </p:spPr>
      </p:pic>
      <p:pic>
        <p:nvPicPr>
          <p:cNvPr id="22" name="Graphic 21">
            <a:extLst>
              <a:ext uri="{FF2B5EF4-FFF2-40B4-BE49-F238E27FC236}">
                <a16:creationId xmlns:a16="http://schemas.microsoft.com/office/drawing/2014/main" id="{FA2B83ED-84B7-4821-AE51-D10D7B0BEBEB}"/>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8344" y="4914261"/>
            <a:ext cx="543631" cy="543631"/>
          </a:xfrm>
          <a:prstGeom prst="rect">
            <a:avLst/>
          </a:prstGeom>
        </p:spPr>
      </p:pic>
    </p:spTree>
    <p:extLst>
      <p:ext uri="{BB962C8B-B14F-4D97-AF65-F5344CB8AC3E}">
        <p14:creationId xmlns:p14="http://schemas.microsoft.com/office/powerpoint/2010/main" val="1479887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ntertitel 8">
            <a:extLst>
              <a:ext uri="{FF2B5EF4-FFF2-40B4-BE49-F238E27FC236}">
                <a16:creationId xmlns:a16="http://schemas.microsoft.com/office/drawing/2014/main" id="{98B9B45A-5FFA-4FF4-B370-8CB9190339B8}"/>
              </a:ext>
            </a:extLst>
          </p:cNvPr>
          <p:cNvSpPr>
            <a:spLocks noGrp="1"/>
          </p:cNvSpPr>
          <p:nvPr>
            <p:ph type="subTitle" idx="1"/>
          </p:nvPr>
        </p:nvSpPr>
        <p:spPr/>
        <p:txBody>
          <a:bodyPr/>
          <a:lstStyle/>
          <a:p>
            <a:r>
              <a:rPr lang="de-DE" b="1" dirty="0"/>
              <a:t>Michael Lindner</a:t>
            </a:r>
          </a:p>
        </p:txBody>
      </p:sp>
      <p:sp>
        <p:nvSpPr>
          <p:cNvPr id="10" name="Textplatzhalter 9">
            <a:extLst>
              <a:ext uri="{FF2B5EF4-FFF2-40B4-BE49-F238E27FC236}">
                <a16:creationId xmlns:a16="http://schemas.microsoft.com/office/drawing/2014/main" id="{E29FB691-6F25-49A4-BA84-E6663026BB14}"/>
              </a:ext>
            </a:extLst>
          </p:cNvPr>
          <p:cNvSpPr>
            <a:spLocks noGrp="1"/>
          </p:cNvSpPr>
          <p:nvPr>
            <p:ph type="body" sz="quarter" idx="10"/>
          </p:nvPr>
        </p:nvSpPr>
        <p:spPr>
          <a:xfrm>
            <a:off x="552513" y="3141166"/>
            <a:ext cx="7055347" cy="1007767"/>
          </a:xfrm>
        </p:spPr>
        <p:txBody>
          <a:bodyPr/>
          <a:lstStyle/>
          <a:p>
            <a:r>
              <a:rPr lang="en-US" sz="1800" b="0" dirty="0" err="1"/>
              <a:t>Anwendungs</a:t>
            </a:r>
            <a:r>
              <a:rPr lang="en-US" sz="1800" b="0" dirty="0"/>
              <a:t>- </a:t>
            </a:r>
            <a:r>
              <a:rPr lang="en-US" sz="1800" b="0" dirty="0" err="1"/>
              <a:t>Datenbankentwickler</a:t>
            </a:r>
            <a:r>
              <a:rPr lang="en-US" sz="1800" b="0" dirty="0"/>
              <a:t>, Cloud </a:t>
            </a:r>
            <a:r>
              <a:rPr lang="en-US" sz="1800" b="0" dirty="0" err="1"/>
              <a:t>Spezialist</a:t>
            </a:r>
            <a:r>
              <a:rPr lang="en-US" sz="1800" b="0" dirty="0"/>
              <a:t> (Azure/AWS/Google), Microsoft Certified Trainer, IHK </a:t>
            </a:r>
            <a:r>
              <a:rPr lang="en-US" sz="1800" b="0" dirty="0" err="1"/>
              <a:t>Prüfer</a:t>
            </a:r>
            <a:endParaRPr lang="en-US" sz="1800" b="0" dirty="0"/>
          </a:p>
        </p:txBody>
      </p:sp>
      <p:sp>
        <p:nvSpPr>
          <p:cNvPr id="8" name="Titel 7">
            <a:extLst>
              <a:ext uri="{FF2B5EF4-FFF2-40B4-BE49-F238E27FC236}">
                <a16:creationId xmlns:a16="http://schemas.microsoft.com/office/drawing/2014/main" id="{5CF4F4F2-1EE2-4E7F-B840-7C3ACB3CF014}"/>
              </a:ext>
            </a:extLst>
          </p:cNvPr>
          <p:cNvSpPr>
            <a:spLocks noGrp="1"/>
          </p:cNvSpPr>
          <p:nvPr>
            <p:ph type="ctrTitle"/>
          </p:nvPr>
        </p:nvSpPr>
        <p:spPr/>
        <p:txBody>
          <a:bodyPr/>
          <a:lstStyle/>
          <a:p>
            <a:r>
              <a:rPr lang="de-DE" dirty="0"/>
              <a:t>Trainer Vorstellung</a:t>
            </a:r>
          </a:p>
        </p:txBody>
      </p:sp>
    </p:spTree>
    <p:extLst>
      <p:ext uri="{BB962C8B-B14F-4D97-AF65-F5344CB8AC3E}">
        <p14:creationId xmlns:p14="http://schemas.microsoft.com/office/powerpoint/2010/main" val="122965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2" y="2902883"/>
            <a:ext cx="4884292" cy="1097280"/>
          </a:xfrm>
        </p:spPr>
        <p:txBody>
          <a:bodyPr/>
          <a:lstStyle/>
          <a:p>
            <a:r>
              <a:rPr lang="de-DE" sz="3600" b="0" i="0" strike="noStrike" cap="none" baseline="0">
                <a:solidFill>
                  <a:srgbClr val="000000"/>
                </a:solidFill>
                <a:effectLst/>
                <a:latin typeface="Segoe UI"/>
                <a:ea typeface="Segoe UI"/>
                <a:cs typeface="Segoe UI"/>
              </a:rPr>
              <a:t>Grundlagen des maschinellen Lernens</a:t>
            </a:r>
            <a:endParaRPr lang="en-US"/>
          </a:p>
        </p:txBody>
      </p:sp>
    </p:spTree>
    <p:extLst>
      <p:ext uri="{BB962C8B-B14F-4D97-AF65-F5344CB8AC3E}">
        <p14:creationId xmlns:p14="http://schemas.microsoft.com/office/powerpoint/2010/main" val="312320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B3D-C2BF-4210-87F7-4EFC9629169E}"/>
              </a:ext>
            </a:extLst>
          </p:cNvPr>
          <p:cNvSpPr>
            <a:spLocks noGrp="1"/>
          </p:cNvSpPr>
          <p:nvPr>
            <p:ph type="title"/>
          </p:nvPr>
        </p:nvSpPr>
        <p:spPr>
          <a:xfrm>
            <a:off x="588261" y="585216"/>
            <a:ext cx="11011601" cy="487680"/>
          </a:xfrm>
        </p:spPr>
        <p:txBody>
          <a:bodyPr/>
          <a:lstStyle/>
          <a:p>
            <a:r>
              <a:rPr lang="de-DE" sz="3200" b="0" i="0" strike="noStrike" cap="none" baseline="0">
                <a:solidFill>
                  <a:srgbClr val="000000"/>
                </a:solidFill>
                <a:effectLst/>
                <a:latin typeface="Segoe UI Semibold"/>
                <a:ea typeface="Segoe UI Semibold"/>
                <a:cs typeface="Segoe UI Semibold"/>
              </a:rPr>
              <a:t>Was ist Machine Learning?</a:t>
            </a:r>
          </a:p>
        </p:txBody>
      </p:sp>
      <p:sp>
        <p:nvSpPr>
          <p:cNvPr id="3" name="Text Placeholder 2">
            <a:extLst>
              <a:ext uri="{FF2B5EF4-FFF2-40B4-BE49-F238E27FC236}">
                <a16:creationId xmlns:a16="http://schemas.microsoft.com/office/drawing/2014/main" id="{7393EC5C-0544-49A0-932B-4D884B9AF2B2}"/>
              </a:ext>
            </a:extLst>
          </p:cNvPr>
          <p:cNvSpPr>
            <a:spLocks noGrp="1"/>
          </p:cNvSpPr>
          <p:nvPr>
            <p:ph type="body" sz="quarter" idx="17"/>
          </p:nvPr>
        </p:nvSpPr>
        <p:spPr>
          <a:xfrm>
            <a:off x="584199" y="1386766"/>
            <a:ext cx="11011601" cy="670560"/>
          </a:xfrm>
        </p:spPr>
        <p:txBody>
          <a:bodyPr/>
          <a:lstStyle/>
          <a:p>
            <a:r>
              <a:rPr lang="de-DE" sz="2200" b="0" i="0" strike="noStrike" cap="none" baseline="0">
                <a:solidFill>
                  <a:srgbClr val="000000"/>
                </a:solidFill>
                <a:effectLst/>
                <a:latin typeface="Segoe UI Semibold"/>
                <a:ea typeface="Segoe UI Semibold"/>
                <a:cs typeface="Segoe UI Semibold"/>
              </a:rPr>
              <a:t>Erstellen von Vorhersagemodellen durch Auffinden von Zusammenhängen in Daten</a:t>
            </a:r>
          </a:p>
        </p:txBody>
      </p:sp>
      <p:sp>
        <p:nvSpPr>
          <p:cNvPr id="28" name="TextBox 27">
            <a:extLst>
              <a:ext uri="{FF2B5EF4-FFF2-40B4-BE49-F238E27FC236}">
                <a16:creationId xmlns:a16="http://schemas.microsoft.com/office/drawing/2014/main" id="{25346C1E-7C79-8129-1A67-4C2E228C1703}"/>
              </a:ext>
            </a:extLst>
          </p:cNvPr>
          <p:cNvSpPr txBox="1"/>
          <p:nvPr/>
        </p:nvSpPr>
        <p:spPr>
          <a:xfrm rot="16200000">
            <a:off x="154341" y="2653769"/>
            <a:ext cx="1697974" cy="307848"/>
          </a:xfrm>
          <a:prstGeom prst="rect">
            <a:avLst/>
          </a:prstGeom>
          <a:noFill/>
        </p:spPr>
        <p:txBody>
          <a:bodyPr wrap="none" lIns="0" tIns="0" rIns="0" bIns="0" rtlCol="0">
            <a:spAutoFit/>
          </a:bodyPr>
          <a:lstStyle/>
          <a:p>
            <a:pPr algn="l"/>
            <a:r>
              <a:rPr lang="de-DE" sz="2000" b="1" i="1" strike="noStrike" cap="none" baseline="0">
                <a:solidFill>
                  <a:srgbClr val="000000"/>
                </a:solidFill>
                <a:effectLst/>
                <a:latin typeface="Segoe UI"/>
                <a:ea typeface="Segoe UI"/>
                <a:cs typeface="Segoe UI"/>
              </a:rPr>
              <a:t>Schulungen</a:t>
            </a:r>
          </a:p>
        </p:txBody>
      </p:sp>
      <p:sp>
        <p:nvSpPr>
          <p:cNvPr id="5" name="TextBox 4">
            <a:extLst>
              <a:ext uri="{FF2B5EF4-FFF2-40B4-BE49-F238E27FC236}">
                <a16:creationId xmlns:a16="http://schemas.microsoft.com/office/drawing/2014/main" id="{AD731AE9-98E4-E7D0-E77F-6C65665D3473}"/>
              </a:ext>
            </a:extLst>
          </p:cNvPr>
          <p:cNvSpPr txBox="1"/>
          <p:nvPr/>
        </p:nvSpPr>
        <p:spPr>
          <a:xfrm>
            <a:off x="1445227" y="1899006"/>
            <a:ext cx="2592958" cy="523342"/>
          </a:xfrm>
          <a:prstGeom prst="rect">
            <a:avLst/>
          </a:prstGeom>
          <a:noFill/>
        </p:spPr>
        <p:txBody>
          <a:bodyPr wrap="none" lIns="0" tIns="0" rIns="0" bIns="0" rtlCol="0">
            <a:spAutoFit/>
          </a:bodyPr>
          <a:lstStyle/>
          <a:p>
            <a:pPr algn="ctr"/>
            <a:r>
              <a:rPr lang="de-DE" sz="1800" b="1" i="0" strike="noStrike" cap="none" baseline="0" dirty="0">
                <a:solidFill>
                  <a:srgbClr val="000000"/>
                </a:solidFill>
                <a:effectLst/>
                <a:latin typeface="Segoe UI"/>
                <a:ea typeface="Segoe UI"/>
                <a:cs typeface="Segoe UI"/>
              </a:rPr>
              <a:t>1. Trainingsdaten</a:t>
            </a:r>
          </a:p>
          <a:p>
            <a:pPr algn="ctr"/>
            <a:r>
              <a:rPr lang="de-DE" sz="1600" b="0" i="0" strike="noStrike" cap="none" baseline="0" dirty="0">
                <a:solidFill>
                  <a:srgbClr val="000000"/>
                </a:solidFill>
                <a:effectLst/>
                <a:latin typeface="Segoe UI"/>
                <a:ea typeface="Segoe UI"/>
                <a:cs typeface="Segoe UI"/>
              </a:rPr>
              <a:t>(frühere Beobachtungen)</a:t>
            </a:r>
          </a:p>
        </p:txBody>
      </p:sp>
      <p:sp>
        <p:nvSpPr>
          <p:cNvPr id="7" name="TextBox 6">
            <a:extLst>
              <a:ext uri="{FF2B5EF4-FFF2-40B4-BE49-F238E27FC236}">
                <a16:creationId xmlns:a16="http://schemas.microsoft.com/office/drawing/2014/main" id="{3CB30FF4-1ACF-DCB8-6360-B3C94D8CD4F8}"/>
              </a:ext>
            </a:extLst>
          </p:cNvPr>
          <p:cNvSpPr txBox="1"/>
          <p:nvPr/>
        </p:nvSpPr>
        <p:spPr>
          <a:xfrm>
            <a:off x="1909897" y="4022502"/>
            <a:ext cx="1138096" cy="492557"/>
          </a:xfrm>
          <a:prstGeom prst="rect">
            <a:avLst/>
          </a:prstGeom>
          <a:noFill/>
        </p:spPr>
        <p:txBody>
          <a:bodyPr wrap="none" lIns="0" tIns="0" rIns="0" bIns="0" rtlCol="0">
            <a:spAutoFit/>
          </a:bodyPr>
          <a:lstStyle/>
          <a:p>
            <a:pPr algn="ctr"/>
            <a:r>
              <a:rPr lang="de-DE" sz="1600" b="0" i="1" strike="noStrike" cap="none" baseline="0">
                <a:solidFill>
                  <a:srgbClr val="BF3AC4"/>
                </a:solidFill>
                <a:effectLst/>
                <a:latin typeface="Segoe UI"/>
                <a:ea typeface="Segoe UI"/>
                <a:cs typeface="Segoe UI"/>
              </a:rPr>
              <a:t>Funktionen</a:t>
            </a:r>
          </a:p>
          <a:p>
            <a:pPr algn="ctr"/>
            <a:r>
              <a:rPr lang="de-DE" sz="1600" b="0" i="0" strike="noStrike" cap="none" baseline="0">
                <a:solidFill>
                  <a:srgbClr val="BF3AC4"/>
                </a:solidFill>
                <a:effectLst/>
                <a:latin typeface="Segoe UI"/>
                <a:ea typeface="Segoe UI"/>
                <a:cs typeface="Segoe UI"/>
              </a:rPr>
              <a:t>(x)</a:t>
            </a:r>
            <a:endParaRPr lang="en-US" sz="1600" i="1">
              <a:solidFill>
                <a:schemeClr val="accent2"/>
              </a:solidFill>
            </a:endParaRPr>
          </a:p>
        </p:txBody>
      </p:sp>
      <p:sp>
        <p:nvSpPr>
          <p:cNvPr id="9" name="TextBox 8">
            <a:extLst>
              <a:ext uri="{FF2B5EF4-FFF2-40B4-BE49-F238E27FC236}">
                <a16:creationId xmlns:a16="http://schemas.microsoft.com/office/drawing/2014/main" id="{41163451-03C7-3568-31C0-91AD69FCA055}"/>
              </a:ext>
            </a:extLst>
          </p:cNvPr>
          <p:cNvSpPr txBox="1"/>
          <p:nvPr/>
        </p:nvSpPr>
        <p:spPr>
          <a:xfrm>
            <a:off x="2979688" y="4010424"/>
            <a:ext cx="553164" cy="492557"/>
          </a:xfrm>
          <a:prstGeom prst="rect">
            <a:avLst/>
          </a:prstGeom>
          <a:noFill/>
        </p:spPr>
        <p:txBody>
          <a:bodyPr wrap="none" lIns="0" tIns="0" rIns="0" bIns="0" rtlCol="0">
            <a:spAutoFit/>
          </a:bodyPr>
          <a:lstStyle/>
          <a:p>
            <a:pPr algn="ctr"/>
            <a:r>
              <a:rPr lang="de-DE" sz="1600" b="0" i="1" strike="noStrike" cap="none" baseline="0">
                <a:solidFill>
                  <a:srgbClr val="00B0F0"/>
                </a:solidFill>
                <a:effectLst/>
                <a:latin typeface="Segoe UI"/>
                <a:ea typeface="Segoe UI"/>
                <a:cs typeface="Segoe UI"/>
              </a:rPr>
              <a:t>Label</a:t>
            </a:r>
          </a:p>
          <a:p>
            <a:pPr algn="ctr"/>
            <a:r>
              <a:rPr lang="de-DE" sz="1600" b="0" i="0" strike="noStrike" cap="none" baseline="0">
                <a:solidFill>
                  <a:srgbClr val="00B0F0"/>
                </a:solidFill>
                <a:effectLst/>
                <a:latin typeface="Segoe UI"/>
                <a:ea typeface="Segoe UI"/>
                <a:cs typeface="Segoe UI"/>
              </a:rPr>
              <a:t>(y)</a:t>
            </a:r>
            <a:endParaRPr lang="en-US" sz="1600" i="1">
              <a:solidFill>
                <a:srgbClr val="00B0F0"/>
              </a:solidFill>
            </a:endParaRPr>
          </a:p>
        </p:txBody>
      </p:sp>
      <p:sp>
        <p:nvSpPr>
          <p:cNvPr id="16" name="TextBox 15">
            <a:extLst>
              <a:ext uri="{FF2B5EF4-FFF2-40B4-BE49-F238E27FC236}">
                <a16:creationId xmlns:a16="http://schemas.microsoft.com/office/drawing/2014/main" id="{F834831D-CA1A-A147-0407-80A206520610}"/>
              </a:ext>
            </a:extLst>
          </p:cNvPr>
          <p:cNvSpPr txBox="1"/>
          <p:nvPr/>
        </p:nvSpPr>
        <p:spPr>
          <a:xfrm>
            <a:off x="4247947" y="1898882"/>
            <a:ext cx="2827620" cy="1005840"/>
          </a:xfrm>
          <a:prstGeom prst="rect">
            <a:avLst/>
          </a:prstGeom>
          <a:noFill/>
        </p:spPr>
        <p:txBody>
          <a:bodyPr wrap="square" lIns="0" tIns="0" rIns="0" bIns="0" rtlCol="0">
            <a:spAutoFit/>
          </a:bodyPr>
          <a:lstStyle/>
          <a:p>
            <a:pPr algn="ctr"/>
            <a:r>
              <a:rPr lang="de-DE" sz="1800" b="1" i="0" strike="noStrike" cap="none" baseline="0" dirty="0">
                <a:solidFill>
                  <a:srgbClr val="000000"/>
                </a:solidFill>
                <a:effectLst/>
                <a:latin typeface="Segoe UI"/>
                <a:ea typeface="Segoe UI"/>
                <a:cs typeface="Segoe UI"/>
              </a:rPr>
              <a:t>2. Algorithmus</a:t>
            </a:r>
          </a:p>
          <a:p>
            <a:pPr algn="ctr"/>
            <a:r>
              <a:rPr lang="de-DE" sz="1600" b="0" i="0" strike="noStrike" cap="none" baseline="0" dirty="0">
                <a:solidFill>
                  <a:srgbClr val="000000"/>
                </a:solidFill>
                <a:effectLst/>
                <a:latin typeface="Segoe UI"/>
                <a:ea typeface="Segoe UI"/>
                <a:cs typeface="Segoe UI"/>
              </a:rPr>
              <a:t>(generalisiert die Beziehung zwischen x und y als Funktion)</a:t>
            </a:r>
          </a:p>
        </p:txBody>
      </p:sp>
      <p:sp>
        <p:nvSpPr>
          <p:cNvPr id="17" name="TextBox 16">
            <a:extLst>
              <a:ext uri="{FF2B5EF4-FFF2-40B4-BE49-F238E27FC236}">
                <a16:creationId xmlns:a16="http://schemas.microsoft.com/office/drawing/2014/main" id="{763FC373-4FBE-BA36-21CE-D2C500576CA8}"/>
              </a:ext>
            </a:extLst>
          </p:cNvPr>
          <p:cNvSpPr txBox="1"/>
          <p:nvPr/>
        </p:nvSpPr>
        <p:spPr>
          <a:xfrm>
            <a:off x="7414109" y="1899006"/>
            <a:ext cx="2417796" cy="518160"/>
          </a:xfrm>
          <a:prstGeom prst="rect">
            <a:avLst/>
          </a:prstGeom>
          <a:noFill/>
        </p:spPr>
        <p:txBody>
          <a:bodyPr wrap="square" lIns="0" tIns="0" rIns="0" bIns="0" rtlCol="0">
            <a:spAutoFit/>
          </a:bodyPr>
          <a:lstStyle/>
          <a:p>
            <a:pPr algn="ctr"/>
            <a:r>
              <a:rPr lang="de-DE" sz="1800" b="1" i="0" strike="noStrike" cap="none" baseline="0">
                <a:solidFill>
                  <a:srgbClr val="000000"/>
                </a:solidFill>
                <a:effectLst/>
                <a:latin typeface="Segoe UI"/>
                <a:ea typeface="Segoe UI"/>
                <a:cs typeface="Segoe UI"/>
              </a:rPr>
              <a:t>3. Modell</a:t>
            </a:r>
          </a:p>
          <a:p>
            <a:pPr algn="ctr"/>
            <a:r>
              <a:rPr lang="de-DE" sz="1600" b="0" i="0" strike="noStrike" cap="none" baseline="0">
                <a:solidFill>
                  <a:srgbClr val="000000"/>
                </a:solidFill>
                <a:effectLst/>
                <a:latin typeface="Segoe UI"/>
                <a:ea typeface="Segoe UI"/>
                <a:cs typeface="Segoe UI"/>
              </a:rPr>
              <a:t>(kapselt die Funktion)</a:t>
            </a:r>
          </a:p>
        </p:txBody>
      </p:sp>
      <p:sp>
        <p:nvSpPr>
          <p:cNvPr id="29" name="TextBox 28">
            <a:extLst>
              <a:ext uri="{FF2B5EF4-FFF2-40B4-BE49-F238E27FC236}">
                <a16:creationId xmlns:a16="http://schemas.microsoft.com/office/drawing/2014/main" id="{C5EF7EE6-7249-668C-B74D-175A74730B8A}"/>
              </a:ext>
            </a:extLst>
          </p:cNvPr>
          <p:cNvSpPr txBox="1"/>
          <p:nvPr/>
        </p:nvSpPr>
        <p:spPr>
          <a:xfrm rot="16200000">
            <a:off x="-22224" y="4942825"/>
            <a:ext cx="2068755" cy="307848"/>
          </a:xfrm>
          <a:prstGeom prst="rect">
            <a:avLst/>
          </a:prstGeom>
          <a:noFill/>
        </p:spPr>
        <p:txBody>
          <a:bodyPr wrap="none" lIns="0" tIns="0" rIns="0" bIns="0" rtlCol="0">
            <a:spAutoFit/>
          </a:bodyPr>
          <a:lstStyle/>
          <a:p>
            <a:pPr algn="l"/>
            <a:r>
              <a:rPr lang="de-DE" sz="2000" b="1" i="1" strike="noStrike" cap="none" baseline="0">
                <a:solidFill>
                  <a:srgbClr val="000000"/>
                </a:solidFill>
                <a:effectLst/>
                <a:latin typeface="Segoe UI"/>
                <a:ea typeface="Segoe UI"/>
                <a:cs typeface="Segoe UI"/>
              </a:rPr>
              <a:t>Rückschließen</a:t>
            </a:r>
          </a:p>
        </p:txBody>
      </p:sp>
      <p:sp>
        <p:nvSpPr>
          <p:cNvPr id="26" name="TextBox 25">
            <a:extLst>
              <a:ext uri="{FF2B5EF4-FFF2-40B4-BE49-F238E27FC236}">
                <a16:creationId xmlns:a16="http://schemas.microsoft.com/office/drawing/2014/main" id="{BACA6E4A-5A54-7D1B-B13F-D646FF971179}"/>
              </a:ext>
            </a:extLst>
          </p:cNvPr>
          <p:cNvSpPr txBox="1"/>
          <p:nvPr/>
        </p:nvSpPr>
        <p:spPr>
          <a:xfrm>
            <a:off x="6364965" y="5493686"/>
            <a:ext cx="2417796" cy="1036320"/>
          </a:xfrm>
          <a:prstGeom prst="rect">
            <a:avLst/>
          </a:prstGeom>
          <a:noFill/>
        </p:spPr>
        <p:txBody>
          <a:bodyPr wrap="square" lIns="0" tIns="0" rIns="0" bIns="0" rtlCol="0">
            <a:spAutoFit/>
          </a:bodyPr>
          <a:lstStyle/>
          <a:p>
            <a:pPr algn="ctr"/>
            <a:r>
              <a:rPr lang="de-DE" sz="1800" b="1" i="0" strike="noStrike" cap="none" baseline="0" dirty="0">
                <a:solidFill>
                  <a:srgbClr val="000000"/>
                </a:solidFill>
                <a:effectLst/>
                <a:latin typeface="Segoe UI"/>
                <a:ea typeface="Segoe UI"/>
                <a:cs typeface="Segoe UI"/>
              </a:rPr>
              <a:t>4. Rückschließen </a:t>
            </a:r>
            <a:br>
              <a:rPr lang="de-DE" sz="1800" b="1" i="0" strike="noStrike" cap="none" baseline="0" dirty="0">
                <a:solidFill>
                  <a:srgbClr val="000000"/>
                </a:solidFill>
                <a:effectLst/>
                <a:latin typeface="Segoe UI"/>
                <a:ea typeface="Segoe UI"/>
                <a:cs typeface="Segoe UI"/>
              </a:rPr>
            </a:br>
            <a:r>
              <a:rPr lang="de-DE" sz="1800" b="1" i="0" strike="noStrike" cap="none" baseline="0" dirty="0">
                <a:solidFill>
                  <a:srgbClr val="000000"/>
                </a:solidFill>
                <a:effectLst/>
                <a:latin typeface="Segoe UI"/>
                <a:ea typeface="Segoe UI"/>
                <a:cs typeface="Segoe UI"/>
              </a:rPr>
              <a:t>von Daten</a:t>
            </a:r>
          </a:p>
          <a:p>
            <a:pPr algn="ctr"/>
            <a:r>
              <a:rPr lang="de-DE" sz="1600" b="0" i="0" strike="noStrike" cap="none" baseline="0" dirty="0">
                <a:solidFill>
                  <a:srgbClr val="000000"/>
                </a:solidFill>
                <a:effectLst/>
                <a:latin typeface="Segoe UI"/>
                <a:ea typeface="Segoe UI"/>
                <a:cs typeface="Segoe UI"/>
              </a:rPr>
              <a:t>(nicht bezeichnete Features)</a:t>
            </a:r>
          </a:p>
        </p:txBody>
      </p:sp>
      <p:sp>
        <p:nvSpPr>
          <p:cNvPr id="27" name="TextBox 26">
            <a:extLst>
              <a:ext uri="{FF2B5EF4-FFF2-40B4-BE49-F238E27FC236}">
                <a16:creationId xmlns:a16="http://schemas.microsoft.com/office/drawing/2014/main" id="{6EE0C2FA-E31B-2632-A8EB-984CBC39142A}"/>
              </a:ext>
            </a:extLst>
          </p:cNvPr>
          <p:cNvSpPr txBox="1"/>
          <p:nvPr/>
        </p:nvSpPr>
        <p:spPr>
          <a:xfrm>
            <a:off x="8494095" y="5505764"/>
            <a:ext cx="1929724" cy="762000"/>
          </a:xfrm>
          <a:prstGeom prst="rect">
            <a:avLst/>
          </a:prstGeom>
          <a:noFill/>
        </p:spPr>
        <p:txBody>
          <a:bodyPr wrap="square" lIns="0" tIns="0" rIns="0" bIns="0" rtlCol="0">
            <a:spAutoFit/>
          </a:bodyPr>
          <a:lstStyle/>
          <a:p>
            <a:pPr algn="ctr"/>
            <a:r>
              <a:rPr lang="de-DE" sz="1800" b="1" i="0" strike="noStrike" cap="none" baseline="0" dirty="0">
                <a:solidFill>
                  <a:srgbClr val="000000"/>
                </a:solidFill>
                <a:effectLst/>
                <a:latin typeface="Segoe UI"/>
                <a:ea typeface="Segoe UI"/>
                <a:cs typeface="Segoe UI"/>
              </a:rPr>
              <a:t>Vorhersage</a:t>
            </a:r>
          </a:p>
          <a:p>
            <a:pPr algn="ctr"/>
            <a:r>
              <a:rPr lang="de-DE" sz="1600" b="0" i="0" strike="noStrike" cap="none" baseline="0" dirty="0">
                <a:solidFill>
                  <a:srgbClr val="000000"/>
                </a:solidFill>
                <a:effectLst/>
                <a:latin typeface="Segoe UI"/>
                <a:ea typeface="Segoe UI"/>
                <a:cs typeface="Segoe UI"/>
              </a:rPr>
              <a:t>(abgeleitete Bezeichnung)</a:t>
            </a:r>
          </a:p>
        </p:txBody>
      </p:sp>
      <p:sp>
        <p:nvSpPr>
          <p:cNvPr id="4" name="TextBox 3">
            <a:extLst>
              <a:ext uri="{FF2B5EF4-FFF2-40B4-BE49-F238E27FC236}">
                <a16:creationId xmlns:a16="http://schemas.microsoft.com/office/drawing/2014/main" id="{C87CE302-0E98-497B-9EFA-0116FB2BCD01}"/>
              </a:ext>
              <a:ext uri="{C183D7F6-B498-43B3-948B-1728B52AA6E4}">
                <adec:decorative xmlns:adec="http://schemas.microsoft.com/office/drawing/2017/decorative" val="1"/>
              </a:ext>
            </a:extLst>
          </p:cNvPr>
          <p:cNvSpPr txBox="1"/>
          <p:nvPr/>
        </p:nvSpPr>
        <p:spPr>
          <a:xfrm>
            <a:off x="2227142" y="2422226"/>
            <a:ext cx="1052411" cy="1385316"/>
          </a:xfrm>
          <a:prstGeom prst="rect">
            <a:avLst/>
          </a:prstGeom>
          <a:solidFill>
            <a:schemeClr val="bg1">
              <a:lumMod val="95000"/>
            </a:schemeClr>
          </a:solidFill>
        </p:spPr>
        <p:txBody>
          <a:bodyPr wrap="square" lIns="0" tIns="0" rIns="0" bIns="0" rtlCol="0">
            <a:spAutoFit/>
          </a:bodyPr>
          <a:lstStyle/>
          <a:p>
            <a:pPr algn="l"/>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p:txBody>
      </p:sp>
      <p:sp>
        <p:nvSpPr>
          <p:cNvPr id="6" name="Left Brace 5">
            <a:extLst>
              <a:ext uri="{FF2B5EF4-FFF2-40B4-BE49-F238E27FC236}">
                <a16:creationId xmlns:a16="http://schemas.microsoft.com/office/drawing/2014/main" id="{AB4FD03D-C0D4-A1C2-1592-C12DD097DFA0}"/>
              </a:ext>
              <a:ext uri="{C183D7F6-B498-43B3-948B-1728B52AA6E4}">
                <adec:decorative xmlns:adec="http://schemas.microsoft.com/office/drawing/2017/decorative" val="1"/>
              </a:ext>
            </a:extLst>
          </p:cNvPr>
          <p:cNvSpPr/>
          <p:nvPr/>
        </p:nvSpPr>
        <p:spPr>
          <a:xfrm rot="16200000">
            <a:off x="2596321" y="3606148"/>
            <a:ext cx="111025" cy="670560"/>
          </a:xfrm>
          <a:prstGeom prst="leftBrace">
            <a:avLst>
              <a:gd name="adj1" fmla="val 8333"/>
              <a:gd name="adj2" fmla="val 26255"/>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0669F5AB-6892-4428-414E-A1B43618537C}"/>
              </a:ext>
              <a:ext uri="{C183D7F6-B498-43B3-948B-1728B52AA6E4}">
                <adec:decorative xmlns:adec="http://schemas.microsoft.com/office/drawing/2017/decorative" val="1"/>
              </a:ext>
            </a:extLst>
          </p:cNvPr>
          <p:cNvCxnSpPr/>
          <p:nvPr/>
        </p:nvCxnSpPr>
        <p:spPr>
          <a:xfrm flipH="1">
            <a:off x="3173688" y="3867719"/>
            <a:ext cx="0" cy="154783"/>
          </a:xfrm>
          <a:prstGeom prst="line">
            <a:avLst/>
          </a:prstGeom>
          <a:ln w="28575">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52748165-1173-B8C5-4BFE-7CA23143ADF2}"/>
              </a:ext>
              <a:ext uri="{C183D7F6-B498-43B3-948B-1728B52AA6E4}">
                <adec:decorative xmlns:adec="http://schemas.microsoft.com/office/drawing/2017/decorative" val="1"/>
              </a:ext>
            </a:extLst>
          </p:cNvPr>
          <p:cNvSpPr/>
          <p:nvPr/>
        </p:nvSpPr>
        <p:spPr bwMode="auto">
          <a:xfrm>
            <a:off x="3489315" y="2708377"/>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8B37BA7C-59A2-2196-5361-B7CEDF7DF1CC}"/>
              </a:ext>
              <a:ext uri="{C183D7F6-B498-43B3-948B-1728B52AA6E4}">
                <adec:decorative xmlns:adec="http://schemas.microsoft.com/office/drawing/2017/decorative" val="1"/>
              </a:ext>
            </a:extLst>
          </p:cNvPr>
          <p:cNvGrpSpPr/>
          <p:nvPr/>
        </p:nvGrpSpPr>
        <p:grpSpPr>
          <a:xfrm>
            <a:off x="4876800" y="2526286"/>
            <a:ext cx="1589314" cy="1589314"/>
            <a:chOff x="4876800" y="2291144"/>
            <a:chExt cx="1589314" cy="1589314"/>
          </a:xfrm>
        </p:grpSpPr>
        <p:pic>
          <p:nvPicPr>
            <p:cNvPr id="12" name="Graphic 11" descr="Linear Graph with solid fill">
              <a:extLst>
                <a:ext uri="{FF2B5EF4-FFF2-40B4-BE49-F238E27FC236}">
                  <a16:creationId xmlns:a16="http://schemas.microsoft.com/office/drawing/2014/main" id="{72BF493D-2470-051E-052D-54D0A17501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13" name="Group 12">
              <a:extLst>
                <a:ext uri="{FF2B5EF4-FFF2-40B4-BE49-F238E27FC236}">
                  <a16:creationId xmlns:a16="http://schemas.microsoft.com/office/drawing/2014/main" id="{46770DDE-9F8F-CC4B-B3CB-F81CC8616C48}"/>
                </a:ext>
              </a:extLst>
            </p:cNvPr>
            <p:cNvGrpSpPr/>
            <p:nvPr/>
          </p:nvGrpSpPr>
          <p:grpSpPr>
            <a:xfrm>
              <a:off x="5332683" y="2684876"/>
              <a:ext cx="736663" cy="736663"/>
              <a:chOff x="5784400" y="2882815"/>
              <a:chExt cx="736663" cy="736663"/>
            </a:xfrm>
          </p:grpSpPr>
          <p:sp>
            <p:nvSpPr>
              <p:cNvPr id="14" name="Rectangle 13">
                <a:extLst>
                  <a:ext uri="{FF2B5EF4-FFF2-40B4-BE49-F238E27FC236}">
                    <a16:creationId xmlns:a16="http://schemas.microsoft.com/office/drawing/2014/main" id="{A111CE57-AC4A-711A-2A8D-0ABBF5FD4A2C}"/>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4" descr="Mathematics with solid fill">
                <a:extLst>
                  <a:ext uri="{FF2B5EF4-FFF2-40B4-BE49-F238E27FC236}">
                    <a16:creationId xmlns:a16="http://schemas.microsoft.com/office/drawing/2014/main" id="{A73DC9C3-C69D-1F44-9FB6-CF044AC671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sp>
        <p:nvSpPr>
          <p:cNvPr id="22" name="Arrow: Right 21">
            <a:extLst>
              <a:ext uri="{FF2B5EF4-FFF2-40B4-BE49-F238E27FC236}">
                <a16:creationId xmlns:a16="http://schemas.microsoft.com/office/drawing/2014/main" id="{5AFE909D-265A-3665-9604-CB1127592529}"/>
              </a:ext>
              <a:ext uri="{C183D7F6-B498-43B3-948B-1728B52AA6E4}">
                <adec:decorative xmlns:adec="http://schemas.microsoft.com/office/drawing/2017/decorative" val="1"/>
              </a:ext>
            </a:extLst>
          </p:cNvPr>
          <p:cNvSpPr/>
          <p:nvPr/>
        </p:nvSpPr>
        <p:spPr bwMode="auto">
          <a:xfrm>
            <a:off x="6720367" y="2687533"/>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35F7C691-81B0-AF61-C923-822A16A7F2FA}"/>
              </a:ext>
              <a:ext uri="{C183D7F6-B498-43B3-948B-1728B52AA6E4}">
                <adec:decorative xmlns:adec="http://schemas.microsoft.com/office/drawing/2017/decorative" val="1"/>
              </a:ext>
            </a:extLst>
          </p:cNvPr>
          <p:cNvGrpSpPr/>
          <p:nvPr/>
        </p:nvGrpSpPr>
        <p:grpSpPr>
          <a:xfrm>
            <a:off x="7745107" y="2560568"/>
            <a:ext cx="1689551" cy="1421355"/>
            <a:chOff x="5453742" y="4083438"/>
            <a:chExt cx="1689551" cy="1421355"/>
          </a:xfrm>
        </p:grpSpPr>
        <p:pic>
          <p:nvPicPr>
            <p:cNvPr id="19" name="Graphic 18" descr="Gears with solid fill">
              <a:extLst>
                <a:ext uri="{FF2B5EF4-FFF2-40B4-BE49-F238E27FC236}">
                  <a16:creationId xmlns:a16="http://schemas.microsoft.com/office/drawing/2014/main" id="{4279CD2A-0A67-093E-47AE-2FF3135D2D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0" name="TextBox 19">
              <a:extLst>
                <a:ext uri="{FF2B5EF4-FFF2-40B4-BE49-F238E27FC236}">
                  <a16:creationId xmlns:a16="http://schemas.microsoft.com/office/drawing/2014/main" id="{7582285A-3C44-FE27-C396-1697BEF9B7B8}"/>
                </a:ext>
              </a:extLst>
            </p:cNvPr>
            <p:cNvSpPr txBox="1"/>
            <p:nvPr/>
          </p:nvSpPr>
          <p:spPr>
            <a:xfrm>
              <a:off x="6381866" y="4661287"/>
              <a:ext cx="945991" cy="492557"/>
            </a:xfrm>
            <a:prstGeom prst="rect">
              <a:avLst/>
            </a:prstGeom>
            <a:noFill/>
            <a:ln>
              <a:noFill/>
            </a:ln>
          </p:spPr>
          <p:txBody>
            <a:bodyPr wrap="none" lIns="0" tIns="0" rIns="0" bIns="0" rtlCol="0">
              <a:spAutoFit/>
            </a:bodyPr>
            <a:lstStyle/>
            <a:p>
              <a:pPr algn="l"/>
              <a:r>
                <a:rPr lang="de-DE" sz="1600" b="1" i="0" strike="noStrike" cap="none" baseline="0">
                  <a:solidFill>
                    <a:srgbClr val="000000"/>
                  </a:solidFill>
                  <a:effectLst/>
                  <a:latin typeface="Segoe UI"/>
                  <a:ea typeface="Segoe UI"/>
                  <a:cs typeface="Segoe UI"/>
                </a:rPr>
                <a:t>y = </a:t>
              </a:r>
              <a:r>
                <a:rPr lang="de-DE" sz="3200" b="1" i="0" strike="noStrike" cap="none" baseline="0">
                  <a:solidFill>
                    <a:srgbClr val="000000"/>
                  </a:solidFill>
                  <a:effectLst/>
                  <a:latin typeface="Blackadder ITC"/>
                  <a:ea typeface="Blackadder ITC"/>
                  <a:cs typeface="Blackadder ITC"/>
                </a:rPr>
                <a:t>f</a:t>
              </a:r>
              <a:r>
                <a:rPr lang="de-DE" sz="1600" b="1" i="0" strike="noStrike" cap="none" baseline="0">
                  <a:solidFill>
                    <a:srgbClr val="000000"/>
                  </a:solidFill>
                  <a:effectLst/>
                  <a:latin typeface="Segoe UI"/>
                  <a:ea typeface="Segoe UI"/>
                  <a:cs typeface="Segoe UI"/>
                </a:rPr>
                <a:t>(x)</a:t>
              </a:r>
            </a:p>
          </p:txBody>
        </p:sp>
      </p:grpSp>
      <p:sp>
        <p:nvSpPr>
          <p:cNvPr id="21" name="TextBox 20">
            <a:extLst>
              <a:ext uri="{FF2B5EF4-FFF2-40B4-BE49-F238E27FC236}">
                <a16:creationId xmlns:a16="http://schemas.microsoft.com/office/drawing/2014/main" id="{D8AE179A-EB57-7E95-8C61-8CEA78182558}"/>
              </a:ext>
              <a:ext uri="{C183D7F6-B498-43B3-948B-1728B52AA6E4}">
                <adec:decorative xmlns:adec="http://schemas.microsoft.com/office/drawing/2017/decorative" val="1"/>
              </a:ext>
            </a:extLst>
          </p:cNvPr>
          <p:cNvSpPr txBox="1"/>
          <p:nvPr/>
        </p:nvSpPr>
        <p:spPr>
          <a:xfrm>
            <a:off x="7737777" y="5121176"/>
            <a:ext cx="1141603" cy="307848"/>
          </a:xfrm>
          <a:prstGeom prst="rect">
            <a:avLst/>
          </a:prstGeom>
          <a:solidFill>
            <a:schemeClr val="bg1">
              <a:lumMod val="95000"/>
            </a:schemeClr>
          </a:solidFill>
        </p:spPr>
        <p:txBody>
          <a:bodyPr wrap="none" lIns="0" tIns="0" rIns="0" bIns="0" rtlCol="0">
            <a:spAutoFit/>
          </a:bodyPr>
          <a:lstStyle/>
          <a:p>
            <a:pPr algn="l"/>
            <a:r>
              <a:rPr lang="de-DE" sz="2000" b="0" i="0" strike="noStrike" cap="none" baseline="0">
                <a:solidFill>
                  <a:srgbClr val="000000"/>
                </a:solidFill>
                <a:effectLst/>
                <a:latin typeface="Segoe UI"/>
                <a:ea typeface="Segoe UI"/>
                <a:cs typeface="Segoe UI"/>
              </a:rPr>
              <a:t>[x</a:t>
            </a:r>
            <a:r>
              <a:rPr lang="de-DE" sz="2000" b="0" i="0" strike="noStrike" cap="none" baseline="-25000">
                <a:solidFill>
                  <a:srgbClr val="000000"/>
                </a:solidFill>
                <a:effectLst/>
                <a:latin typeface="Segoe UI"/>
                <a:ea typeface="Segoe UI"/>
                <a:cs typeface="Segoe UI"/>
              </a:rPr>
              <a:t>1</a:t>
            </a:r>
            <a:r>
              <a:rPr lang="de-DE" sz="2000" b="0" i="0" strike="noStrike" cap="none" baseline="0">
                <a:solidFill>
                  <a:srgbClr val="000000"/>
                </a:solidFill>
                <a:effectLst/>
                <a:latin typeface="Segoe UI"/>
                <a:ea typeface="Segoe UI"/>
                <a:cs typeface="Segoe UI"/>
              </a:rPr>
              <a:t>,x</a:t>
            </a:r>
            <a:r>
              <a:rPr lang="de-DE" sz="2000" b="0" i="0" strike="noStrike" cap="none" baseline="-25000">
                <a:solidFill>
                  <a:srgbClr val="000000"/>
                </a:solidFill>
                <a:effectLst/>
                <a:latin typeface="Segoe UI"/>
                <a:ea typeface="Segoe UI"/>
                <a:cs typeface="Segoe UI"/>
              </a:rPr>
              <a:t>2</a:t>
            </a:r>
            <a:r>
              <a:rPr lang="de-DE" sz="2000" b="0" i="0" strike="noStrike" cap="none" baseline="0">
                <a:solidFill>
                  <a:srgbClr val="000000"/>
                </a:solidFill>
                <a:effectLst/>
                <a:latin typeface="Segoe UI"/>
                <a:ea typeface="Segoe UI"/>
                <a:cs typeface="Segoe UI"/>
              </a:rPr>
              <a:t>,x</a:t>
            </a:r>
            <a:r>
              <a:rPr lang="de-DE" sz="2000" b="0" i="0" strike="noStrike" cap="none" baseline="-25000">
                <a:solidFill>
                  <a:srgbClr val="000000"/>
                </a:solidFill>
                <a:effectLst/>
                <a:latin typeface="Segoe UI"/>
                <a:ea typeface="Segoe UI"/>
                <a:cs typeface="Segoe UI"/>
              </a:rPr>
              <a:t>3</a:t>
            </a:r>
            <a:r>
              <a:rPr lang="de-DE" sz="2000" b="0" i="0" strike="noStrike" cap="none" baseline="0">
                <a:solidFill>
                  <a:srgbClr val="000000"/>
                </a:solidFill>
                <a:effectLst/>
                <a:latin typeface="Segoe UI"/>
                <a:ea typeface="Segoe UI"/>
                <a:cs typeface="Segoe UI"/>
              </a:rPr>
              <a:t>]</a:t>
            </a:r>
          </a:p>
        </p:txBody>
      </p:sp>
      <p:sp>
        <p:nvSpPr>
          <p:cNvPr id="23" name="TextBox 22">
            <a:extLst>
              <a:ext uri="{FF2B5EF4-FFF2-40B4-BE49-F238E27FC236}">
                <a16:creationId xmlns:a16="http://schemas.microsoft.com/office/drawing/2014/main" id="{1F0DE162-896E-BE5D-E147-1A79ED47A779}"/>
              </a:ext>
              <a:ext uri="{C183D7F6-B498-43B3-948B-1728B52AA6E4}">
                <adec:decorative xmlns:adec="http://schemas.microsoft.com/office/drawing/2017/decorative" val="1"/>
              </a:ext>
            </a:extLst>
          </p:cNvPr>
          <p:cNvSpPr txBox="1"/>
          <p:nvPr/>
        </p:nvSpPr>
        <p:spPr>
          <a:xfrm>
            <a:off x="9033554" y="5133254"/>
            <a:ext cx="152321" cy="307848"/>
          </a:xfrm>
          <a:prstGeom prst="rect">
            <a:avLst/>
          </a:prstGeom>
          <a:solidFill>
            <a:schemeClr val="bg1">
              <a:lumMod val="95000"/>
            </a:schemeClr>
          </a:solidFill>
        </p:spPr>
        <p:txBody>
          <a:bodyPr wrap="none" lIns="0" tIns="0" rIns="0" bIns="0" rtlCol="0">
            <a:spAutoFit/>
          </a:bodyPr>
          <a:lstStyle/>
          <a:p>
            <a:pPr algn="l"/>
            <a:r>
              <a:rPr lang="de-DE" sz="2000" b="0" i="0" strike="noStrike" cap="none" baseline="0">
                <a:solidFill>
                  <a:srgbClr val="000000"/>
                </a:solidFill>
                <a:effectLst/>
                <a:latin typeface="Segoe UI"/>
                <a:ea typeface="Segoe UI"/>
                <a:cs typeface="Segoe UI"/>
              </a:rPr>
              <a:t>ŷ</a:t>
            </a:r>
            <a:endParaRPr lang="en-US" sz="2000"/>
          </a:p>
        </p:txBody>
      </p:sp>
      <p:cxnSp>
        <p:nvCxnSpPr>
          <p:cNvPr id="24" name="Straight Arrow Connector 23">
            <a:extLst>
              <a:ext uri="{FF2B5EF4-FFF2-40B4-BE49-F238E27FC236}">
                <a16:creationId xmlns:a16="http://schemas.microsoft.com/office/drawing/2014/main" id="{111A3EB0-7EAF-3A9D-2FA6-527827A31A97}"/>
              </a:ext>
              <a:ext uri="{C183D7F6-B498-43B3-948B-1728B52AA6E4}">
                <adec:decorative xmlns:adec="http://schemas.microsoft.com/office/drawing/2017/decorative" val="1"/>
              </a:ext>
            </a:extLst>
          </p:cNvPr>
          <p:cNvCxnSpPr/>
          <p:nvPr/>
        </p:nvCxnSpPr>
        <p:spPr>
          <a:xfrm flipH="1" flipV="1">
            <a:off x="8168634" y="3919973"/>
            <a:ext cx="17182" cy="1054219"/>
          </a:xfrm>
          <a:prstGeom prst="straightConnector1">
            <a:avLst/>
          </a:prstGeom>
          <a:ln w="57150">
            <a:solidFill>
              <a:schemeClr val="accent1">
                <a:lumMod val="40000"/>
                <a:lumOff val="60000"/>
              </a:schemeClr>
            </a:solidFill>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AA77A254-AFF9-2834-8DDA-E46CA227F29A}"/>
              </a:ext>
              <a:ext uri="{C183D7F6-B498-43B3-948B-1728B52AA6E4}">
                <adec:decorative xmlns:adec="http://schemas.microsoft.com/office/drawing/2017/decorative" val="1"/>
              </a:ext>
            </a:extLst>
          </p:cNvPr>
          <p:cNvCxnSpPr/>
          <p:nvPr/>
        </p:nvCxnSpPr>
        <p:spPr>
          <a:xfrm>
            <a:off x="9038658" y="3937391"/>
            <a:ext cx="15286" cy="1096174"/>
          </a:xfrm>
          <a:prstGeom prst="straightConnector1">
            <a:avLst/>
          </a:prstGeom>
          <a:ln w="57150">
            <a:solidFill>
              <a:srgbClr val="00B0F0"/>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954558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164AE-6B23-4E9D-BD93-E4AA19DD6446}"/>
              </a:ext>
            </a:extLst>
          </p:cNvPr>
          <p:cNvSpPr>
            <a:spLocks noGrp="1"/>
          </p:cNvSpPr>
          <p:nvPr>
            <p:ph type="title"/>
          </p:nvPr>
        </p:nvSpPr>
        <p:spPr>
          <a:xfrm>
            <a:off x="602625" y="457200"/>
            <a:ext cx="11018520" cy="487680"/>
          </a:xfrm>
        </p:spPr>
        <p:txBody>
          <a:bodyPr/>
          <a:lstStyle/>
          <a:p>
            <a:r>
              <a:rPr lang="de-DE" sz="3200" b="0" i="0" strike="noStrike" cap="none" baseline="0">
                <a:solidFill>
                  <a:srgbClr val="000000"/>
                </a:solidFill>
                <a:effectLst/>
                <a:latin typeface="Segoe UI Semibold"/>
                <a:ea typeface="Segoe UI Semibold"/>
                <a:cs typeface="Segoe UI Semibold"/>
              </a:rPr>
              <a:t>Arten von ML</a:t>
            </a:r>
          </a:p>
        </p:txBody>
      </p:sp>
      <p:sp>
        <p:nvSpPr>
          <p:cNvPr id="9" name="TextBox 8">
            <a:extLst>
              <a:ext uri="{FF2B5EF4-FFF2-40B4-BE49-F238E27FC236}">
                <a16:creationId xmlns:a16="http://schemas.microsoft.com/office/drawing/2014/main" id="{EF74FD7A-7FD1-4BBE-A936-FAC9C1A81E97}"/>
              </a:ext>
            </a:extLst>
          </p:cNvPr>
          <p:cNvSpPr txBox="1"/>
          <p:nvPr/>
        </p:nvSpPr>
        <p:spPr>
          <a:xfrm>
            <a:off x="4643273" y="958286"/>
            <a:ext cx="2702019" cy="415498"/>
          </a:xfrm>
          <a:prstGeom prst="rect">
            <a:avLst/>
          </a:prstGeom>
          <a:noFill/>
        </p:spPr>
        <p:txBody>
          <a:bodyPr wrap="square">
            <a:spAutoFit/>
          </a:bodyPr>
          <a:lstStyle/>
          <a:p>
            <a:pPr marL="0" marR="0" lvl="0" indent="0" algn="l" defTabSz="914367" rtl="0" eaLnBrk="1" fontAlgn="auto" latinLnBrk="0" hangingPunct="1">
              <a:lnSpc>
                <a:spcPct val="100000"/>
              </a:lnSpc>
              <a:spcBef>
                <a:spcPct val="0"/>
              </a:spcBef>
              <a:spcAft>
                <a:spcPct val="0"/>
              </a:spcAft>
              <a:buClrTx/>
              <a:buSzTx/>
              <a:buFontTx/>
              <a:buNone/>
              <a:defRPr/>
            </a:pPr>
            <a:r>
              <a:rPr lang="de-DE" sz="21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Machine Learning</a:t>
            </a:r>
            <a:endParaRPr kumimoji="0" lang="en-US" sz="21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A1054C4F-0857-4AD2-AC53-FE896774DE51}"/>
              </a:ext>
            </a:extLst>
          </p:cNvPr>
          <p:cNvSpPr txBox="1"/>
          <p:nvPr/>
        </p:nvSpPr>
        <p:spPr>
          <a:xfrm>
            <a:off x="894084" y="2090916"/>
            <a:ext cx="5263877" cy="6001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21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Überwachtes maschinelles Lernen</a:t>
            </a:r>
          </a:p>
          <a:p>
            <a:pPr marL="0" marR="0" lvl="0" indent="0" algn="ctr" defTabSz="914367" rtl="0" eaLnBrk="1" fontAlgn="auto" latinLnBrk="0" hangingPunct="1">
              <a:lnSpc>
                <a:spcPct val="100000"/>
              </a:lnSpc>
              <a:spcBef>
                <a:spcPct val="0"/>
              </a:spcBef>
              <a:spcAft>
                <a:spcPct val="0"/>
              </a:spcAft>
              <a:buClrTx/>
              <a:buSzTx/>
              <a:buFontTx/>
              <a:buNone/>
              <a:defRPr/>
            </a:pP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Schulungsdaten umfassen bekannte Bezeichnungen</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5" name="TextBox 4">
            <a:extLst>
              <a:ext uri="{FF2B5EF4-FFF2-40B4-BE49-F238E27FC236}">
                <a16:creationId xmlns:a16="http://schemas.microsoft.com/office/drawing/2014/main" id="{626575D1-E9E0-46D1-A0D9-CD3B747E3F72}"/>
              </a:ext>
            </a:extLst>
          </p:cNvPr>
          <p:cNvSpPr txBox="1"/>
          <p:nvPr/>
        </p:nvSpPr>
        <p:spPr>
          <a:xfrm>
            <a:off x="6515175" y="2053841"/>
            <a:ext cx="4372992" cy="87716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21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Unüberwachtes maschinelles Lernen</a:t>
            </a:r>
          </a:p>
          <a:p>
            <a:pPr marL="0" marR="0" lvl="0" indent="0" algn="ctr" defTabSz="914367" rtl="0" eaLnBrk="1" fontAlgn="auto" latinLnBrk="0" hangingPunct="1">
              <a:lnSpc>
                <a:spcPct val="100000"/>
              </a:lnSpc>
              <a:spcBef>
                <a:spcPct val="0"/>
              </a:spcBef>
              <a:spcAft>
                <a:spcPct val="0"/>
              </a:spcAft>
              <a:buClrTx/>
              <a:buSzTx/>
              <a:buFontTx/>
              <a:buNone/>
              <a:defRPr/>
            </a:pP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Schulungsdaten sind nicht gekennzeichnet.</a:t>
            </a:r>
          </a:p>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 name="Left Brace 9">
            <a:extLst>
              <a:ext uri="{FF2B5EF4-FFF2-40B4-BE49-F238E27FC236}">
                <a16:creationId xmlns:a16="http://schemas.microsoft.com/office/drawing/2014/main" id="{09A8F486-CC70-44FD-AF63-59FA10A1339E}"/>
              </a:ext>
              <a:ext uri="{C183D7F6-B498-43B3-948B-1728B52AA6E4}">
                <adec:decorative xmlns:adec="http://schemas.microsoft.com/office/drawing/2017/decorative" val="1"/>
              </a:ext>
            </a:extLst>
          </p:cNvPr>
          <p:cNvSpPr/>
          <p:nvPr/>
        </p:nvSpPr>
        <p:spPr>
          <a:xfrm rot="5400000">
            <a:off x="5561985" y="-733547"/>
            <a:ext cx="437214" cy="4855584"/>
          </a:xfrm>
          <a:prstGeom prst="lef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 name="Left Brace 10">
            <a:extLst>
              <a:ext uri="{FF2B5EF4-FFF2-40B4-BE49-F238E27FC236}">
                <a16:creationId xmlns:a16="http://schemas.microsoft.com/office/drawing/2014/main" id="{A4DC855F-2DAA-4E6F-A33E-DE30D1F060E2}"/>
              </a:ext>
              <a:ext uri="{C183D7F6-B498-43B3-948B-1728B52AA6E4}">
                <adec:decorative xmlns:adec="http://schemas.microsoft.com/office/drawing/2017/decorative" val="1"/>
              </a:ext>
            </a:extLst>
          </p:cNvPr>
          <p:cNvSpPr/>
          <p:nvPr/>
        </p:nvSpPr>
        <p:spPr>
          <a:xfrm rot="5400000">
            <a:off x="3490428" y="851431"/>
            <a:ext cx="442464" cy="4499683"/>
          </a:xfrm>
          <a:prstGeom prst="leftBrace">
            <a:avLst>
              <a:gd name="adj1" fmla="val 8333"/>
              <a:gd name="adj2" fmla="val 5851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A264956C-5257-408D-8C82-8FADAD9476E4}"/>
              </a:ext>
            </a:extLst>
          </p:cNvPr>
          <p:cNvSpPr txBox="1"/>
          <p:nvPr/>
        </p:nvSpPr>
        <p:spPr>
          <a:xfrm>
            <a:off x="707622" y="3258997"/>
            <a:ext cx="1796967" cy="80021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20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Regression</a:t>
            </a:r>
          </a:p>
          <a:p>
            <a:pPr marL="0" marR="0" lvl="0" indent="0" algn="ctr" defTabSz="914367" rtl="0" eaLnBrk="1" fontAlgn="auto" latinLnBrk="0" hangingPunct="1">
              <a:lnSpc>
                <a:spcPct val="100000"/>
              </a:lnSpc>
              <a:spcBef>
                <a:spcPct val="0"/>
              </a:spcBef>
              <a:spcAft>
                <a:spcPct val="0"/>
              </a:spcAft>
              <a:buClrTx/>
              <a:buSzTx/>
              <a:buFontTx/>
              <a:buNone/>
              <a:defRPr/>
            </a:pPr>
            <a: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Bezeichnung ist ein </a:t>
            </a:r>
            <a:b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br>
            <a: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numerischer Wert</a:t>
            </a:r>
          </a:p>
        </p:txBody>
      </p:sp>
      <p:sp>
        <p:nvSpPr>
          <p:cNvPr id="25" name="TextBox 24">
            <a:extLst>
              <a:ext uri="{FF2B5EF4-FFF2-40B4-BE49-F238E27FC236}">
                <a16:creationId xmlns:a16="http://schemas.microsoft.com/office/drawing/2014/main" id="{813FD0DA-ABF6-48D1-83CF-77BF35BD1F0B}"/>
              </a:ext>
            </a:extLst>
          </p:cNvPr>
          <p:cNvSpPr txBox="1"/>
          <p:nvPr/>
        </p:nvSpPr>
        <p:spPr>
          <a:xfrm>
            <a:off x="428081" y="5130760"/>
            <a:ext cx="2289887"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0"/>
              </a:spcBef>
              <a:spcAft>
                <a:spcPct val="0"/>
              </a:spcAft>
              <a:buClrTx/>
              <a:buSzTx/>
              <a:buFontTx/>
              <a:buNone/>
              <a:defRPr/>
            </a:pP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Vorhersagen der Anzahl der verkauften Eiscremes abhängig vom Tag, der Jahreszeit und dem Wetter </a:t>
            </a:r>
          </a:p>
        </p:txBody>
      </p:sp>
      <p:sp>
        <p:nvSpPr>
          <p:cNvPr id="13" name="TextBox 12">
            <a:extLst>
              <a:ext uri="{FF2B5EF4-FFF2-40B4-BE49-F238E27FC236}">
                <a16:creationId xmlns:a16="http://schemas.microsoft.com/office/drawing/2014/main" id="{2D9BD4D4-1011-4907-A6A5-E0948BA9417D}"/>
              </a:ext>
            </a:extLst>
          </p:cNvPr>
          <p:cNvSpPr txBox="1"/>
          <p:nvPr/>
        </p:nvSpPr>
        <p:spPr>
          <a:xfrm>
            <a:off x="3699856" y="3390559"/>
            <a:ext cx="4673715" cy="58477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20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Klassifizierung</a:t>
            </a:r>
          </a:p>
          <a:p>
            <a:pPr marL="0" marR="0" lvl="0" indent="0" algn="ctr" defTabSz="914367" rtl="0" eaLnBrk="1" fontAlgn="auto" latinLnBrk="0" hangingPunct="1">
              <a:lnSpc>
                <a:spcPct val="100000"/>
              </a:lnSpc>
              <a:spcBef>
                <a:spcPct val="0"/>
              </a:spcBef>
              <a:spcAft>
                <a:spcPct val="0"/>
              </a:spcAft>
              <a:buClrTx/>
              <a:buSzTx/>
              <a:buFontTx/>
              <a:buNone/>
              <a:defRPr/>
            </a:pPr>
            <a: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Bezeichnung ist eine Kategorisierung </a:t>
            </a: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(oder </a:t>
            </a:r>
            <a:r>
              <a:rPr lang="de-DE" sz="1800" b="0" i="1" strike="noStrike" cap="none" baseline="0" dirty="0">
                <a:gradFill>
                  <a:gsLst>
                    <a:gs pos="2917">
                      <a:srgbClr val="1A1A1A"/>
                    </a:gs>
                    <a:gs pos="30000">
                      <a:srgbClr val="1A1A1A"/>
                    </a:gs>
                  </a:gsLst>
                  <a:lin ang="5400000"/>
                  <a:tileRect l="-100000" t="-100000"/>
                </a:gradFill>
                <a:effectLst/>
                <a:latin typeface="Segoe UI"/>
                <a:ea typeface="Segoe UI"/>
                <a:cs typeface="Segoe UI"/>
              </a:rPr>
              <a:t>Klasse</a:t>
            </a: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a:t>
            </a:r>
            <a:endParaRPr kumimoji="0" lang="en-US" sz="2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D6247A42-52DD-99AD-D873-AF9A91FD3471}"/>
              </a:ext>
            </a:extLst>
          </p:cNvPr>
          <p:cNvSpPr txBox="1"/>
          <p:nvPr/>
        </p:nvSpPr>
        <p:spPr>
          <a:xfrm>
            <a:off x="2752541" y="4482165"/>
            <a:ext cx="3406958" cy="50783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Binäre Klassifizierung</a:t>
            </a:r>
          </a:p>
          <a:p>
            <a:pPr marL="0" marR="0" lvl="0" indent="0" algn="ctr" defTabSz="914367" rtl="0" eaLnBrk="1" fontAlgn="auto" latinLnBrk="0" hangingPunct="1">
              <a:lnSpc>
                <a:spcPct val="100000"/>
              </a:lnSpc>
              <a:spcBef>
                <a:spcPct val="0"/>
              </a:spcBef>
              <a:spcAft>
                <a:spcPct val="0"/>
              </a:spcAft>
              <a:buClrTx/>
              <a:buSzTx/>
              <a:buFontTx/>
              <a:buNone/>
              <a:defRPr/>
            </a:pP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Die Bezeichnung </a:t>
            </a:r>
            <a:r>
              <a:rPr lang="de-DE" sz="1500" b="0" i="1" strike="noStrike" cap="none" baseline="0" dirty="0">
                <a:gradFill>
                  <a:gsLst>
                    <a:gs pos="2917">
                      <a:srgbClr val="1A1A1A"/>
                    </a:gs>
                    <a:gs pos="30000">
                      <a:srgbClr val="1A1A1A"/>
                    </a:gs>
                  </a:gsLst>
                  <a:lin ang="5400000"/>
                  <a:tileRect l="-100000" t="-100000"/>
                </a:gradFill>
                <a:effectLst/>
                <a:latin typeface="Segoe UI"/>
                <a:ea typeface="Segoe UI"/>
                <a:cs typeface="Segoe UI"/>
              </a:rPr>
              <a:t>ist</a:t>
            </a: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 oder </a:t>
            </a:r>
            <a:r>
              <a:rPr lang="de-DE" sz="1500" b="0" i="1" strike="noStrike" cap="none" baseline="0" dirty="0">
                <a:gradFill>
                  <a:gsLst>
                    <a:gs pos="2917">
                      <a:srgbClr val="1A1A1A"/>
                    </a:gs>
                    <a:gs pos="30000">
                      <a:srgbClr val="1A1A1A"/>
                    </a:gs>
                  </a:gsLst>
                  <a:lin ang="5400000"/>
                  <a:tileRect l="-100000" t="-100000"/>
                </a:gradFill>
                <a:effectLst/>
                <a:latin typeface="Segoe UI"/>
                <a:ea typeface="Segoe UI"/>
                <a:cs typeface="Segoe UI"/>
              </a:rPr>
              <a:t>ist keine</a:t>
            </a: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 Klasse</a:t>
            </a:r>
            <a:endParaRPr kumimoji="0" lang="en-US" sz="15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36" name="TextBox 35">
            <a:extLst>
              <a:ext uri="{FF2B5EF4-FFF2-40B4-BE49-F238E27FC236}">
                <a16:creationId xmlns:a16="http://schemas.microsoft.com/office/drawing/2014/main" id="{07D95C10-8A8F-4004-A843-E460CF8BC18E}"/>
              </a:ext>
            </a:extLst>
          </p:cNvPr>
          <p:cNvSpPr txBox="1"/>
          <p:nvPr/>
        </p:nvSpPr>
        <p:spPr>
          <a:xfrm>
            <a:off x="3130388" y="5850286"/>
            <a:ext cx="3084873" cy="62324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0"/>
              </a:spcBef>
              <a:spcAft>
                <a:spcPct val="0"/>
              </a:spcAft>
              <a:buClrTx/>
              <a:buSzTx/>
              <a:buFontTx/>
              <a:buNone/>
              <a:defRPr/>
            </a:pP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Prognostizieren, ob ein Patient auf der Grundlage klinischer Daten ein Diabetes-Risiko hat</a:t>
            </a:r>
          </a:p>
        </p:txBody>
      </p:sp>
      <p:sp>
        <p:nvSpPr>
          <p:cNvPr id="103" name="TextBox 102">
            <a:extLst>
              <a:ext uri="{FF2B5EF4-FFF2-40B4-BE49-F238E27FC236}">
                <a16:creationId xmlns:a16="http://schemas.microsoft.com/office/drawing/2014/main" id="{71A46E14-CAAE-8028-CDFC-89F6598F4A80}"/>
              </a:ext>
            </a:extLst>
          </p:cNvPr>
          <p:cNvSpPr txBox="1"/>
          <p:nvPr/>
        </p:nvSpPr>
        <p:spPr>
          <a:xfrm>
            <a:off x="6298926" y="4400916"/>
            <a:ext cx="2686633" cy="69249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18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Multiklassenklassifizierung</a:t>
            </a:r>
          </a:p>
          <a:p>
            <a:pPr marL="0" marR="0" lvl="0" indent="0" algn="ctr" defTabSz="914367" rtl="0" eaLnBrk="1" fontAlgn="auto" latinLnBrk="0" hangingPunct="1">
              <a:lnSpc>
                <a:spcPct val="90000"/>
              </a:lnSpc>
              <a:spcBef>
                <a:spcPct val="0"/>
              </a:spcBef>
              <a:spcAft>
                <a:spcPct val="0"/>
              </a:spcAft>
              <a:buClrTx/>
              <a:buSzTx/>
              <a:buFontTx/>
              <a:buNone/>
              <a:defRPr/>
            </a:pP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Bezeichnung ist eine von</a:t>
            </a:r>
            <a:b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b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 mehreren Klassen</a:t>
            </a:r>
            <a:endParaRPr kumimoji="0" lang="en-US" sz="15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6EB272EB-0FB4-BEEB-A755-8D5AD0773371}"/>
              </a:ext>
            </a:extLst>
          </p:cNvPr>
          <p:cNvSpPr txBox="1"/>
          <p:nvPr/>
        </p:nvSpPr>
        <p:spPr>
          <a:xfrm>
            <a:off x="6553296" y="5910443"/>
            <a:ext cx="2854566" cy="4154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0"/>
              </a:spcBef>
              <a:spcAft>
                <a:spcPct val="0"/>
              </a:spcAft>
              <a:buClrTx/>
              <a:buSzTx/>
              <a:buFontTx/>
              <a:buNone/>
              <a:defRPr/>
            </a:pPr>
            <a:r>
              <a:rPr lang="de-DE" sz="15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Vorhersagen der Arten eines Pinguins anhand seiner Maße</a:t>
            </a:r>
          </a:p>
        </p:txBody>
      </p:sp>
      <p:sp>
        <p:nvSpPr>
          <p:cNvPr id="14" name="TextBox 13">
            <a:extLst>
              <a:ext uri="{FF2B5EF4-FFF2-40B4-BE49-F238E27FC236}">
                <a16:creationId xmlns:a16="http://schemas.microsoft.com/office/drawing/2014/main" id="{4FCD2969-A9A6-43AB-AEEE-ADF951DD4332}"/>
              </a:ext>
            </a:extLst>
          </p:cNvPr>
          <p:cNvSpPr txBox="1"/>
          <p:nvPr/>
        </p:nvSpPr>
        <p:spPr>
          <a:xfrm>
            <a:off x="9139733" y="3283711"/>
            <a:ext cx="2452082" cy="80021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ct val="0"/>
              </a:spcBef>
              <a:spcAft>
                <a:spcPct val="0"/>
              </a:spcAft>
              <a:buClrTx/>
              <a:buSzTx/>
              <a:buFontTx/>
              <a:buNone/>
              <a:defRPr/>
            </a:pPr>
            <a:r>
              <a:rPr lang="de-DE" sz="20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Clustering</a:t>
            </a:r>
          </a:p>
          <a:p>
            <a:pPr marL="0" marR="0" lvl="0" indent="0" algn="ctr" defTabSz="914367" rtl="0" eaLnBrk="1" fontAlgn="auto" latinLnBrk="0" hangingPunct="1">
              <a:lnSpc>
                <a:spcPct val="100000"/>
              </a:lnSpc>
              <a:spcBef>
                <a:spcPct val="0"/>
              </a:spcBef>
              <a:spcAft>
                <a:spcPct val="0"/>
              </a:spcAft>
              <a:buClrTx/>
              <a:buSzTx/>
              <a:buFontTx/>
              <a:buNone/>
              <a:defRPr/>
            </a:pPr>
            <a: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Ähnliche Elemente werden </a:t>
            </a:r>
            <a:b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br>
            <a:r>
              <a:rPr lang="de-DE" sz="16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zusammen gruppiert</a:t>
            </a:r>
            <a:endPar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47" name="TextBox 46">
            <a:extLst>
              <a:ext uri="{FF2B5EF4-FFF2-40B4-BE49-F238E27FC236}">
                <a16:creationId xmlns:a16="http://schemas.microsoft.com/office/drawing/2014/main" id="{23B63186-749E-4EA8-A26A-577705C1D0AA}"/>
              </a:ext>
            </a:extLst>
          </p:cNvPr>
          <p:cNvSpPr txBox="1"/>
          <p:nvPr/>
        </p:nvSpPr>
        <p:spPr>
          <a:xfrm>
            <a:off x="9041569" y="5373995"/>
            <a:ext cx="2854566" cy="3877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ct val="0"/>
              </a:spcBef>
              <a:spcAft>
                <a:spcPct val="0"/>
              </a:spcAft>
              <a:buClrTx/>
              <a:buSzTx/>
              <a:buFontTx/>
              <a:buNone/>
              <a:defRPr/>
            </a:pPr>
            <a:r>
              <a:rPr lang="de-DE" sz="1400" b="0" i="0" strike="noStrike" cap="none" baseline="0" dirty="0">
                <a:gradFill>
                  <a:gsLst>
                    <a:gs pos="2917">
                      <a:srgbClr val="1A1A1A"/>
                    </a:gs>
                    <a:gs pos="30000">
                      <a:srgbClr val="1A1A1A"/>
                    </a:gs>
                  </a:gsLst>
                  <a:lin ang="5400000"/>
                  <a:tileRect l="-100000" t="-100000"/>
                </a:gradFill>
                <a:effectLst/>
                <a:latin typeface="Segoe UI"/>
                <a:ea typeface="Segoe UI"/>
                <a:cs typeface="Segoe UI"/>
              </a:rPr>
              <a:t>Einteilen der Pflanzen in Gruppen nach gemeinsamen Merkmalen</a:t>
            </a:r>
          </a:p>
        </p:txBody>
      </p:sp>
      <p:cxnSp>
        <p:nvCxnSpPr>
          <p:cNvPr id="16" name="Connector: Elbow 15">
            <a:extLst>
              <a:ext uri="{FF2B5EF4-FFF2-40B4-BE49-F238E27FC236}">
                <a16:creationId xmlns:a16="http://schemas.microsoft.com/office/drawing/2014/main" id="{19E5C379-E3F4-4C93-AD4F-C91D794A32F5}"/>
              </a:ext>
              <a:ext uri="{C183D7F6-B498-43B3-948B-1728B52AA6E4}">
                <adec:decorative xmlns:adec="http://schemas.microsoft.com/office/drawing/2017/decorative" val="1"/>
              </a:ext>
            </a:extLst>
          </p:cNvPr>
          <p:cNvCxnSpPr>
            <a:stCxn id="5" idx="2"/>
            <a:endCxn id="14" idx="0"/>
          </p:cNvCxnSpPr>
          <p:nvPr/>
        </p:nvCxnSpPr>
        <p:spPr>
          <a:xfrm rot="16200000" flipH="1">
            <a:off x="9357369" y="2275305"/>
            <a:ext cx="352707" cy="1664103"/>
          </a:xfrm>
          <a:prstGeom prst="bentConnector3">
            <a:avLst>
              <a:gd name="adj1" fmla="val 50000"/>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5872639D-C62D-4003-ABE6-138A6F4944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67221" y="4326096"/>
            <a:ext cx="835475" cy="779437"/>
          </a:xfrm>
          <a:prstGeom prst="rect">
            <a:avLst/>
          </a:prstGeom>
        </p:spPr>
      </p:pic>
      <p:grpSp>
        <p:nvGrpSpPr>
          <p:cNvPr id="83" name="Group 82">
            <a:extLst>
              <a:ext uri="{FF2B5EF4-FFF2-40B4-BE49-F238E27FC236}">
                <a16:creationId xmlns:a16="http://schemas.microsoft.com/office/drawing/2014/main" id="{E9A5CE58-E3CC-6217-67E7-95274F35E689}"/>
              </a:ext>
              <a:ext uri="{C183D7F6-B498-43B3-948B-1728B52AA6E4}">
                <adec:decorative xmlns:adec="http://schemas.microsoft.com/office/drawing/2017/decorative" val="1"/>
              </a:ext>
            </a:extLst>
          </p:cNvPr>
          <p:cNvGrpSpPr/>
          <p:nvPr/>
        </p:nvGrpSpPr>
        <p:grpSpPr>
          <a:xfrm>
            <a:off x="766668" y="3908514"/>
            <a:ext cx="764153" cy="980252"/>
            <a:chOff x="728567" y="4366015"/>
            <a:chExt cx="914479" cy="1173089"/>
          </a:xfrm>
        </p:grpSpPr>
        <p:pic>
          <p:nvPicPr>
            <p:cNvPr id="75" name="Picture 74">
              <a:extLst>
                <a:ext uri="{FF2B5EF4-FFF2-40B4-BE49-F238E27FC236}">
                  <a16:creationId xmlns:a16="http://schemas.microsoft.com/office/drawing/2014/main" id="{BB4C9AAC-BAF2-ABF4-57C0-571B39DAC9D5}"/>
                </a:ext>
              </a:extLst>
            </p:cNvPr>
            <p:cNvPicPr>
              <a:picLocks noChangeAspect="1"/>
            </p:cNvPicPr>
            <p:nvPr/>
          </p:nvPicPr>
          <p:blipFill>
            <a:blip r:embed="rId4"/>
            <a:stretch>
              <a:fillRect/>
            </a:stretch>
          </p:blipFill>
          <p:spPr>
            <a:xfrm>
              <a:off x="728567" y="4366015"/>
              <a:ext cx="914479" cy="914479"/>
            </a:xfrm>
            <a:prstGeom prst="rect">
              <a:avLst/>
            </a:prstGeom>
          </p:spPr>
        </p:pic>
        <p:grpSp>
          <p:nvGrpSpPr>
            <p:cNvPr id="82" name="Group 81">
              <a:extLst>
                <a:ext uri="{FF2B5EF4-FFF2-40B4-BE49-F238E27FC236}">
                  <a16:creationId xmlns:a16="http://schemas.microsoft.com/office/drawing/2014/main" id="{0A30A875-13E9-B3A6-FE1D-FD616C2D5D34}"/>
                </a:ext>
              </a:extLst>
            </p:cNvPr>
            <p:cNvGrpSpPr/>
            <p:nvPr/>
          </p:nvGrpSpPr>
          <p:grpSpPr>
            <a:xfrm>
              <a:off x="1163404" y="5081904"/>
              <a:ext cx="457200" cy="457200"/>
              <a:chOff x="1163404" y="5081904"/>
              <a:chExt cx="457200" cy="457200"/>
            </a:xfrm>
          </p:grpSpPr>
          <p:pic>
            <p:nvPicPr>
              <p:cNvPr id="78" name="Graphic 77" descr="Flip calendar outline">
                <a:extLst>
                  <a:ext uri="{FF2B5EF4-FFF2-40B4-BE49-F238E27FC236}">
                    <a16:creationId xmlns:a16="http://schemas.microsoft.com/office/drawing/2014/main" id="{491DDF34-D169-7E85-95C7-3D3BCF87D0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404" y="5081904"/>
                <a:ext cx="457200" cy="457200"/>
              </a:xfrm>
              <a:prstGeom prst="rect">
                <a:avLst/>
              </a:prstGeom>
            </p:spPr>
          </p:pic>
          <p:sp>
            <p:nvSpPr>
              <p:cNvPr id="81" name="TextBox 80">
                <a:extLst>
                  <a:ext uri="{FF2B5EF4-FFF2-40B4-BE49-F238E27FC236}">
                    <a16:creationId xmlns:a16="http://schemas.microsoft.com/office/drawing/2014/main" id="{1556F9ED-5BC4-82E9-0F51-07F4F1764742}"/>
                  </a:ext>
                </a:extLst>
              </p:cNvPr>
              <p:cNvSpPr txBox="1"/>
              <p:nvPr/>
            </p:nvSpPr>
            <p:spPr>
              <a:xfrm>
                <a:off x="1341719" y="5255849"/>
                <a:ext cx="136234" cy="257886"/>
              </a:xfrm>
              <a:prstGeom prst="rect">
                <a:avLst/>
              </a:prstGeom>
              <a:noFill/>
            </p:spPr>
            <p:txBody>
              <a:bodyPr wrap="none" lIns="0" tIns="0" rIns="0" bIns="0" rtlCol="0">
                <a:spAutoFit/>
              </a:bodyPr>
              <a:lstStyle/>
              <a:p>
                <a:pPr algn="l"/>
                <a:r>
                  <a:rPr lang="de-DE" sz="1400" b="0" i="0" strike="noStrike" cap="none" baseline="0">
                    <a:solidFill>
                      <a:srgbClr val="FF0000"/>
                    </a:solidFill>
                    <a:effectLst/>
                    <a:latin typeface="Segoe UI"/>
                    <a:ea typeface="Segoe UI"/>
                    <a:cs typeface="Segoe UI"/>
                  </a:rPr>
                  <a:t>5</a:t>
                </a:r>
              </a:p>
            </p:txBody>
          </p:sp>
        </p:grpSp>
      </p:grpSp>
      <p:grpSp>
        <p:nvGrpSpPr>
          <p:cNvPr id="101" name="Group 100">
            <a:extLst>
              <a:ext uri="{FF2B5EF4-FFF2-40B4-BE49-F238E27FC236}">
                <a16:creationId xmlns:a16="http://schemas.microsoft.com/office/drawing/2014/main" id="{15F68ED2-28C9-D0FF-A6CE-94592EB5FE07}"/>
              </a:ext>
              <a:ext uri="{C183D7F6-B498-43B3-948B-1728B52AA6E4}">
                <adec:decorative xmlns:adec="http://schemas.microsoft.com/office/drawing/2017/decorative" val="1"/>
              </a:ext>
            </a:extLst>
          </p:cNvPr>
          <p:cNvGrpSpPr/>
          <p:nvPr/>
        </p:nvGrpSpPr>
        <p:grpSpPr>
          <a:xfrm>
            <a:off x="3517128" y="5185329"/>
            <a:ext cx="654620" cy="646331"/>
            <a:chOff x="4352446" y="4406348"/>
            <a:chExt cx="871915" cy="860875"/>
          </a:xfrm>
        </p:grpSpPr>
        <p:grpSp>
          <p:nvGrpSpPr>
            <p:cNvPr id="26" name="features">
              <a:extLst>
                <a:ext uri="{FF2B5EF4-FFF2-40B4-BE49-F238E27FC236}">
                  <a16:creationId xmlns:a16="http://schemas.microsoft.com/office/drawing/2014/main" id="{79AF7CBD-A109-4270-B3D2-689A24481059}"/>
                </a:ext>
              </a:extLst>
            </p:cNvPr>
            <p:cNvGrpSpPr/>
            <p:nvPr/>
          </p:nvGrpSpPr>
          <p:grpSpPr>
            <a:xfrm>
              <a:off x="4362967" y="4406348"/>
              <a:ext cx="861394" cy="860875"/>
              <a:chOff x="903777" y="3854959"/>
              <a:chExt cx="1551545" cy="1550612"/>
            </a:xfrm>
            <a:solidFill>
              <a:schemeClr val="accent1"/>
            </a:solidFill>
          </p:grpSpPr>
          <p:pic>
            <p:nvPicPr>
              <p:cNvPr id="27" name="Graphic 26" descr="Test tubes">
                <a:extLst>
                  <a:ext uri="{FF2B5EF4-FFF2-40B4-BE49-F238E27FC236}">
                    <a16:creationId xmlns:a16="http://schemas.microsoft.com/office/drawing/2014/main" id="{0157680F-AF71-4AFA-8127-568FDBAF9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81060">
                <a:off x="903777" y="3854959"/>
                <a:ext cx="626322" cy="626322"/>
              </a:xfrm>
              <a:prstGeom prst="rect">
                <a:avLst/>
              </a:prstGeom>
            </p:spPr>
          </p:pic>
          <p:pic>
            <p:nvPicPr>
              <p:cNvPr id="28" name="Graphic 27" descr="Scale">
                <a:extLst>
                  <a:ext uri="{FF2B5EF4-FFF2-40B4-BE49-F238E27FC236}">
                    <a16:creationId xmlns:a16="http://schemas.microsoft.com/office/drawing/2014/main" id="{59717CD5-046F-4EC8-888A-8889B4F76F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91311">
                <a:off x="1596199" y="4546447"/>
                <a:ext cx="859123" cy="859124"/>
              </a:xfrm>
              <a:prstGeom prst="rect">
                <a:avLst/>
              </a:prstGeom>
            </p:spPr>
          </p:pic>
          <p:pic>
            <p:nvPicPr>
              <p:cNvPr id="30" name="Graphic 29" descr="Heart with pulse">
                <a:extLst>
                  <a:ext uri="{FF2B5EF4-FFF2-40B4-BE49-F238E27FC236}">
                    <a16:creationId xmlns:a16="http://schemas.microsoft.com/office/drawing/2014/main" id="{453025C7-3DFD-42F4-B5F7-F20EB85F7CC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183172">
                <a:off x="1565688" y="3922963"/>
                <a:ext cx="626322" cy="626322"/>
              </a:xfrm>
              <a:prstGeom prst="rect">
                <a:avLst/>
              </a:prstGeom>
            </p:spPr>
          </p:pic>
        </p:grpSp>
        <p:pic>
          <p:nvPicPr>
            <p:cNvPr id="84" name="Graphic 83" descr="Needle with solid fill">
              <a:extLst>
                <a:ext uri="{FF2B5EF4-FFF2-40B4-BE49-F238E27FC236}">
                  <a16:creationId xmlns:a16="http://schemas.microsoft.com/office/drawing/2014/main" id="{9BFF4623-06BB-8E4F-C320-08BCE4B514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352446" y="4741237"/>
              <a:ext cx="437215" cy="437215"/>
            </a:xfrm>
            <a:prstGeom prst="rect">
              <a:avLst/>
            </a:prstGeom>
          </p:spPr>
        </p:pic>
      </p:grpSp>
      <p:grpSp>
        <p:nvGrpSpPr>
          <p:cNvPr id="86" name="Group 85">
            <a:extLst>
              <a:ext uri="{FF2B5EF4-FFF2-40B4-BE49-F238E27FC236}">
                <a16:creationId xmlns:a16="http://schemas.microsoft.com/office/drawing/2014/main" id="{E9AAFA60-ACF9-8ADD-4C2E-147627AAE9B8}"/>
              </a:ext>
              <a:ext uri="{C183D7F6-B498-43B3-948B-1728B52AA6E4}">
                <adec:decorative xmlns:adec="http://schemas.microsoft.com/office/drawing/2017/decorative" val="1"/>
              </a:ext>
            </a:extLst>
          </p:cNvPr>
          <p:cNvGrpSpPr/>
          <p:nvPr/>
        </p:nvGrpSpPr>
        <p:grpSpPr>
          <a:xfrm>
            <a:off x="4264016" y="5207576"/>
            <a:ext cx="965370" cy="542554"/>
            <a:chOff x="2412806" y="1734506"/>
            <a:chExt cx="1634952" cy="918870"/>
          </a:xfrm>
        </p:grpSpPr>
        <p:pic>
          <p:nvPicPr>
            <p:cNvPr id="87" name="Graphic 86" descr="User outline">
              <a:extLst>
                <a:ext uri="{FF2B5EF4-FFF2-40B4-BE49-F238E27FC236}">
                  <a16:creationId xmlns:a16="http://schemas.microsoft.com/office/drawing/2014/main" id="{559F25C7-5C4E-91AD-32DD-4E4C4288C07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12806" y="1738976"/>
              <a:ext cx="914400" cy="914400"/>
            </a:xfrm>
            <a:prstGeom prst="rect">
              <a:avLst/>
            </a:prstGeom>
          </p:spPr>
        </p:pic>
        <p:pic>
          <p:nvPicPr>
            <p:cNvPr id="88" name="Graphic 87" descr="User outline">
              <a:extLst>
                <a:ext uri="{FF2B5EF4-FFF2-40B4-BE49-F238E27FC236}">
                  <a16:creationId xmlns:a16="http://schemas.microsoft.com/office/drawing/2014/main" id="{90B01315-676D-207C-77D9-8B4B147419C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33358" y="1734506"/>
              <a:ext cx="914400" cy="914400"/>
            </a:xfrm>
            <a:prstGeom prst="rect">
              <a:avLst/>
            </a:prstGeom>
          </p:spPr>
        </p:pic>
        <p:pic>
          <p:nvPicPr>
            <p:cNvPr id="89" name="Graphic 88" descr="Badge Cross with solid fill">
              <a:extLst>
                <a:ext uri="{FF2B5EF4-FFF2-40B4-BE49-F238E27FC236}">
                  <a16:creationId xmlns:a16="http://schemas.microsoft.com/office/drawing/2014/main" id="{996BB7EE-255D-4C2A-CCE3-2AFCDC07AF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695419" y="2263728"/>
              <a:ext cx="361405" cy="361405"/>
            </a:xfrm>
            <a:prstGeom prst="rect">
              <a:avLst/>
            </a:prstGeom>
          </p:spPr>
        </p:pic>
        <p:pic>
          <p:nvPicPr>
            <p:cNvPr id="90" name="Graphic 89" descr="Badge Tick1 with solid fill">
              <a:extLst>
                <a:ext uri="{FF2B5EF4-FFF2-40B4-BE49-F238E27FC236}">
                  <a16:creationId xmlns:a16="http://schemas.microsoft.com/office/drawing/2014/main" id="{F7CB3ED8-1395-1E5D-937A-7C06366FCFF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17100" y="2252664"/>
              <a:ext cx="361405" cy="361405"/>
            </a:xfrm>
            <a:prstGeom prst="rect">
              <a:avLst/>
            </a:prstGeom>
          </p:spPr>
        </p:pic>
        <p:sp>
          <p:nvSpPr>
            <p:cNvPr id="91" name="TextBox 90">
              <a:extLst>
                <a:ext uri="{FF2B5EF4-FFF2-40B4-BE49-F238E27FC236}">
                  <a16:creationId xmlns:a16="http://schemas.microsoft.com/office/drawing/2014/main" id="{398F3AC1-6D7A-573D-3A1E-E0DDA8D12F0C}"/>
                </a:ext>
              </a:extLst>
            </p:cNvPr>
            <p:cNvSpPr txBox="1"/>
            <p:nvPr/>
          </p:nvSpPr>
          <p:spPr>
            <a:xfrm>
              <a:off x="2635978" y="2296079"/>
              <a:ext cx="65" cy="276999"/>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ct val="0"/>
                </a:spcBef>
                <a:spcAft>
                  <a:spcPct val="0"/>
                </a:spcAft>
                <a:buClrTx/>
                <a:buSzTx/>
                <a:buFontTx/>
                <a:buNone/>
                <a:defRPr/>
              </a:pPr>
              <a:endParaRPr kumimoji="0" lang="en-US" sz="1800" b="1" i="0" u="none" strike="noStrike" kern="0" cap="none" spc="0" normalizeH="0" baseline="0" noProof="0">
                <a:ln>
                  <a:noFill/>
                </a:ln>
                <a:solidFill>
                  <a:srgbClr val="000000"/>
                </a:solidFill>
                <a:effectLst/>
                <a:uLnTx/>
                <a:uFillTx/>
              </a:endParaRPr>
            </a:p>
          </p:txBody>
        </p:sp>
      </p:grpSp>
      <p:grpSp>
        <p:nvGrpSpPr>
          <p:cNvPr id="105" name="Group 104">
            <a:extLst>
              <a:ext uri="{FF2B5EF4-FFF2-40B4-BE49-F238E27FC236}">
                <a16:creationId xmlns:a16="http://schemas.microsoft.com/office/drawing/2014/main" id="{1F3FD85A-13B0-E63A-A153-A5F5D82FA29F}"/>
              </a:ext>
              <a:ext uri="{C183D7F6-B498-43B3-948B-1728B52AA6E4}">
                <adec:decorative xmlns:adec="http://schemas.microsoft.com/office/drawing/2017/decorative" val="1"/>
              </a:ext>
            </a:extLst>
          </p:cNvPr>
          <p:cNvGrpSpPr/>
          <p:nvPr/>
        </p:nvGrpSpPr>
        <p:grpSpPr>
          <a:xfrm>
            <a:off x="9676432" y="4710463"/>
            <a:ext cx="874573" cy="592690"/>
            <a:chOff x="9471210" y="4807499"/>
            <a:chExt cx="874573" cy="592690"/>
          </a:xfrm>
        </p:grpSpPr>
        <p:sp>
          <p:nvSpPr>
            <p:cNvPr id="69" name="Oval 68">
              <a:extLst>
                <a:ext uri="{FF2B5EF4-FFF2-40B4-BE49-F238E27FC236}">
                  <a16:creationId xmlns:a16="http://schemas.microsoft.com/office/drawing/2014/main" id="{E328CF52-93DC-428B-9A17-20537602E824}"/>
                </a:ext>
              </a:extLst>
            </p:cNvPr>
            <p:cNvSpPr/>
            <p:nvPr/>
          </p:nvSpPr>
          <p:spPr bwMode="auto">
            <a:xfrm>
              <a:off x="9471210" y="4807499"/>
              <a:ext cx="874573" cy="592690"/>
            </a:xfrm>
            <a:custGeom>
              <a:avLst/>
              <a:gdLst>
                <a:gd name="connsiteX0" fmla="*/ 0 w 874573"/>
                <a:gd name="connsiteY0" fmla="*/ 296345 h 592690"/>
                <a:gd name="connsiteX1" fmla="*/ 437287 w 874573"/>
                <a:gd name="connsiteY1" fmla="*/ 0 h 592690"/>
                <a:gd name="connsiteX2" fmla="*/ 874574 w 874573"/>
                <a:gd name="connsiteY2" fmla="*/ 296345 h 592690"/>
                <a:gd name="connsiteX3" fmla="*/ 437287 w 874573"/>
                <a:gd name="connsiteY3" fmla="*/ 592690 h 592690"/>
                <a:gd name="connsiteX4" fmla="*/ 0 w 874573"/>
                <a:gd name="connsiteY4" fmla="*/ 296345 h 592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573" h="592690" extrusionOk="0">
                  <a:moveTo>
                    <a:pt x="0" y="296345"/>
                  </a:moveTo>
                  <a:cubicBezTo>
                    <a:pt x="24754" y="191614"/>
                    <a:pt x="158855" y="-8760"/>
                    <a:pt x="437287" y="0"/>
                  </a:cubicBezTo>
                  <a:cubicBezTo>
                    <a:pt x="654249" y="3853"/>
                    <a:pt x="900896" y="122671"/>
                    <a:pt x="874574" y="296345"/>
                  </a:cubicBezTo>
                  <a:cubicBezTo>
                    <a:pt x="882873" y="490307"/>
                    <a:pt x="666169" y="560176"/>
                    <a:pt x="437287" y="592690"/>
                  </a:cubicBezTo>
                  <a:cubicBezTo>
                    <a:pt x="211710" y="591146"/>
                    <a:pt x="-25479" y="438271"/>
                    <a:pt x="0" y="296345"/>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4" name="Graphic 93" descr="Sunflower">
              <a:extLst>
                <a:ext uri="{FF2B5EF4-FFF2-40B4-BE49-F238E27FC236}">
                  <a16:creationId xmlns:a16="http://schemas.microsoft.com/office/drawing/2014/main" id="{5CA6DA75-B40F-D94E-852D-1AFAAE112A9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55304" y="4868639"/>
              <a:ext cx="399678" cy="399678"/>
            </a:xfrm>
            <a:prstGeom prst="rect">
              <a:avLst/>
            </a:prstGeom>
          </p:spPr>
        </p:pic>
        <p:pic>
          <p:nvPicPr>
            <p:cNvPr id="95" name="Graphic 94" descr="Sunflower">
              <a:extLst>
                <a:ext uri="{FF2B5EF4-FFF2-40B4-BE49-F238E27FC236}">
                  <a16:creationId xmlns:a16="http://schemas.microsoft.com/office/drawing/2014/main" id="{81354B54-37B5-CB85-8A9A-049512F33F0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63952" y="4912033"/>
              <a:ext cx="399678" cy="399678"/>
            </a:xfrm>
            <a:prstGeom prst="rect">
              <a:avLst/>
            </a:prstGeom>
          </p:spPr>
        </p:pic>
      </p:grpSp>
      <p:grpSp>
        <p:nvGrpSpPr>
          <p:cNvPr id="104" name="Group 103">
            <a:extLst>
              <a:ext uri="{FF2B5EF4-FFF2-40B4-BE49-F238E27FC236}">
                <a16:creationId xmlns:a16="http://schemas.microsoft.com/office/drawing/2014/main" id="{6C08BB8D-F0BC-7847-4375-D3CEEA155198}"/>
              </a:ext>
              <a:ext uri="{C183D7F6-B498-43B3-948B-1728B52AA6E4}">
                <adec:decorative xmlns:adec="http://schemas.microsoft.com/office/drawing/2017/decorative" val="1"/>
              </a:ext>
            </a:extLst>
          </p:cNvPr>
          <p:cNvGrpSpPr/>
          <p:nvPr/>
        </p:nvGrpSpPr>
        <p:grpSpPr>
          <a:xfrm>
            <a:off x="9146906" y="4117004"/>
            <a:ext cx="948866" cy="616444"/>
            <a:chOff x="8479653" y="4117622"/>
            <a:chExt cx="948866" cy="616444"/>
          </a:xfrm>
        </p:grpSpPr>
        <p:sp>
          <p:nvSpPr>
            <p:cNvPr id="67" name="Oval 66">
              <a:extLst>
                <a:ext uri="{FF2B5EF4-FFF2-40B4-BE49-F238E27FC236}">
                  <a16:creationId xmlns:a16="http://schemas.microsoft.com/office/drawing/2014/main" id="{122CBDA2-A84E-42FE-993C-0DE60933045B}"/>
                </a:ext>
              </a:extLst>
            </p:cNvPr>
            <p:cNvSpPr/>
            <p:nvPr/>
          </p:nvSpPr>
          <p:spPr bwMode="auto">
            <a:xfrm>
              <a:off x="8479653" y="4117622"/>
              <a:ext cx="948866" cy="616444"/>
            </a:xfrm>
            <a:custGeom>
              <a:avLst/>
              <a:gdLst>
                <a:gd name="connsiteX0" fmla="*/ 0 w 948866"/>
                <a:gd name="connsiteY0" fmla="*/ 308222 h 616444"/>
                <a:gd name="connsiteX1" fmla="*/ 474433 w 948866"/>
                <a:gd name="connsiteY1" fmla="*/ 0 h 616444"/>
                <a:gd name="connsiteX2" fmla="*/ 948866 w 948866"/>
                <a:gd name="connsiteY2" fmla="*/ 308222 h 616444"/>
                <a:gd name="connsiteX3" fmla="*/ 474433 w 948866"/>
                <a:gd name="connsiteY3" fmla="*/ 616444 h 616444"/>
                <a:gd name="connsiteX4" fmla="*/ 0 w 948866"/>
                <a:gd name="connsiteY4" fmla="*/ 308222 h 616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866" h="616444" extrusionOk="0">
                  <a:moveTo>
                    <a:pt x="0" y="308222"/>
                  </a:moveTo>
                  <a:cubicBezTo>
                    <a:pt x="24780" y="196992"/>
                    <a:pt x="148197" y="-15234"/>
                    <a:pt x="474433" y="0"/>
                  </a:cubicBezTo>
                  <a:cubicBezTo>
                    <a:pt x="732010" y="698"/>
                    <a:pt x="982294" y="125287"/>
                    <a:pt x="948866" y="308222"/>
                  </a:cubicBezTo>
                  <a:cubicBezTo>
                    <a:pt x="952498" y="491705"/>
                    <a:pt x="712646" y="555128"/>
                    <a:pt x="474433" y="616444"/>
                  </a:cubicBezTo>
                  <a:cubicBezTo>
                    <a:pt x="258472" y="611978"/>
                    <a:pt x="-19409" y="461886"/>
                    <a:pt x="0" y="308222"/>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Rose">
              <a:extLst>
                <a:ext uri="{FF2B5EF4-FFF2-40B4-BE49-F238E27FC236}">
                  <a16:creationId xmlns:a16="http://schemas.microsoft.com/office/drawing/2014/main" id="{533DD126-85C8-DB33-5ECB-373DDAD8EA2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561002" y="4165867"/>
              <a:ext cx="474775" cy="474775"/>
            </a:xfrm>
            <a:prstGeom prst="rect">
              <a:avLst/>
            </a:prstGeom>
          </p:spPr>
        </p:pic>
        <p:pic>
          <p:nvPicPr>
            <p:cNvPr id="97" name="Graphic 96" descr="Rose">
              <a:extLst>
                <a:ext uri="{FF2B5EF4-FFF2-40B4-BE49-F238E27FC236}">
                  <a16:creationId xmlns:a16="http://schemas.microsoft.com/office/drawing/2014/main" id="{BF190100-AE22-F5CB-DBA8-CD36BEF1D46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15086" y="4231437"/>
              <a:ext cx="399678" cy="399678"/>
            </a:xfrm>
            <a:prstGeom prst="rect">
              <a:avLst/>
            </a:prstGeom>
          </p:spPr>
        </p:pic>
      </p:grpSp>
      <p:grpSp>
        <p:nvGrpSpPr>
          <p:cNvPr id="106" name="Group 105">
            <a:extLst>
              <a:ext uri="{FF2B5EF4-FFF2-40B4-BE49-F238E27FC236}">
                <a16:creationId xmlns:a16="http://schemas.microsoft.com/office/drawing/2014/main" id="{93B2545E-D273-FAB8-8153-2C21ABF7D8A8}"/>
              </a:ext>
              <a:ext uri="{C183D7F6-B498-43B3-948B-1728B52AA6E4}">
                <adec:decorative xmlns:adec="http://schemas.microsoft.com/office/drawing/2017/decorative" val="1"/>
              </a:ext>
            </a:extLst>
          </p:cNvPr>
          <p:cNvGrpSpPr/>
          <p:nvPr/>
        </p:nvGrpSpPr>
        <p:grpSpPr>
          <a:xfrm>
            <a:off x="10447081" y="4139988"/>
            <a:ext cx="1250115" cy="804756"/>
            <a:chOff x="10256861" y="4028898"/>
            <a:chExt cx="1250115" cy="804756"/>
          </a:xfrm>
        </p:grpSpPr>
        <p:sp>
          <p:nvSpPr>
            <p:cNvPr id="68" name="Oval 67">
              <a:extLst>
                <a:ext uri="{FF2B5EF4-FFF2-40B4-BE49-F238E27FC236}">
                  <a16:creationId xmlns:a16="http://schemas.microsoft.com/office/drawing/2014/main" id="{E7CC139E-B392-452A-939A-50E1CD6EEA0C}"/>
                </a:ext>
              </a:extLst>
            </p:cNvPr>
            <p:cNvSpPr/>
            <p:nvPr/>
          </p:nvSpPr>
          <p:spPr bwMode="auto">
            <a:xfrm>
              <a:off x="10256861" y="4028898"/>
              <a:ext cx="1250115" cy="804756"/>
            </a:xfrm>
            <a:custGeom>
              <a:avLst/>
              <a:gdLst>
                <a:gd name="connsiteX0" fmla="*/ 0 w 1250115"/>
                <a:gd name="connsiteY0" fmla="*/ 402378 h 804756"/>
                <a:gd name="connsiteX1" fmla="*/ 625058 w 1250115"/>
                <a:gd name="connsiteY1" fmla="*/ 0 h 804756"/>
                <a:gd name="connsiteX2" fmla="*/ 1250116 w 1250115"/>
                <a:gd name="connsiteY2" fmla="*/ 402378 h 804756"/>
                <a:gd name="connsiteX3" fmla="*/ 625058 w 1250115"/>
                <a:gd name="connsiteY3" fmla="*/ 804756 h 804756"/>
                <a:gd name="connsiteX4" fmla="*/ 0 w 1250115"/>
                <a:gd name="connsiteY4" fmla="*/ 402378 h 804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115" h="804756" extrusionOk="0">
                  <a:moveTo>
                    <a:pt x="0" y="402378"/>
                  </a:moveTo>
                  <a:cubicBezTo>
                    <a:pt x="3314" y="188041"/>
                    <a:pt x="258874" y="-4976"/>
                    <a:pt x="625058" y="0"/>
                  </a:cubicBezTo>
                  <a:cubicBezTo>
                    <a:pt x="907994" y="9776"/>
                    <a:pt x="1295461" y="162911"/>
                    <a:pt x="1250116" y="402378"/>
                  </a:cubicBezTo>
                  <a:cubicBezTo>
                    <a:pt x="1271567" y="702914"/>
                    <a:pt x="955931" y="767833"/>
                    <a:pt x="625058" y="804756"/>
                  </a:cubicBezTo>
                  <a:cubicBezTo>
                    <a:pt x="316648" y="801188"/>
                    <a:pt x="-18340" y="608955"/>
                    <a:pt x="0" y="402378"/>
                  </a:cubicBezTo>
                  <a:close/>
                </a:path>
              </a:pathLst>
            </a:custGeom>
            <a:noFill/>
            <a:ln w="12700">
              <a:solidFill>
                <a:srgbClr val="40CDF5"/>
              </a:solidFill>
              <a:headEnd type="none" w="med" len="med"/>
              <a:tailEnd type="none" w="med" len="med"/>
              <a:extLst>
                <a:ext uri="{C807C97D-BFC1-408E-A445-0C87EB9F89A2}">
                  <ask:lineSketchStyleProps xmlns:ask="http://schemas.microsoft.com/office/drawing/2018/sketchyshapes" sd="52657929">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Graphic 97" descr="Flower">
              <a:extLst>
                <a:ext uri="{FF2B5EF4-FFF2-40B4-BE49-F238E27FC236}">
                  <a16:creationId xmlns:a16="http://schemas.microsoft.com/office/drawing/2014/main" id="{73D2EB8F-B884-AA55-D242-2A2B8AD11F3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478229" y="4226586"/>
              <a:ext cx="334807" cy="334808"/>
            </a:xfrm>
            <a:prstGeom prst="rect">
              <a:avLst/>
            </a:prstGeom>
          </p:spPr>
        </p:pic>
        <p:pic>
          <p:nvPicPr>
            <p:cNvPr id="99" name="Graphic 98" descr="Flower">
              <a:extLst>
                <a:ext uri="{FF2B5EF4-FFF2-40B4-BE49-F238E27FC236}">
                  <a16:creationId xmlns:a16="http://schemas.microsoft.com/office/drawing/2014/main" id="{01C58045-6782-D874-4C0C-CDE6B22A1E0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759799" y="4316466"/>
              <a:ext cx="399678" cy="399678"/>
            </a:xfrm>
            <a:prstGeom prst="rect">
              <a:avLst/>
            </a:prstGeom>
          </p:spPr>
        </p:pic>
        <p:pic>
          <p:nvPicPr>
            <p:cNvPr id="100" name="Graphic 99" descr="Flower">
              <a:extLst>
                <a:ext uri="{FF2B5EF4-FFF2-40B4-BE49-F238E27FC236}">
                  <a16:creationId xmlns:a16="http://schemas.microsoft.com/office/drawing/2014/main" id="{29775D9C-5CAD-85DB-F627-97DCC3ED62B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075799" y="4129001"/>
              <a:ext cx="334807" cy="334808"/>
            </a:xfrm>
            <a:prstGeom prst="rect">
              <a:avLst/>
            </a:prstGeom>
          </p:spPr>
        </p:pic>
      </p:grpSp>
      <p:sp>
        <p:nvSpPr>
          <p:cNvPr id="117" name="Left Brace 116">
            <a:extLst>
              <a:ext uri="{FF2B5EF4-FFF2-40B4-BE49-F238E27FC236}">
                <a16:creationId xmlns:a16="http://schemas.microsoft.com/office/drawing/2014/main" id="{33C59996-378B-168D-6E3D-A90E89AA6DD2}"/>
              </a:ext>
              <a:ext uri="{C183D7F6-B498-43B3-948B-1728B52AA6E4}">
                <adec:decorative xmlns:adec="http://schemas.microsoft.com/office/drawing/2017/decorative" val="1"/>
              </a:ext>
            </a:extLst>
          </p:cNvPr>
          <p:cNvSpPr/>
          <p:nvPr/>
        </p:nvSpPr>
        <p:spPr>
          <a:xfrm rot="5400000">
            <a:off x="5781821" y="2699798"/>
            <a:ext cx="312811" cy="3084872"/>
          </a:xfrm>
          <a:prstGeom prst="leftBrace">
            <a:avLst>
              <a:gd name="adj1" fmla="val 8333"/>
              <a:gd name="adj2" fmla="val 47506"/>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ct val="0"/>
              </a:spcBef>
              <a:spcAft>
                <a:spcPct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A7992CB-7F9E-027A-C842-2661035C55BA}"/>
              </a:ext>
              <a:ext uri="{C183D7F6-B498-43B3-948B-1728B52AA6E4}">
                <adec:decorative xmlns:adec="http://schemas.microsoft.com/office/drawing/2017/decorative" val="1"/>
              </a:ext>
            </a:extLst>
          </p:cNvPr>
          <p:cNvGrpSpPr/>
          <p:nvPr/>
        </p:nvGrpSpPr>
        <p:grpSpPr>
          <a:xfrm>
            <a:off x="6195939" y="5020070"/>
            <a:ext cx="2260762" cy="882505"/>
            <a:chOff x="6195939" y="5020070"/>
            <a:chExt cx="2260762" cy="882505"/>
          </a:xfrm>
        </p:grpSpPr>
        <p:grpSp>
          <p:nvGrpSpPr>
            <p:cNvPr id="120" name="Group 119">
              <a:extLst>
                <a:ext uri="{FF2B5EF4-FFF2-40B4-BE49-F238E27FC236}">
                  <a16:creationId xmlns:a16="http://schemas.microsoft.com/office/drawing/2014/main" id="{0F2FF37A-A433-C679-8D23-D3436F1A1E1C}"/>
                </a:ext>
              </a:extLst>
            </p:cNvPr>
            <p:cNvGrpSpPr/>
            <p:nvPr/>
          </p:nvGrpSpPr>
          <p:grpSpPr>
            <a:xfrm>
              <a:off x="6195939" y="5020070"/>
              <a:ext cx="1879161" cy="882505"/>
              <a:chOff x="6195939" y="5020070"/>
              <a:chExt cx="1879161" cy="882505"/>
            </a:xfrm>
          </p:grpSpPr>
          <p:pic>
            <p:nvPicPr>
              <p:cNvPr id="107" name="Graphic 106" descr="Penguin with solid fill">
                <a:extLst>
                  <a:ext uri="{FF2B5EF4-FFF2-40B4-BE49-F238E27FC236}">
                    <a16:creationId xmlns:a16="http://schemas.microsoft.com/office/drawing/2014/main" id="{A6A47A97-F39D-FF59-88A6-8C3B6C6A7A9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112037" y="5208136"/>
                <a:ext cx="646331" cy="646331"/>
              </a:xfrm>
              <a:prstGeom prst="rect">
                <a:avLst/>
              </a:prstGeom>
            </p:spPr>
          </p:pic>
          <p:grpSp>
            <p:nvGrpSpPr>
              <p:cNvPr id="110" name="Group 109">
                <a:extLst>
                  <a:ext uri="{FF2B5EF4-FFF2-40B4-BE49-F238E27FC236}">
                    <a16:creationId xmlns:a16="http://schemas.microsoft.com/office/drawing/2014/main" id="{DF6EE907-EC43-C484-C215-11BBEA0D2D9F}"/>
                  </a:ext>
                </a:extLst>
              </p:cNvPr>
              <p:cNvGrpSpPr/>
              <p:nvPr/>
            </p:nvGrpSpPr>
            <p:grpSpPr>
              <a:xfrm>
                <a:off x="6195939" y="5020070"/>
                <a:ext cx="646331" cy="646331"/>
                <a:chOff x="947247" y="2093693"/>
                <a:chExt cx="773067" cy="773067"/>
              </a:xfrm>
            </p:grpSpPr>
            <p:pic>
              <p:nvPicPr>
                <p:cNvPr id="111" name="Graphic 110" descr="Ruler outline">
                  <a:extLst>
                    <a:ext uri="{FF2B5EF4-FFF2-40B4-BE49-F238E27FC236}">
                      <a16:creationId xmlns:a16="http://schemas.microsoft.com/office/drawing/2014/main" id="{A6CE0BA2-B0D4-F480-52EC-3A5A34C70EA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47247" y="2093693"/>
                  <a:ext cx="773067" cy="773067"/>
                </a:xfrm>
                <a:prstGeom prst="rect">
                  <a:avLst/>
                </a:prstGeom>
              </p:spPr>
            </p:pic>
            <p:cxnSp>
              <p:nvCxnSpPr>
                <p:cNvPr id="112" name="Straight Arrow Connector 111">
                  <a:extLst>
                    <a:ext uri="{FF2B5EF4-FFF2-40B4-BE49-F238E27FC236}">
                      <a16:creationId xmlns:a16="http://schemas.microsoft.com/office/drawing/2014/main" id="{4B2286DB-286B-B817-CF07-7D32F49CDDA9}"/>
                    </a:ext>
                  </a:extLst>
                </p:cNvPr>
                <p:cNvCxnSpPr/>
                <p:nvPr/>
              </p:nvCxnSpPr>
              <p:spPr>
                <a:xfrm flipV="1">
                  <a:off x="1227909" y="2499043"/>
                  <a:ext cx="383177" cy="367717"/>
                </a:xfrm>
                <a:prstGeom prst="straightConnector1">
                  <a:avLst/>
                </a:prstGeom>
                <a:ln w="19050">
                  <a:headEnd type="arrow" w="med" len="med"/>
                  <a:tailEnd type="arrow" w="med" len="med"/>
                </a:ln>
              </p:spPr>
              <p:style>
                <a:lnRef idx="1">
                  <a:schemeClr val="accent3"/>
                </a:lnRef>
                <a:fillRef idx="0">
                  <a:schemeClr val="accent3"/>
                </a:fillRef>
                <a:effectRef idx="0">
                  <a:schemeClr val="accent3"/>
                </a:effectRef>
                <a:fontRef idx="minor">
                  <a:schemeClr val="tx1"/>
                </a:fontRef>
              </p:style>
            </p:cxnSp>
          </p:grpSp>
          <p:pic>
            <p:nvPicPr>
              <p:cNvPr id="114" name="Graphic 113" descr="Speedometer Low with solid fill">
                <a:extLst>
                  <a:ext uri="{FF2B5EF4-FFF2-40B4-BE49-F238E27FC236}">
                    <a16:creationId xmlns:a16="http://schemas.microsoft.com/office/drawing/2014/main" id="{6452CA10-1A68-7C8D-F98A-DB05841C96A5}"/>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6575303" y="5348577"/>
                <a:ext cx="553998" cy="553998"/>
              </a:xfrm>
              <a:prstGeom prst="rect">
                <a:avLst/>
              </a:prstGeom>
            </p:spPr>
          </p:pic>
          <p:grpSp>
            <p:nvGrpSpPr>
              <p:cNvPr id="119" name="Group 118">
                <a:extLst>
                  <a:ext uri="{FF2B5EF4-FFF2-40B4-BE49-F238E27FC236}">
                    <a16:creationId xmlns:a16="http://schemas.microsoft.com/office/drawing/2014/main" id="{3A7E4916-B412-7B0B-83B4-99F277082919}"/>
                  </a:ext>
                </a:extLst>
              </p:cNvPr>
              <p:cNvGrpSpPr/>
              <p:nvPr/>
            </p:nvGrpSpPr>
            <p:grpSpPr>
              <a:xfrm>
                <a:off x="7547819" y="5032977"/>
                <a:ext cx="527281" cy="527281"/>
                <a:chOff x="7547819" y="5032977"/>
                <a:chExt cx="527281" cy="527281"/>
              </a:xfrm>
            </p:grpSpPr>
            <p:pic>
              <p:nvPicPr>
                <p:cNvPr id="108" name="Graphic 107" descr="Penguin with solid fill">
                  <a:extLst>
                    <a:ext uri="{FF2B5EF4-FFF2-40B4-BE49-F238E27FC236}">
                      <a16:creationId xmlns:a16="http://schemas.microsoft.com/office/drawing/2014/main" id="{6187353C-E36F-4289-781B-1FC865F0C45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flipH="1">
                  <a:off x="7547819" y="5032977"/>
                  <a:ext cx="527281" cy="527281"/>
                </a:xfrm>
                <a:prstGeom prst="rect">
                  <a:avLst/>
                </a:prstGeom>
              </p:spPr>
            </p:pic>
            <p:sp>
              <p:nvSpPr>
                <p:cNvPr id="118" name="Isosceles Triangle 117">
                  <a:extLst>
                    <a:ext uri="{FF2B5EF4-FFF2-40B4-BE49-F238E27FC236}">
                      <a16:creationId xmlns:a16="http://schemas.microsoft.com/office/drawing/2014/main" id="{CF38AB61-86B7-DA9D-F13C-1450B1D24B64}"/>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21" name="Group 120">
              <a:extLst>
                <a:ext uri="{FF2B5EF4-FFF2-40B4-BE49-F238E27FC236}">
                  <a16:creationId xmlns:a16="http://schemas.microsoft.com/office/drawing/2014/main" id="{55776362-AE10-3480-94A1-46F6C65D9B13}"/>
                </a:ext>
              </a:extLst>
            </p:cNvPr>
            <p:cNvGrpSpPr/>
            <p:nvPr/>
          </p:nvGrpSpPr>
          <p:grpSpPr>
            <a:xfrm>
              <a:off x="7881692" y="5280621"/>
              <a:ext cx="575009" cy="575009"/>
              <a:chOff x="4497745" y="2418364"/>
              <a:chExt cx="773067" cy="773067"/>
            </a:xfrm>
          </p:grpSpPr>
          <p:pic>
            <p:nvPicPr>
              <p:cNvPr id="122" name="Graphic 121" descr="Penguin with solid fill">
                <a:extLst>
                  <a:ext uri="{FF2B5EF4-FFF2-40B4-BE49-F238E27FC236}">
                    <a16:creationId xmlns:a16="http://schemas.microsoft.com/office/drawing/2014/main" id="{B88D2DED-0333-3D8C-1876-E5E4370CF62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4497745" y="2418364"/>
                <a:ext cx="773067" cy="773067"/>
              </a:xfrm>
              <a:prstGeom prst="rect">
                <a:avLst/>
              </a:prstGeom>
            </p:spPr>
          </p:pic>
          <p:sp>
            <p:nvSpPr>
              <p:cNvPr id="123" name="Freeform: Shape 122">
                <a:extLst>
                  <a:ext uri="{FF2B5EF4-FFF2-40B4-BE49-F238E27FC236}">
                    <a16:creationId xmlns:a16="http://schemas.microsoft.com/office/drawing/2014/main" id="{74F0D2D6-E3C7-4C41-9A1A-198C2A68CAB1}"/>
                  </a:ext>
                </a:extLst>
              </p:cNvPr>
              <p:cNvSpPr/>
              <p:nvPr/>
            </p:nvSpPr>
            <p:spPr bwMode="auto">
              <a:xfrm>
                <a:off x="4857766" y="2506663"/>
                <a:ext cx="128253" cy="106997"/>
              </a:xfrm>
              <a:custGeom>
                <a:avLst/>
                <a:gdLst>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2C148289-BFC3-3D9D-091F-6A6C695CF7B0}"/>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5517825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5B6C3CF-032A-5BD7-5B3C-1B2CE5362A09}"/>
              </a:ext>
            </a:extLst>
          </p:cNvPr>
          <p:cNvSpPr>
            <a:spLocks noGrp="1"/>
          </p:cNvSpPr>
          <p:nvPr>
            <p:ph type="title"/>
          </p:nvPr>
        </p:nvSpPr>
        <p:spPr>
          <a:xfrm>
            <a:off x="588262" y="585216"/>
            <a:ext cx="11013474" cy="487680"/>
          </a:xfrm>
        </p:spPr>
        <p:txBody>
          <a:bodyPr/>
          <a:lstStyle/>
          <a:p>
            <a:r>
              <a:rPr lang="de-DE" sz="3200" b="0" i="0" strike="noStrike" cap="none" baseline="0">
                <a:solidFill>
                  <a:srgbClr val="000000"/>
                </a:solidFill>
                <a:effectLst/>
                <a:latin typeface="Segoe UI Semibold"/>
                <a:ea typeface="Segoe UI Semibold"/>
                <a:cs typeface="Segoe UI Semibold"/>
              </a:rPr>
              <a:t>Modelltraining und -auswertung</a:t>
            </a:r>
            <a:endParaRPr lang="en-US" i="1">
              <a:solidFill>
                <a:schemeClr val="bg1">
                  <a:lumMod val="65000"/>
                </a:schemeClr>
              </a:solidFill>
            </a:endParaRPr>
          </a:p>
        </p:txBody>
      </p:sp>
      <p:sp>
        <p:nvSpPr>
          <p:cNvPr id="42" name="TextBox 41">
            <a:extLst>
              <a:ext uri="{FF2B5EF4-FFF2-40B4-BE49-F238E27FC236}">
                <a16:creationId xmlns:a16="http://schemas.microsoft.com/office/drawing/2014/main" id="{DBB46BCF-8C54-56BA-B660-AC852A2ACE9F}"/>
              </a:ext>
            </a:extLst>
          </p:cNvPr>
          <p:cNvSpPr txBox="1"/>
          <p:nvPr/>
        </p:nvSpPr>
        <p:spPr>
          <a:xfrm>
            <a:off x="3334779" y="1697210"/>
            <a:ext cx="8334443" cy="246278"/>
          </a:xfrm>
          <a:prstGeom prst="rect">
            <a:avLst/>
          </a:prstGeom>
          <a:solidFill>
            <a:schemeClr val="bg1"/>
          </a:solidFill>
        </p:spPr>
        <p:txBody>
          <a:bodyPr wrap="none" lIns="0" tIns="0" rIns="0" bIns="0" rtlCol="0">
            <a:spAutoFit/>
          </a:bodyPr>
          <a:lstStyle/>
          <a:p>
            <a:pPr algn="l"/>
            <a:r>
              <a:rPr lang="de-DE" sz="1600" b="0" i="1" strike="noStrike" cap="none" baseline="0">
                <a:solidFill>
                  <a:srgbClr val="000000"/>
                </a:solidFill>
                <a:effectLst/>
                <a:latin typeface="Segoe UI"/>
                <a:ea typeface="Segoe UI"/>
                <a:cs typeface="Segoe UI"/>
              </a:rPr>
              <a:t>Mehrere Trainingsiterationen mit unterschiedlichen Algorithmen und Parametern</a:t>
            </a:r>
          </a:p>
        </p:txBody>
      </p:sp>
      <p:sp>
        <p:nvSpPr>
          <p:cNvPr id="8" name="TextBox 7">
            <a:extLst>
              <a:ext uri="{FF2B5EF4-FFF2-40B4-BE49-F238E27FC236}">
                <a16:creationId xmlns:a16="http://schemas.microsoft.com/office/drawing/2014/main" id="{3056890B-2E65-FF43-F908-D69A59327DA5}"/>
              </a:ext>
            </a:extLst>
          </p:cNvPr>
          <p:cNvSpPr txBox="1"/>
          <p:nvPr/>
        </p:nvSpPr>
        <p:spPr>
          <a:xfrm>
            <a:off x="722413" y="2228218"/>
            <a:ext cx="2592958" cy="523342"/>
          </a:xfrm>
          <a:prstGeom prst="rect">
            <a:avLst/>
          </a:prstGeom>
          <a:noFill/>
        </p:spPr>
        <p:txBody>
          <a:bodyPr wrap="none" lIns="0" tIns="0" rIns="0" bIns="0" rtlCol="0">
            <a:spAutoFit/>
          </a:bodyPr>
          <a:lstStyle/>
          <a:p>
            <a:pPr algn="ctr"/>
            <a:r>
              <a:rPr lang="de-DE" sz="1800" b="1" i="0" strike="noStrike" cap="none" baseline="0">
                <a:solidFill>
                  <a:srgbClr val="000000"/>
                </a:solidFill>
                <a:effectLst/>
                <a:latin typeface="Segoe UI"/>
                <a:ea typeface="Segoe UI"/>
                <a:cs typeface="Segoe UI"/>
              </a:rPr>
              <a:t>1. Trainingsdaten</a:t>
            </a:r>
          </a:p>
          <a:p>
            <a:pPr algn="ctr"/>
            <a:r>
              <a:rPr lang="de-DE" sz="1600" b="0" i="0" strike="noStrike" cap="none" baseline="0">
                <a:solidFill>
                  <a:srgbClr val="000000"/>
                </a:solidFill>
                <a:effectLst/>
                <a:latin typeface="Segoe UI"/>
                <a:ea typeface="Segoe UI"/>
                <a:cs typeface="Segoe UI"/>
              </a:rPr>
              <a:t>(frühere Beobachtungen)</a:t>
            </a:r>
          </a:p>
        </p:txBody>
      </p:sp>
      <p:sp>
        <p:nvSpPr>
          <p:cNvPr id="20" name="TextBox 19">
            <a:extLst>
              <a:ext uri="{FF2B5EF4-FFF2-40B4-BE49-F238E27FC236}">
                <a16:creationId xmlns:a16="http://schemas.microsoft.com/office/drawing/2014/main" id="{44335F12-A200-11C6-C7C1-8311EC461456}"/>
              </a:ext>
            </a:extLst>
          </p:cNvPr>
          <p:cNvSpPr txBox="1"/>
          <p:nvPr/>
        </p:nvSpPr>
        <p:spPr>
          <a:xfrm>
            <a:off x="368417" y="5188362"/>
            <a:ext cx="3300948" cy="523342"/>
          </a:xfrm>
          <a:prstGeom prst="rect">
            <a:avLst/>
          </a:prstGeom>
          <a:noFill/>
        </p:spPr>
        <p:txBody>
          <a:bodyPr wrap="none" lIns="0" tIns="0" rIns="0" bIns="0" rtlCol="0">
            <a:spAutoFit/>
          </a:bodyPr>
          <a:lstStyle/>
          <a:p>
            <a:pPr algn="ctr"/>
            <a:r>
              <a:rPr lang="de-DE" sz="1800" b="1" i="0" strike="noStrike" cap="none" baseline="0">
                <a:solidFill>
                  <a:srgbClr val="000000"/>
                </a:solidFill>
                <a:effectLst/>
                <a:latin typeface="Segoe UI"/>
                <a:ea typeface="Segoe UI"/>
                <a:cs typeface="Segoe UI"/>
              </a:rPr>
              <a:t>Validierungsdaten</a:t>
            </a:r>
          </a:p>
          <a:p>
            <a:pPr algn="ctr"/>
            <a:r>
              <a:rPr lang="de-DE" sz="1600" b="0" i="0" strike="noStrike" cap="none" baseline="0">
                <a:solidFill>
                  <a:srgbClr val="000000"/>
                </a:solidFill>
                <a:effectLst/>
                <a:latin typeface="Segoe UI"/>
                <a:ea typeface="Segoe UI"/>
                <a:cs typeface="Segoe UI"/>
              </a:rPr>
              <a:t>(mit bekannten Bezeichnungen)</a:t>
            </a:r>
          </a:p>
        </p:txBody>
      </p:sp>
      <p:sp>
        <p:nvSpPr>
          <p:cNvPr id="21" name="TextBox 20">
            <a:extLst>
              <a:ext uri="{FF2B5EF4-FFF2-40B4-BE49-F238E27FC236}">
                <a16:creationId xmlns:a16="http://schemas.microsoft.com/office/drawing/2014/main" id="{0530B397-3BBA-373A-035F-9E24B1FDB94B}"/>
              </a:ext>
            </a:extLst>
          </p:cNvPr>
          <p:cNvSpPr txBox="1"/>
          <p:nvPr/>
        </p:nvSpPr>
        <p:spPr>
          <a:xfrm>
            <a:off x="3525133" y="2228094"/>
            <a:ext cx="2827620" cy="1005840"/>
          </a:xfrm>
          <a:prstGeom prst="rect">
            <a:avLst/>
          </a:prstGeom>
          <a:noFill/>
        </p:spPr>
        <p:txBody>
          <a:bodyPr wrap="square" lIns="0" tIns="0" rIns="0" bIns="0" rtlCol="0">
            <a:spAutoFit/>
          </a:bodyPr>
          <a:lstStyle/>
          <a:p>
            <a:pPr algn="ctr"/>
            <a:r>
              <a:rPr lang="de-DE" sz="1800" b="1" i="0" strike="noStrike" cap="none" baseline="0">
                <a:solidFill>
                  <a:srgbClr val="000000"/>
                </a:solidFill>
                <a:effectLst/>
                <a:latin typeface="Segoe UI"/>
                <a:ea typeface="Segoe UI"/>
                <a:cs typeface="Segoe UI"/>
              </a:rPr>
              <a:t>2. Algorithmus</a:t>
            </a:r>
          </a:p>
          <a:p>
            <a:pPr algn="ctr"/>
            <a:r>
              <a:rPr lang="de-DE" sz="1600" b="0" i="0" strike="noStrike" cap="none" baseline="0">
                <a:solidFill>
                  <a:srgbClr val="000000"/>
                </a:solidFill>
                <a:effectLst/>
                <a:latin typeface="Segoe UI"/>
                <a:ea typeface="Segoe UI"/>
                <a:cs typeface="Segoe UI"/>
              </a:rPr>
              <a:t>(generalisiert die Beziehung zwischen x und y als Funktion)</a:t>
            </a:r>
          </a:p>
        </p:txBody>
      </p:sp>
      <p:sp>
        <p:nvSpPr>
          <p:cNvPr id="25" name="TextBox 24">
            <a:extLst>
              <a:ext uri="{FF2B5EF4-FFF2-40B4-BE49-F238E27FC236}">
                <a16:creationId xmlns:a16="http://schemas.microsoft.com/office/drawing/2014/main" id="{064B9CAB-05E7-74FA-7288-9143E6CA39FE}"/>
              </a:ext>
            </a:extLst>
          </p:cNvPr>
          <p:cNvSpPr txBox="1"/>
          <p:nvPr/>
        </p:nvSpPr>
        <p:spPr>
          <a:xfrm>
            <a:off x="6691295" y="2228218"/>
            <a:ext cx="2417796" cy="518160"/>
          </a:xfrm>
          <a:prstGeom prst="rect">
            <a:avLst/>
          </a:prstGeom>
          <a:noFill/>
        </p:spPr>
        <p:txBody>
          <a:bodyPr wrap="square" lIns="0" tIns="0" rIns="0" bIns="0" rtlCol="0">
            <a:spAutoFit/>
          </a:bodyPr>
          <a:lstStyle/>
          <a:p>
            <a:pPr algn="ctr"/>
            <a:r>
              <a:rPr lang="de-DE" sz="1800" b="1" i="0" strike="noStrike" cap="none" baseline="0">
                <a:solidFill>
                  <a:srgbClr val="000000"/>
                </a:solidFill>
                <a:effectLst/>
                <a:latin typeface="Segoe UI"/>
                <a:ea typeface="Segoe UI"/>
                <a:cs typeface="Segoe UI"/>
              </a:rPr>
              <a:t>3. Modell</a:t>
            </a:r>
          </a:p>
          <a:p>
            <a:pPr algn="ctr"/>
            <a:r>
              <a:rPr lang="de-DE" sz="1600" b="0" i="0" strike="noStrike" cap="none" baseline="0">
                <a:solidFill>
                  <a:srgbClr val="000000"/>
                </a:solidFill>
                <a:effectLst/>
                <a:latin typeface="Segoe UI"/>
                <a:ea typeface="Segoe UI"/>
                <a:cs typeface="Segoe UI"/>
              </a:rPr>
              <a:t>(kapselt die Funktion)</a:t>
            </a:r>
          </a:p>
        </p:txBody>
      </p:sp>
      <p:sp>
        <p:nvSpPr>
          <p:cNvPr id="6" name="TextBox 5">
            <a:extLst>
              <a:ext uri="{FF2B5EF4-FFF2-40B4-BE49-F238E27FC236}">
                <a16:creationId xmlns:a16="http://schemas.microsoft.com/office/drawing/2014/main" id="{E2D28730-5E39-2A56-73EA-159F39CEE876}"/>
              </a:ext>
            </a:extLst>
          </p:cNvPr>
          <p:cNvSpPr txBox="1"/>
          <p:nvPr/>
        </p:nvSpPr>
        <p:spPr>
          <a:xfrm>
            <a:off x="6612786" y="4837899"/>
            <a:ext cx="2417796" cy="762000"/>
          </a:xfrm>
          <a:prstGeom prst="rect">
            <a:avLst/>
          </a:prstGeom>
          <a:noFill/>
        </p:spPr>
        <p:txBody>
          <a:bodyPr wrap="square" lIns="0" tIns="0" rIns="0" bIns="0" rtlCol="0">
            <a:spAutoFit/>
          </a:bodyPr>
          <a:lstStyle/>
          <a:p>
            <a:pPr algn="ctr"/>
            <a:r>
              <a:rPr lang="de-DE" sz="1800" b="1" i="0" strike="noStrike" cap="none" baseline="0">
                <a:solidFill>
                  <a:srgbClr val="000000"/>
                </a:solidFill>
                <a:effectLst/>
                <a:latin typeface="Segoe UI"/>
                <a:ea typeface="Segoe UI"/>
                <a:cs typeface="Segoe UI"/>
              </a:rPr>
              <a:t>4. Vorhersagen</a:t>
            </a:r>
          </a:p>
          <a:p>
            <a:pPr algn="ctr"/>
            <a:r>
              <a:rPr lang="de-DE" sz="1600" b="0" i="0" strike="noStrike" cap="none" baseline="0">
                <a:solidFill>
                  <a:srgbClr val="000000"/>
                </a:solidFill>
                <a:effectLst/>
                <a:latin typeface="Segoe UI"/>
                <a:ea typeface="Segoe UI"/>
                <a:cs typeface="Segoe UI"/>
              </a:rPr>
              <a:t>(aus den Validierungsdaten)</a:t>
            </a:r>
          </a:p>
        </p:txBody>
      </p:sp>
      <p:sp>
        <p:nvSpPr>
          <p:cNvPr id="31" name="TextBox 30">
            <a:extLst>
              <a:ext uri="{FF2B5EF4-FFF2-40B4-BE49-F238E27FC236}">
                <a16:creationId xmlns:a16="http://schemas.microsoft.com/office/drawing/2014/main" id="{9EDEAA4C-10A8-BE6A-4589-0F204D1B321C}"/>
              </a:ext>
            </a:extLst>
          </p:cNvPr>
          <p:cNvSpPr txBox="1"/>
          <p:nvPr/>
        </p:nvSpPr>
        <p:spPr>
          <a:xfrm>
            <a:off x="8827689" y="4072112"/>
            <a:ext cx="2258322" cy="1508105"/>
          </a:xfrm>
          <a:prstGeom prst="rect">
            <a:avLst/>
          </a:prstGeom>
          <a:solidFill>
            <a:schemeClr val="bg1"/>
          </a:solidFill>
        </p:spPr>
        <p:txBody>
          <a:bodyPr wrap="square" lIns="0" tIns="0" rIns="0" bIns="0" rtlCol="0">
            <a:spAutoFit/>
          </a:bodyPr>
          <a:lstStyle/>
          <a:p>
            <a:pPr algn="ctr"/>
            <a:r>
              <a:rPr lang="de-DE" sz="1800" b="1" i="0" strike="noStrike" cap="none" baseline="0">
                <a:solidFill>
                  <a:srgbClr val="000000"/>
                </a:solidFill>
                <a:effectLst/>
                <a:latin typeface="Segoe UI"/>
                <a:ea typeface="Segoe UI"/>
                <a:cs typeface="Segoe UI"/>
              </a:rPr>
              <a:t>5. Modell auswerten </a:t>
            </a:r>
            <a:r>
              <a:rPr lang="de-DE" sz="1400" b="0" i="1" strike="noStrike" cap="none" baseline="0">
                <a:solidFill>
                  <a:srgbClr val="000000"/>
                </a:solidFill>
                <a:effectLst/>
                <a:latin typeface="Segoe UI"/>
                <a:ea typeface="Segoe UI"/>
                <a:cs typeface="Segoe UI"/>
              </a:rPr>
              <a:t>(</a:t>
            </a:r>
            <a:r>
              <a:rPr lang="de-DE" sz="1600" b="0" i="1" strike="noStrike" cap="none" baseline="0">
                <a:solidFill>
                  <a:srgbClr val="000000"/>
                </a:solidFill>
                <a:effectLst/>
                <a:latin typeface="Segoe UI"/>
                <a:ea typeface="Segoe UI"/>
                <a:cs typeface="Segoe UI"/>
              </a:rPr>
              <a:t>vorhergesagte Bezeichnungen mit tatsächlichen Bezeichnungen vergleichen)</a:t>
            </a:r>
          </a:p>
        </p:txBody>
      </p:sp>
      <p:sp>
        <p:nvSpPr>
          <p:cNvPr id="7" name="TextBox 6">
            <a:extLst>
              <a:ext uri="{FF2B5EF4-FFF2-40B4-BE49-F238E27FC236}">
                <a16:creationId xmlns:a16="http://schemas.microsoft.com/office/drawing/2014/main" id="{83AE500E-EFF2-E7EC-3CFD-6FB93F2E397F}"/>
              </a:ext>
              <a:ext uri="{C183D7F6-B498-43B3-948B-1728B52AA6E4}">
                <adec:decorative xmlns:adec="http://schemas.microsoft.com/office/drawing/2017/decorative" val="1"/>
              </a:ext>
            </a:extLst>
          </p:cNvPr>
          <p:cNvSpPr txBox="1"/>
          <p:nvPr/>
        </p:nvSpPr>
        <p:spPr>
          <a:xfrm>
            <a:off x="1504328" y="2751438"/>
            <a:ext cx="1046495" cy="1385316"/>
          </a:xfrm>
          <a:prstGeom prst="rect">
            <a:avLst/>
          </a:prstGeom>
          <a:solidFill>
            <a:schemeClr val="bg1">
              <a:lumMod val="95000"/>
            </a:schemeClr>
          </a:solidFill>
        </p:spPr>
        <p:txBody>
          <a:bodyPr wrap="square" lIns="0" tIns="0" rIns="0" bIns="0" rtlCol="0">
            <a:spAutoFit/>
          </a:bodyPr>
          <a:lstStyle/>
          <a:p>
            <a:pPr algn="l"/>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p:txBody>
      </p:sp>
      <p:sp>
        <p:nvSpPr>
          <p:cNvPr id="15" name="Arrow: Right 14">
            <a:extLst>
              <a:ext uri="{FF2B5EF4-FFF2-40B4-BE49-F238E27FC236}">
                <a16:creationId xmlns:a16="http://schemas.microsoft.com/office/drawing/2014/main" id="{0E0C591C-AEFB-59A2-6061-579E1AE9A827}"/>
              </a:ext>
              <a:ext uri="{C183D7F6-B498-43B3-948B-1728B52AA6E4}">
                <adec:decorative xmlns:adec="http://schemas.microsoft.com/office/drawing/2017/decorative" val="1"/>
              </a:ext>
            </a:extLst>
          </p:cNvPr>
          <p:cNvSpPr/>
          <p:nvPr/>
        </p:nvSpPr>
        <p:spPr bwMode="auto">
          <a:xfrm>
            <a:off x="2766501" y="3037589"/>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4F6B71DA-CD3B-19DF-3006-DA872BCC40F9}"/>
              </a:ext>
              <a:ext uri="{C183D7F6-B498-43B3-948B-1728B52AA6E4}">
                <adec:decorative xmlns:adec="http://schemas.microsoft.com/office/drawing/2017/decorative" val="1"/>
              </a:ext>
            </a:extLst>
          </p:cNvPr>
          <p:cNvGrpSpPr/>
          <p:nvPr/>
        </p:nvGrpSpPr>
        <p:grpSpPr>
          <a:xfrm>
            <a:off x="4153986" y="2855498"/>
            <a:ext cx="1589314" cy="1589314"/>
            <a:chOff x="4876800" y="2291144"/>
            <a:chExt cx="1589314" cy="1589314"/>
          </a:xfrm>
        </p:grpSpPr>
        <p:pic>
          <p:nvPicPr>
            <p:cNvPr id="17" name="Graphic 16" descr="Linear Graph with solid fill">
              <a:extLst>
                <a:ext uri="{FF2B5EF4-FFF2-40B4-BE49-F238E27FC236}">
                  <a16:creationId xmlns:a16="http://schemas.microsoft.com/office/drawing/2014/main" id="{5914A63B-0738-C7B9-3765-7EF4FB8A9E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76800" y="2291144"/>
              <a:ext cx="1589314" cy="1589314"/>
            </a:xfrm>
            <a:prstGeom prst="rect">
              <a:avLst/>
            </a:prstGeom>
          </p:spPr>
        </p:pic>
        <p:grpSp>
          <p:nvGrpSpPr>
            <p:cNvPr id="47" name="Group 46">
              <a:extLst>
                <a:ext uri="{FF2B5EF4-FFF2-40B4-BE49-F238E27FC236}">
                  <a16:creationId xmlns:a16="http://schemas.microsoft.com/office/drawing/2014/main" id="{83BC6127-D922-5FD2-79BA-814F89B30173}"/>
                </a:ext>
              </a:extLst>
            </p:cNvPr>
            <p:cNvGrpSpPr/>
            <p:nvPr/>
          </p:nvGrpSpPr>
          <p:grpSpPr>
            <a:xfrm>
              <a:off x="5332683" y="2684876"/>
              <a:ext cx="736663" cy="736663"/>
              <a:chOff x="5784400" y="2882815"/>
              <a:chExt cx="736663" cy="736663"/>
            </a:xfrm>
          </p:grpSpPr>
          <p:sp>
            <p:nvSpPr>
              <p:cNvPr id="46" name="Rectangle 45">
                <a:extLst>
                  <a:ext uri="{FF2B5EF4-FFF2-40B4-BE49-F238E27FC236}">
                    <a16:creationId xmlns:a16="http://schemas.microsoft.com/office/drawing/2014/main" id="{EE0FF092-AD0C-8DD0-E943-15C36C1B9965}"/>
                  </a:ext>
                </a:extLst>
              </p:cNvPr>
              <p:cNvSpPr/>
              <p:nvPr/>
            </p:nvSpPr>
            <p:spPr bwMode="auto">
              <a:xfrm>
                <a:off x="5901540" y="3009976"/>
                <a:ext cx="524504" cy="4734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Mathematics with solid fill">
                <a:extLst>
                  <a:ext uri="{FF2B5EF4-FFF2-40B4-BE49-F238E27FC236}">
                    <a16:creationId xmlns:a16="http://schemas.microsoft.com/office/drawing/2014/main" id="{B67381A3-9A29-8AEF-2E80-6CEB986646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400" y="2882815"/>
                <a:ext cx="736663" cy="736663"/>
              </a:xfrm>
              <a:prstGeom prst="rect">
                <a:avLst/>
              </a:prstGeom>
            </p:spPr>
          </p:pic>
        </p:grpSp>
      </p:grpSp>
      <p:grpSp>
        <p:nvGrpSpPr>
          <p:cNvPr id="27" name="Group 26">
            <a:extLst>
              <a:ext uri="{FF2B5EF4-FFF2-40B4-BE49-F238E27FC236}">
                <a16:creationId xmlns:a16="http://schemas.microsoft.com/office/drawing/2014/main" id="{61580B09-5266-9968-416B-80AC35DACC64}"/>
              </a:ext>
              <a:ext uri="{C183D7F6-B498-43B3-948B-1728B52AA6E4}">
                <adec:decorative xmlns:adec="http://schemas.microsoft.com/office/drawing/2017/decorative" val="1"/>
              </a:ext>
            </a:extLst>
          </p:cNvPr>
          <p:cNvGrpSpPr/>
          <p:nvPr/>
        </p:nvGrpSpPr>
        <p:grpSpPr>
          <a:xfrm>
            <a:off x="7022293" y="2889780"/>
            <a:ext cx="1689551" cy="1421355"/>
            <a:chOff x="5453742" y="4083438"/>
            <a:chExt cx="1689551" cy="1421355"/>
          </a:xfrm>
        </p:grpSpPr>
        <p:pic>
          <p:nvPicPr>
            <p:cNvPr id="23" name="Graphic 22" descr="Gears with solid fill">
              <a:extLst>
                <a:ext uri="{FF2B5EF4-FFF2-40B4-BE49-F238E27FC236}">
                  <a16:creationId xmlns:a16="http://schemas.microsoft.com/office/drawing/2014/main" id="{BBA0598F-0EE3-2EBB-3AC7-D86FF98384E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53742" y="4083438"/>
              <a:ext cx="1421355" cy="1421355"/>
            </a:xfrm>
            <a:prstGeom prst="rect">
              <a:avLst/>
            </a:prstGeom>
          </p:spPr>
        </p:pic>
        <p:sp>
          <p:nvSpPr>
            <p:cNvPr id="26" name="TextBox 25">
              <a:extLst>
                <a:ext uri="{FF2B5EF4-FFF2-40B4-BE49-F238E27FC236}">
                  <a16:creationId xmlns:a16="http://schemas.microsoft.com/office/drawing/2014/main" id="{144D9BCA-E3E4-98C9-75C5-370FBD4BCE9E}"/>
                </a:ext>
              </a:extLst>
            </p:cNvPr>
            <p:cNvSpPr txBox="1"/>
            <p:nvPr/>
          </p:nvSpPr>
          <p:spPr>
            <a:xfrm>
              <a:off x="6381866" y="4661287"/>
              <a:ext cx="945991" cy="492557"/>
            </a:xfrm>
            <a:prstGeom prst="rect">
              <a:avLst/>
            </a:prstGeom>
            <a:noFill/>
            <a:ln>
              <a:noFill/>
            </a:ln>
          </p:spPr>
          <p:txBody>
            <a:bodyPr wrap="none" lIns="0" tIns="0" rIns="0" bIns="0" rtlCol="0">
              <a:spAutoFit/>
            </a:bodyPr>
            <a:lstStyle/>
            <a:p>
              <a:pPr algn="l"/>
              <a:r>
                <a:rPr lang="de-DE" sz="1600" b="1" i="0" strike="noStrike" cap="none" baseline="0">
                  <a:solidFill>
                    <a:srgbClr val="000000"/>
                  </a:solidFill>
                  <a:effectLst/>
                  <a:latin typeface="Segoe UI"/>
                  <a:ea typeface="Segoe UI"/>
                  <a:cs typeface="Segoe UI"/>
                </a:rPr>
                <a:t>y = </a:t>
              </a:r>
              <a:r>
                <a:rPr lang="de-DE" sz="3200" b="1" i="0" strike="noStrike" cap="none" baseline="0">
                  <a:solidFill>
                    <a:srgbClr val="000000"/>
                  </a:solidFill>
                  <a:effectLst/>
                  <a:latin typeface="Blackadder ITC"/>
                  <a:ea typeface="Blackadder ITC"/>
                  <a:cs typeface="Blackadder ITC"/>
                </a:rPr>
                <a:t>f</a:t>
              </a:r>
              <a:r>
                <a:rPr lang="de-DE" sz="1600" b="1" i="0" strike="noStrike" cap="none" baseline="0">
                  <a:solidFill>
                    <a:srgbClr val="000000"/>
                  </a:solidFill>
                  <a:effectLst/>
                  <a:latin typeface="Segoe UI"/>
                  <a:ea typeface="Segoe UI"/>
                  <a:cs typeface="Segoe UI"/>
                </a:rPr>
                <a:t>(x)</a:t>
              </a:r>
            </a:p>
          </p:txBody>
        </p:sp>
      </p:grpSp>
      <p:sp>
        <p:nvSpPr>
          <p:cNvPr id="29" name="Arrow: Right 28">
            <a:extLst>
              <a:ext uri="{FF2B5EF4-FFF2-40B4-BE49-F238E27FC236}">
                <a16:creationId xmlns:a16="http://schemas.microsoft.com/office/drawing/2014/main" id="{9771085C-7ACB-8610-1CBA-FC1FDB9339D1}"/>
              </a:ext>
              <a:ext uri="{C183D7F6-B498-43B3-948B-1728B52AA6E4}">
                <adec:decorative xmlns:adec="http://schemas.microsoft.com/office/drawing/2017/decorative" val="1"/>
              </a:ext>
            </a:extLst>
          </p:cNvPr>
          <p:cNvSpPr/>
          <p:nvPr/>
        </p:nvSpPr>
        <p:spPr bwMode="auto">
          <a:xfrm>
            <a:off x="5997553" y="3016745"/>
            <a:ext cx="1387485" cy="957827"/>
          </a:xfrm>
          <a:prstGeom prst="rightArrow">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 name="Connector: Elbow 4">
            <a:extLst>
              <a:ext uri="{FF2B5EF4-FFF2-40B4-BE49-F238E27FC236}">
                <a16:creationId xmlns:a16="http://schemas.microsoft.com/office/drawing/2014/main" id="{A59E1D69-55B5-279F-478A-012C6B08A506}"/>
              </a:ext>
              <a:ext uri="{C183D7F6-B498-43B3-948B-1728B52AA6E4}">
                <adec:decorative xmlns:adec="http://schemas.microsoft.com/office/drawing/2017/decorative" val="1"/>
              </a:ext>
            </a:extLst>
          </p:cNvPr>
          <p:cNvCxnSpPr>
            <a:cxnSpLocks/>
            <a:stCxn id="26" idx="3"/>
            <a:endCxn id="8" idx="0"/>
          </p:cNvCxnSpPr>
          <p:nvPr/>
        </p:nvCxnSpPr>
        <p:spPr>
          <a:xfrm flipH="1" flipV="1">
            <a:off x="2018892" y="2228218"/>
            <a:ext cx="6877516" cy="1485690"/>
          </a:xfrm>
          <a:prstGeom prst="bentConnector4">
            <a:avLst>
              <a:gd name="adj1" fmla="val -33011"/>
              <a:gd name="adj2" fmla="val 148268"/>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108A1C4-A59A-7AF8-E26A-86CAABC8F950}"/>
              </a:ext>
              <a:ext uri="{C183D7F6-B498-43B3-948B-1728B52AA6E4}">
                <adec:decorative xmlns:adec="http://schemas.microsoft.com/office/drawing/2017/decorative" val="1"/>
              </a:ext>
            </a:extLst>
          </p:cNvPr>
          <p:cNvSpPr txBox="1"/>
          <p:nvPr/>
        </p:nvSpPr>
        <p:spPr>
          <a:xfrm>
            <a:off x="1504328" y="4280774"/>
            <a:ext cx="1046495" cy="831190"/>
          </a:xfrm>
          <a:prstGeom prst="rect">
            <a:avLst/>
          </a:prstGeom>
          <a:solidFill>
            <a:schemeClr val="bg1">
              <a:lumMod val="95000"/>
            </a:schemeClr>
          </a:solidFill>
        </p:spPr>
        <p:txBody>
          <a:bodyPr wrap="square" lIns="0" tIns="0" rIns="0" bIns="0" rtlCol="0">
            <a:spAutoFit/>
          </a:bodyPr>
          <a:lstStyle/>
          <a:p>
            <a:pPr algn="l"/>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a:p>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1</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2</a:t>
            </a:r>
            <a:r>
              <a:rPr lang="de-DE" sz="1800" b="0" i="0" strike="noStrike" cap="none" baseline="0">
                <a:solidFill>
                  <a:srgbClr val="000000"/>
                </a:solidFill>
                <a:effectLst/>
                <a:latin typeface="Segoe UI"/>
                <a:ea typeface="Segoe UI"/>
                <a:cs typeface="Segoe UI"/>
              </a:rPr>
              <a:t>,x</a:t>
            </a:r>
            <a:r>
              <a:rPr lang="de-DE" sz="1800" b="0" i="0" strike="noStrike" cap="none" baseline="-25000">
                <a:solidFill>
                  <a:srgbClr val="000000"/>
                </a:solidFill>
                <a:effectLst/>
                <a:latin typeface="Segoe UI"/>
                <a:ea typeface="Segoe UI"/>
                <a:cs typeface="Segoe UI"/>
              </a:rPr>
              <a:t>3</a:t>
            </a:r>
            <a:r>
              <a:rPr lang="de-DE" sz="1800" b="0" i="0" strike="noStrike" cap="none" baseline="0">
                <a:solidFill>
                  <a:srgbClr val="000000"/>
                </a:solidFill>
                <a:effectLst/>
                <a:latin typeface="Segoe UI"/>
                <a:ea typeface="Segoe UI"/>
                <a:cs typeface="Segoe UI"/>
              </a:rPr>
              <a:t>], y</a:t>
            </a:r>
          </a:p>
        </p:txBody>
      </p:sp>
      <p:cxnSp>
        <p:nvCxnSpPr>
          <p:cNvPr id="3" name="Connector: Elbow 2">
            <a:extLst>
              <a:ext uri="{FF2B5EF4-FFF2-40B4-BE49-F238E27FC236}">
                <a16:creationId xmlns:a16="http://schemas.microsoft.com/office/drawing/2014/main" id="{BC4140DC-4310-A503-BFBD-345E8137E950}"/>
              </a:ext>
              <a:ext uri="{C183D7F6-B498-43B3-948B-1728B52AA6E4}">
                <adec:decorative xmlns:adec="http://schemas.microsoft.com/office/drawing/2017/decorative" val="1"/>
              </a:ext>
            </a:extLst>
          </p:cNvPr>
          <p:cNvCxnSpPr/>
          <p:nvPr/>
        </p:nvCxnSpPr>
        <p:spPr>
          <a:xfrm flipV="1">
            <a:off x="2629989" y="4275518"/>
            <a:ext cx="5111931" cy="473702"/>
          </a:xfrm>
          <a:prstGeom prst="bentConnector3">
            <a:avLst>
              <a:gd name="adj1" fmla="val 100085"/>
            </a:avLst>
          </a:prstGeom>
          <a:ln w="57150">
            <a:solidFill>
              <a:schemeClr val="tx2">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B28987-2623-F03D-B76D-AEEE81ED3325}"/>
              </a:ext>
              <a:ext uri="{C183D7F6-B498-43B3-948B-1728B52AA6E4}">
                <adec:decorative xmlns:adec="http://schemas.microsoft.com/office/drawing/2017/decorative" val="1"/>
              </a:ext>
            </a:extLst>
          </p:cNvPr>
          <p:cNvGrpSpPr/>
          <p:nvPr/>
        </p:nvGrpSpPr>
        <p:grpSpPr>
          <a:xfrm>
            <a:off x="9417958" y="3157712"/>
            <a:ext cx="914400" cy="914400"/>
            <a:chOff x="9942656" y="4242844"/>
            <a:chExt cx="914400" cy="914400"/>
          </a:xfrm>
        </p:grpSpPr>
        <p:sp>
          <p:nvSpPr>
            <p:cNvPr id="22" name="Rectangle 21">
              <a:extLst>
                <a:ext uri="{FF2B5EF4-FFF2-40B4-BE49-F238E27FC236}">
                  <a16:creationId xmlns:a16="http://schemas.microsoft.com/office/drawing/2014/main" id="{11610878-7734-BBFC-6653-A97E4FA2ECA0}"/>
                </a:ext>
              </a:extLst>
            </p:cNvPr>
            <p:cNvSpPr/>
            <p:nvPr/>
          </p:nvSpPr>
          <p:spPr bwMode="auto">
            <a:xfrm>
              <a:off x="10042808" y="4269967"/>
              <a:ext cx="714096" cy="8601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Clipboard Mixed outline">
              <a:extLst>
                <a:ext uri="{FF2B5EF4-FFF2-40B4-BE49-F238E27FC236}">
                  <a16:creationId xmlns:a16="http://schemas.microsoft.com/office/drawing/2014/main" id="{9CBACB0C-9861-D5FC-2607-DECB4A87E5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2656" y="4242844"/>
              <a:ext cx="914400" cy="914400"/>
            </a:xfrm>
            <a:prstGeom prst="rect">
              <a:avLst/>
            </a:prstGeom>
          </p:spPr>
        </p:pic>
      </p:grpSp>
      <p:cxnSp>
        <p:nvCxnSpPr>
          <p:cNvPr id="30" name="Straight Connector 29">
            <a:extLst>
              <a:ext uri="{FF2B5EF4-FFF2-40B4-BE49-F238E27FC236}">
                <a16:creationId xmlns:a16="http://schemas.microsoft.com/office/drawing/2014/main" id="{DFCC0E95-0DE9-6E7E-CA63-12A0BBADCEA6}"/>
              </a:ext>
              <a:ext uri="{C183D7F6-B498-43B3-948B-1728B52AA6E4}">
                <adec:decorative xmlns:adec="http://schemas.microsoft.com/office/drawing/2017/decorative" val="1"/>
              </a:ext>
            </a:extLst>
          </p:cNvPr>
          <p:cNvCxnSpPr/>
          <p:nvPr/>
        </p:nvCxnSpPr>
        <p:spPr>
          <a:xfrm flipV="1">
            <a:off x="1105989" y="4213024"/>
            <a:ext cx="1786421" cy="1063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367">
              <a:defRPr/>
            </a:pPr>
            <a:r>
              <a:rPr lang="de-DE" sz="1000" b="0" i="0" strike="noStrike" cap="none" baseline="0">
                <a:solidFill>
                  <a:srgbClr val="000000"/>
                </a:solidFill>
                <a:effectLst/>
                <a:latin typeface="Segoe UI"/>
                <a:ea typeface="Segoe UI"/>
                <a:cs typeface="Segoe UI"/>
              </a:rPr>
              <a:t>© Copyright Microsoft Corporation. Alle Rechte vorbehalten.</a:t>
            </a:r>
          </a:p>
        </p:txBody>
      </p:sp>
    </p:spTree>
    <p:extLst>
      <p:ext uri="{BB962C8B-B14F-4D97-AF65-F5344CB8AC3E}">
        <p14:creationId xmlns:p14="http://schemas.microsoft.com/office/powerpoint/2010/main" val="5061124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2" y="585216"/>
            <a:ext cx="11013474" cy="487680"/>
          </a:xfrm>
        </p:spPr>
        <p:txBody>
          <a:bodyPr/>
          <a:lstStyle/>
          <a:p>
            <a:r>
              <a:rPr lang="de-DE" sz="3200" b="0" i="0" strike="noStrike" cap="none" baseline="0">
                <a:solidFill>
                  <a:srgbClr val="000000"/>
                </a:solidFill>
                <a:effectLst/>
                <a:latin typeface="Segoe UI Semibold"/>
                <a:ea typeface="Segoe UI Semibold"/>
                <a:cs typeface="Segoe UI Semibold"/>
              </a:rPr>
              <a:t>Deep Learning</a:t>
            </a:r>
            <a:endParaRPr lang="en-US" i="1">
              <a:solidFill>
                <a:schemeClr val="bg1">
                  <a:lumMod val="65000"/>
                </a:schemeClr>
              </a:solidFill>
            </a:endParaRPr>
          </a:p>
        </p:txBody>
      </p:sp>
      <p:sp>
        <p:nvSpPr>
          <p:cNvPr id="14" name="TextBox 13">
            <a:extLst>
              <a:ext uri="{FF2B5EF4-FFF2-40B4-BE49-F238E27FC236}">
                <a16:creationId xmlns:a16="http://schemas.microsoft.com/office/drawing/2014/main" id="{9AB0B482-9A8A-7FD4-ED33-732389B000BA}"/>
              </a:ext>
            </a:extLst>
          </p:cNvPr>
          <p:cNvSpPr txBox="1"/>
          <p:nvPr/>
        </p:nvSpPr>
        <p:spPr>
          <a:xfrm>
            <a:off x="1375258" y="1531225"/>
            <a:ext cx="4186412" cy="307848"/>
          </a:xfrm>
          <a:prstGeom prst="rect">
            <a:avLst/>
          </a:prstGeom>
          <a:noFill/>
        </p:spPr>
        <p:txBody>
          <a:bodyPr wrap="none" lIns="0" tIns="0" rIns="0" bIns="0" rtlCol="0">
            <a:spAutoFit/>
          </a:bodyPr>
          <a:lstStyle/>
          <a:p>
            <a:pPr algn="l"/>
            <a:r>
              <a:rPr lang="de-DE" sz="2000" b="0" i="0" strike="noStrike" cap="none" baseline="0">
                <a:solidFill>
                  <a:srgbClr val="000000"/>
                </a:solidFill>
                <a:effectLst/>
                <a:latin typeface="Segoe UI"/>
                <a:ea typeface="Segoe UI"/>
                <a:cs typeface="Segoe UI"/>
              </a:rPr>
              <a:t>Menschliches neurales Netzwerk</a:t>
            </a:r>
          </a:p>
        </p:txBody>
      </p:sp>
      <p:pic>
        <p:nvPicPr>
          <p:cNvPr id="13" name="Picture 12" descr="A bubble representing a human brain representing neurons">
            <a:extLst>
              <a:ext uri="{FF2B5EF4-FFF2-40B4-BE49-F238E27FC236}">
                <a16:creationId xmlns:a16="http://schemas.microsoft.com/office/drawing/2014/main" id="{01AF781A-DFC9-F330-ED1B-38A41FBF1C9C}"/>
              </a:ext>
            </a:extLst>
          </p:cNvPr>
          <p:cNvPicPr>
            <a:picLocks noChangeAspect="1"/>
          </p:cNvPicPr>
          <p:nvPr/>
        </p:nvPicPr>
        <p:blipFill>
          <a:blip r:embed="rId3"/>
          <a:stretch>
            <a:fillRect/>
          </a:stretch>
        </p:blipFill>
        <p:spPr>
          <a:xfrm>
            <a:off x="1375258" y="1897167"/>
            <a:ext cx="2971191" cy="2935499"/>
          </a:xfrm>
          <a:prstGeom prst="rect">
            <a:avLst/>
          </a:prstGeom>
        </p:spPr>
      </p:pic>
      <p:sp>
        <p:nvSpPr>
          <p:cNvPr id="16" name="Text Placeholder 2">
            <a:extLst>
              <a:ext uri="{FF2B5EF4-FFF2-40B4-BE49-F238E27FC236}">
                <a16:creationId xmlns:a16="http://schemas.microsoft.com/office/drawing/2014/main" id="{C4A8AA31-9FED-2D68-43BA-6161AABB0022}"/>
              </a:ext>
            </a:extLst>
          </p:cNvPr>
          <p:cNvSpPr txBox="1"/>
          <p:nvPr/>
        </p:nvSpPr>
        <p:spPr>
          <a:xfrm>
            <a:off x="1047249" y="4880011"/>
            <a:ext cx="4058762" cy="1024128"/>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1600" b="0" i="0" strike="noStrike" cap="none" baseline="0">
                <a:solidFill>
                  <a:srgbClr val="000000"/>
                </a:solidFill>
                <a:effectLst/>
                <a:latin typeface="Segoe UI"/>
                <a:ea typeface="Segoe UI"/>
                <a:cs typeface="Segoe UI"/>
              </a:rPr>
              <a:t>Neuronen werden als Reaktion auf elektrochemische Reize ausgelöst.</a:t>
            </a:r>
          </a:p>
          <a:p>
            <a:r>
              <a:rPr lang="de-DE" sz="1600" b="0" i="0" strike="noStrike" cap="none" baseline="0">
                <a:solidFill>
                  <a:srgbClr val="000000"/>
                </a:solidFill>
                <a:effectLst/>
                <a:latin typeface="Segoe UI"/>
                <a:ea typeface="Segoe UI"/>
                <a:cs typeface="Segoe UI"/>
              </a:rPr>
              <a:t>Das ausgelöste Signal wird an verbundene Neuronen übergeben.</a:t>
            </a:r>
          </a:p>
        </p:txBody>
      </p:sp>
      <p:sp>
        <p:nvSpPr>
          <p:cNvPr id="15" name="TextBox 14">
            <a:extLst>
              <a:ext uri="{FF2B5EF4-FFF2-40B4-BE49-F238E27FC236}">
                <a16:creationId xmlns:a16="http://schemas.microsoft.com/office/drawing/2014/main" id="{6233B9C9-D6BA-5041-D719-6F85CAC40B34}"/>
              </a:ext>
            </a:extLst>
          </p:cNvPr>
          <p:cNvSpPr txBox="1"/>
          <p:nvPr/>
        </p:nvSpPr>
        <p:spPr>
          <a:xfrm>
            <a:off x="6640982" y="1531224"/>
            <a:ext cx="3614834" cy="307848"/>
          </a:xfrm>
          <a:prstGeom prst="rect">
            <a:avLst/>
          </a:prstGeom>
          <a:noFill/>
        </p:spPr>
        <p:txBody>
          <a:bodyPr wrap="none" lIns="0" tIns="0" rIns="0" bIns="0" rtlCol="0">
            <a:spAutoFit/>
          </a:bodyPr>
          <a:lstStyle/>
          <a:p>
            <a:pPr algn="l"/>
            <a:r>
              <a:rPr lang="de-DE" sz="2000" b="0" i="0" strike="noStrike" cap="none" baseline="0">
                <a:solidFill>
                  <a:srgbClr val="000000"/>
                </a:solidFill>
                <a:effectLst/>
                <a:latin typeface="Segoe UI"/>
                <a:ea typeface="Segoe UI"/>
                <a:cs typeface="Segoe UI"/>
              </a:rPr>
              <a:t>Künstliches neuronales Netz</a:t>
            </a:r>
          </a:p>
        </p:txBody>
      </p:sp>
      <p:grpSp>
        <p:nvGrpSpPr>
          <p:cNvPr id="39" name="Group 38" descr="Artificial intelligence neural network showing input value and weightin">
            <a:extLst>
              <a:ext uri="{FF2B5EF4-FFF2-40B4-BE49-F238E27FC236}">
                <a16:creationId xmlns:a16="http://schemas.microsoft.com/office/drawing/2014/main" id="{99368A4A-D536-6C46-748D-6120275B9F5A}"/>
              </a:ext>
            </a:extLst>
          </p:cNvPr>
          <p:cNvGrpSpPr/>
          <p:nvPr/>
        </p:nvGrpSpPr>
        <p:grpSpPr>
          <a:xfrm>
            <a:off x="6640982" y="1873835"/>
            <a:ext cx="2971191" cy="2958831"/>
            <a:chOff x="58242" y="116484"/>
            <a:chExt cx="6761901" cy="6733772"/>
          </a:xfrm>
        </p:grpSpPr>
        <p:sp>
          <p:nvSpPr>
            <p:cNvPr id="40" name="Rectangle 39">
              <a:extLst>
                <a:ext uri="{FF2B5EF4-FFF2-40B4-BE49-F238E27FC236}">
                  <a16:creationId xmlns:a16="http://schemas.microsoft.com/office/drawing/2014/main" id="{5EF717DC-545A-2571-2A05-03B453CFF81F}"/>
                </a:ext>
              </a:extLst>
            </p:cNvPr>
            <p:cNvSpPr/>
            <p:nvPr/>
          </p:nvSpPr>
          <p:spPr>
            <a:xfrm>
              <a:off x="58242" y="116484"/>
              <a:ext cx="6761901" cy="6680605"/>
            </a:xfrm>
            <a:prstGeom prst="rect">
              <a:avLst/>
            </a:prstGeom>
            <a:solidFill>
              <a:sysClr val="window" lastClr="FFFFFF">
                <a:lumMod val="9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pic>
          <p:nvPicPr>
            <p:cNvPr id="41" name="Graphic 40" descr="Head with gears">
              <a:extLst>
                <a:ext uri="{FF2B5EF4-FFF2-40B4-BE49-F238E27FC236}">
                  <a16:creationId xmlns:a16="http://schemas.microsoft.com/office/drawing/2014/main" id="{0CAF072C-5F3B-807D-DA7D-85D70C14C0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7033" y="4240554"/>
              <a:ext cx="2609702" cy="2609702"/>
            </a:xfrm>
            <a:prstGeom prst="rect">
              <a:avLst/>
            </a:prstGeom>
          </p:spPr>
        </p:pic>
        <p:sp>
          <p:nvSpPr>
            <p:cNvPr id="42" name="Thought Bubble: Cloud 41">
              <a:extLst>
                <a:ext uri="{FF2B5EF4-FFF2-40B4-BE49-F238E27FC236}">
                  <a16:creationId xmlns:a16="http://schemas.microsoft.com/office/drawing/2014/main" id="{60A81AE9-9E0E-6E92-3332-0107838130E6}"/>
                </a:ext>
              </a:extLst>
            </p:cNvPr>
            <p:cNvSpPr/>
            <p:nvPr/>
          </p:nvSpPr>
          <p:spPr>
            <a:xfrm>
              <a:off x="357217" y="279587"/>
              <a:ext cx="5090355" cy="3477024"/>
            </a:xfrm>
            <a:prstGeom prst="cloudCallout">
              <a:avLst>
                <a:gd name="adj1" fmla="val 39186"/>
                <a:gd name="adj2" fmla="val 71643"/>
              </a:avLst>
            </a:prstGeom>
            <a:solidFill>
              <a:sysClr val="window" lastClr="FFFFFF"/>
            </a:solidFill>
            <a:ln w="381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43" name="Oval 42">
              <a:extLst>
                <a:ext uri="{FF2B5EF4-FFF2-40B4-BE49-F238E27FC236}">
                  <a16:creationId xmlns:a16="http://schemas.microsoft.com/office/drawing/2014/main" id="{788B27F2-1053-0FED-23B6-BCB2F5509F3E}"/>
                </a:ext>
              </a:extLst>
            </p:cNvPr>
            <p:cNvSpPr/>
            <p:nvPr/>
          </p:nvSpPr>
          <p:spPr>
            <a:xfrm>
              <a:off x="2798244" y="1345035"/>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4" name="Freeform: Shape 43">
              <a:extLst>
                <a:ext uri="{FF2B5EF4-FFF2-40B4-BE49-F238E27FC236}">
                  <a16:creationId xmlns:a16="http://schemas.microsoft.com/office/drawing/2014/main" id="{D16E3CEF-4E14-215A-F545-F988FDC89A6B}"/>
                </a:ext>
              </a:extLst>
            </p:cNvPr>
            <p:cNvSpPr/>
            <p:nvPr/>
          </p:nvSpPr>
          <p:spPr>
            <a:xfrm rot="21053820">
              <a:off x="1539939" y="1903402"/>
              <a:ext cx="611541" cy="104893"/>
            </a:xfrm>
            <a:custGeom>
              <a:avLst/>
              <a:gdLst>
                <a:gd name="connsiteX0" fmla="*/ 0 w 611541"/>
                <a:gd name="connsiteY0" fmla="*/ 104893 h 104893"/>
                <a:gd name="connsiteX1" fmla="*/ 314507 w 611541"/>
                <a:gd name="connsiteY1" fmla="*/ 57 h 104893"/>
                <a:gd name="connsiteX2" fmla="*/ 611541 w 611541"/>
                <a:gd name="connsiteY2" fmla="*/ 93244 h 104893"/>
              </a:gdLst>
              <a:ahLst/>
              <a:cxnLst>
                <a:cxn ang="0">
                  <a:pos x="connsiteX0" y="connsiteY0"/>
                </a:cxn>
                <a:cxn ang="0">
                  <a:pos x="connsiteX1" y="connsiteY1"/>
                </a:cxn>
                <a:cxn ang="0">
                  <a:pos x="connsiteX2" y="connsiteY2"/>
                </a:cxn>
              </a:cxnLst>
              <a:rect l="l" t="t" r="r" b="b"/>
              <a:pathLst>
                <a:path w="611541" h="104893">
                  <a:moveTo>
                    <a:pt x="0" y="104893"/>
                  </a:moveTo>
                  <a:cubicBezTo>
                    <a:pt x="106292" y="53445"/>
                    <a:pt x="212584" y="1998"/>
                    <a:pt x="314507" y="57"/>
                  </a:cubicBezTo>
                  <a:cubicBezTo>
                    <a:pt x="416430" y="-1884"/>
                    <a:pt x="513985" y="45680"/>
                    <a:pt x="611541" y="93244"/>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5" name="Freeform: Shape 44">
              <a:extLst>
                <a:ext uri="{FF2B5EF4-FFF2-40B4-BE49-F238E27FC236}">
                  <a16:creationId xmlns:a16="http://schemas.microsoft.com/office/drawing/2014/main" id="{5B9DC04C-6885-4567-2DCC-B0F4634E4600}"/>
                </a:ext>
              </a:extLst>
            </p:cNvPr>
            <p:cNvSpPr/>
            <p:nvPr/>
          </p:nvSpPr>
          <p:spPr>
            <a:xfrm>
              <a:off x="2440341" y="155506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6" name="Freeform: Shape 45">
              <a:extLst>
                <a:ext uri="{FF2B5EF4-FFF2-40B4-BE49-F238E27FC236}">
                  <a16:creationId xmlns:a16="http://schemas.microsoft.com/office/drawing/2014/main" id="{0F03C30D-46F5-8441-3439-F769DBDDE082}"/>
                </a:ext>
              </a:extLst>
            </p:cNvPr>
            <p:cNvSpPr/>
            <p:nvPr/>
          </p:nvSpPr>
          <p:spPr>
            <a:xfrm rot="15104133">
              <a:off x="2478340" y="2007122"/>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7" name="Oval 46">
              <a:extLst>
                <a:ext uri="{FF2B5EF4-FFF2-40B4-BE49-F238E27FC236}">
                  <a16:creationId xmlns:a16="http://schemas.microsoft.com/office/drawing/2014/main" id="{1E571E3C-C65B-A60B-7548-5E04A1CA280D}"/>
                </a:ext>
              </a:extLst>
            </p:cNvPr>
            <p:cNvSpPr/>
            <p:nvPr/>
          </p:nvSpPr>
          <p:spPr>
            <a:xfrm>
              <a:off x="3574120" y="90166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8" name="Oval 47">
              <a:extLst>
                <a:ext uri="{FF2B5EF4-FFF2-40B4-BE49-F238E27FC236}">
                  <a16:creationId xmlns:a16="http://schemas.microsoft.com/office/drawing/2014/main" id="{8ED5529C-DF1A-D8AB-4DD8-FE3ADB387832}"/>
                </a:ext>
              </a:extLst>
            </p:cNvPr>
            <p:cNvSpPr/>
            <p:nvPr/>
          </p:nvSpPr>
          <p:spPr>
            <a:xfrm>
              <a:off x="3574120" y="1705409"/>
              <a:ext cx="401870" cy="401870"/>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49" name="Oval 48">
              <a:extLst>
                <a:ext uri="{FF2B5EF4-FFF2-40B4-BE49-F238E27FC236}">
                  <a16:creationId xmlns:a16="http://schemas.microsoft.com/office/drawing/2014/main" id="{E6FDFBEF-6685-306B-A6B8-61427A7F75F7}"/>
                </a:ext>
              </a:extLst>
            </p:cNvPr>
            <p:cNvSpPr/>
            <p:nvPr/>
          </p:nvSpPr>
          <p:spPr>
            <a:xfrm>
              <a:off x="2798244" y="2148775"/>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0" name="Freeform: Shape 49">
              <a:extLst>
                <a:ext uri="{FF2B5EF4-FFF2-40B4-BE49-F238E27FC236}">
                  <a16:creationId xmlns:a16="http://schemas.microsoft.com/office/drawing/2014/main" id="{C626A0A5-CD34-0827-E44C-AA37DC3F8807}"/>
                </a:ext>
              </a:extLst>
            </p:cNvPr>
            <p:cNvSpPr/>
            <p:nvPr/>
          </p:nvSpPr>
          <p:spPr>
            <a:xfrm>
              <a:off x="3139757" y="113798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1" name="Freeform: Shape 50">
              <a:extLst>
                <a:ext uri="{FF2B5EF4-FFF2-40B4-BE49-F238E27FC236}">
                  <a16:creationId xmlns:a16="http://schemas.microsoft.com/office/drawing/2014/main" id="{DBA80ED3-62DB-EF3F-E0CB-AAA6B47B7B9A}"/>
                </a:ext>
              </a:extLst>
            </p:cNvPr>
            <p:cNvSpPr/>
            <p:nvPr/>
          </p:nvSpPr>
          <p:spPr>
            <a:xfrm rot="15104133">
              <a:off x="3177756" y="1590047"/>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2" name="TextBox 51">
              <a:extLst>
                <a:ext uri="{FF2B5EF4-FFF2-40B4-BE49-F238E27FC236}">
                  <a16:creationId xmlns:a16="http://schemas.microsoft.com/office/drawing/2014/main" id="{7067057C-F932-E6CA-64F5-8E0661761B7D}"/>
                </a:ext>
              </a:extLst>
            </p:cNvPr>
            <p:cNvSpPr txBox="1"/>
            <p:nvPr/>
          </p:nvSpPr>
          <p:spPr>
            <a:xfrm>
              <a:off x="1004662" y="1556403"/>
              <a:ext cx="767019" cy="910789"/>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de-DE" sz="2000" b="0" i="0" strike="noStrike" cap="none" baseline="0">
                  <a:solidFill>
                    <a:srgbClr val="000000"/>
                  </a:solidFill>
                  <a:effectLst/>
                  <a:latin typeface="Calibri"/>
                  <a:ea typeface="Calibri"/>
                  <a:cs typeface="Calibri"/>
                </a:rPr>
                <a:t>x</a:t>
              </a:r>
              <a:endParaRPr kumimoji="0" lang="en-US" sz="2000" b="0" i="0" u="none" strike="noStrike" kern="0" cap="none" spc="0" normalizeH="0" baseline="-25000" noProof="0">
                <a:ln>
                  <a:noFill/>
                </a:ln>
                <a:solidFill>
                  <a:prstClr val="black"/>
                </a:solidFill>
                <a:effectLst/>
                <a:uLnTx/>
                <a:uFillTx/>
                <a:latin typeface="Calibri"/>
              </a:endParaRPr>
            </a:p>
          </p:txBody>
        </p:sp>
        <p:sp>
          <p:nvSpPr>
            <p:cNvPr id="53" name="Oval 52">
              <a:extLst>
                <a:ext uri="{FF2B5EF4-FFF2-40B4-BE49-F238E27FC236}">
                  <a16:creationId xmlns:a16="http://schemas.microsoft.com/office/drawing/2014/main" id="{972AE595-A06D-6AD0-3859-F267530955DC}"/>
                </a:ext>
              </a:extLst>
            </p:cNvPr>
            <p:cNvSpPr/>
            <p:nvPr/>
          </p:nvSpPr>
          <p:spPr>
            <a:xfrm>
              <a:off x="2079240" y="1747516"/>
              <a:ext cx="401870" cy="401870"/>
            </a:xfrm>
            <a:prstGeom prst="ellipse">
              <a:avLst/>
            </a:prstGeom>
            <a:solidFill>
              <a:srgbClr val="4472C4"/>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r>
                <a:rPr lang="de-DE" sz="1100" b="1" i="0" strike="noStrike" cap="none" baseline="0">
                  <a:solidFill>
                    <a:srgbClr val="FFFFFF"/>
                  </a:solidFill>
                  <a:effectLst/>
                  <a:latin typeface="Calibri"/>
                  <a:ea typeface="Calibri"/>
                  <a:cs typeface="Calibri"/>
                </a:rPr>
                <a:t>a</a:t>
              </a:r>
            </a:p>
          </p:txBody>
        </p:sp>
        <p:sp>
          <p:nvSpPr>
            <p:cNvPr id="54" name="Freeform: Shape 53">
              <a:extLst>
                <a:ext uri="{FF2B5EF4-FFF2-40B4-BE49-F238E27FC236}">
                  <a16:creationId xmlns:a16="http://schemas.microsoft.com/office/drawing/2014/main" id="{D7A197B1-1B5A-6308-6DC3-0B44859D048B}"/>
                </a:ext>
              </a:extLst>
            </p:cNvPr>
            <p:cNvSpPr/>
            <p:nvPr/>
          </p:nvSpPr>
          <p:spPr>
            <a:xfrm>
              <a:off x="3200114" y="191809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5" name="Freeform: Shape 54">
              <a:extLst>
                <a:ext uri="{FF2B5EF4-FFF2-40B4-BE49-F238E27FC236}">
                  <a16:creationId xmlns:a16="http://schemas.microsoft.com/office/drawing/2014/main" id="{050B1BC7-08EF-4CB0-B8D9-1C204100DBF3}"/>
                </a:ext>
              </a:extLst>
            </p:cNvPr>
            <p:cNvSpPr/>
            <p:nvPr/>
          </p:nvSpPr>
          <p:spPr>
            <a:xfrm rot="15104133">
              <a:off x="3238113" y="2370151"/>
              <a:ext cx="465937" cy="393388"/>
            </a:xfrm>
            <a:custGeom>
              <a:avLst/>
              <a:gdLst>
                <a:gd name="connsiteX0" fmla="*/ 0 w 419343"/>
                <a:gd name="connsiteY0" fmla="*/ 384398 h 384398"/>
                <a:gd name="connsiteX1" fmla="*/ 139781 w 419343"/>
                <a:gd name="connsiteY1" fmla="*/ 110660 h 384398"/>
                <a:gd name="connsiteX2" fmla="*/ 419343 w 419343"/>
                <a:gd name="connsiteY2" fmla="*/ 0 h 384398"/>
              </a:gdLst>
              <a:ahLst/>
              <a:cxnLst>
                <a:cxn ang="0">
                  <a:pos x="connsiteX0" y="connsiteY0"/>
                </a:cxn>
                <a:cxn ang="0">
                  <a:pos x="connsiteX1" y="connsiteY1"/>
                </a:cxn>
                <a:cxn ang="0">
                  <a:pos x="connsiteX2" y="connsiteY2"/>
                </a:cxn>
              </a:cxnLst>
              <a:rect l="l" t="t" r="r" b="b"/>
              <a:pathLst>
                <a:path w="419343" h="384398">
                  <a:moveTo>
                    <a:pt x="0" y="384398"/>
                  </a:moveTo>
                  <a:cubicBezTo>
                    <a:pt x="34945" y="279562"/>
                    <a:pt x="69891" y="174726"/>
                    <a:pt x="139781" y="110660"/>
                  </a:cubicBezTo>
                  <a:cubicBezTo>
                    <a:pt x="209672" y="46594"/>
                    <a:pt x="314507" y="23297"/>
                    <a:pt x="419343" y="0"/>
                  </a:cubicBezTo>
                </a:path>
              </a:pathLst>
            </a:custGeom>
            <a:no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56" name="Oval 55">
              <a:extLst>
                <a:ext uri="{FF2B5EF4-FFF2-40B4-BE49-F238E27FC236}">
                  <a16:creationId xmlns:a16="http://schemas.microsoft.com/office/drawing/2014/main" id="{66BE8A03-A999-B54C-3087-FA40367B11B8}"/>
                </a:ext>
              </a:extLst>
            </p:cNvPr>
            <p:cNvSpPr/>
            <p:nvPr/>
          </p:nvSpPr>
          <p:spPr>
            <a:xfrm>
              <a:off x="3577065" y="2471488"/>
              <a:ext cx="401870" cy="401870"/>
            </a:xfrm>
            <a:prstGeom prst="ellipse">
              <a:avLst/>
            </a:prstGeom>
            <a:solidFill>
              <a:sysClr val="window" lastClr="FFFFFF"/>
            </a:solidFill>
            <a:ln w="571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cxnSp>
          <p:nvCxnSpPr>
            <p:cNvPr id="57" name="Straight Arrow Connector 56">
              <a:extLst>
                <a:ext uri="{FF2B5EF4-FFF2-40B4-BE49-F238E27FC236}">
                  <a16:creationId xmlns:a16="http://schemas.microsoft.com/office/drawing/2014/main" id="{6A4FC284-12B8-BA09-62ED-BE7CFACC1DFD}"/>
                </a:ext>
              </a:extLst>
            </p:cNvPr>
            <p:cNvCxnSpPr>
              <a:endCxn id="53" idx="4"/>
            </p:cNvCxnSpPr>
            <p:nvPr/>
          </p:nvCxnSpPr>
          <p:spPr>
            <a:xfrm flipV="1">
              <a:off x="2075398" y="2149386"/>
              <a:ext cx="204777" cy="2592848"/>
            </a:xfrm>
            <a:prstGeom prst="straightConnector1">
              <a:avLst/>
            </a:prstGeom>
            <a:noFill/>
            <a:ln w="28575" cap="flat" cmpd="sng" algn="ctr">
              <a:solidFill>
                <a:sysClr val="windowText" lastClr="000000"/>
              </a:solidFill>
              <a:prstDash val="solid"/>
              <a:miter lim="800000"/>
              <a:tailEnd type="triangle"/>
            </a:ln>
            <a:effectLst/>
          </p:spPr>
        </p:cxnSp>
        <p:sp>
          <p:nvSpPr>
            <p:cNvPr id="58" name="TextBox 57">
              <a:extLst>
                <a:ext uri="{FF2B5EF4-FFF2-40B4-BE49-F238E27FC236}">
                  <a16:creationId xmlns:a16="http://schemas.microsoft.com/office/drawing/2014/main" id="{EFFF3D14-D156-EDA3-1323-DCD17CDCBE1B}"/>
                </a:ext>
              </a:extLst>
            </p:cNvPr>
            <p:cNvSpPr txBox="1"/>
            <p:nvPr/>
          </p:nvSpPr>
          <p:spPr>
            <a:xfrm>
              <a:off x="1249931" y="4445852"/>
              <a:ext cx="2668145" cy="1611396"/>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lang="de-DE" sz="4000" b="0" i="0" strike="noStrike" cap="none" baseline="0">
                  <a:solidFill>
                    <a:srgbClr val="000000"/>
                  </a:solidFill>
                  <a:effectLst/>
                  <a:latin typeface="Blackadder ITC"/>
                  <a:ea typeface="Blackadder ITC"/>
                  <a:cs typeface="Blackadder ITC"/>
                </a:rPr>
                <a:t>f </a:t>
              </a:r>
              <a:r>
                <a:rPr lang="de-DE" sz="2000" b="0" i="0" strike="noStrike" cap="none" baseline="0">
                  <a:solidFill>
                    <a:srgbClr val="000000"/>
                  </a:solidFill>
                  <a:effectLst/>
                  <a:latin typeface="Calibri"/>
                  <a:ea typeface="Calibri"/>
                  <a:cs typeface="Calibri"/>
                </a:rPr>
                <a:t>(x,w)</a:t>
              </a:r>
            </a:p>
          </p:txBody>
        </p:sp>
        <p:sp>
          <p:nvSpPr>
            <p:cNvPr id="59" name="TextBox 58">
              <a:extLst>
                <a:ext uri="{FF2B5EF4-FFF2-40B4-BE49-F238E27FC236}">
                  <a16:creationId xmlns:a16="http://schemas.microsoft.com/office/drawing/2014/main" id="{D48CBE85-8161-C607-5599-A34B7687C23B}"/>
                </a:ext>
              </a:extLst>
            </p:cNvPr>
            <p:cNvSpPr txBox="1"/>
            <p:nvPr/>
          </p:nvSpPr>
          <p:spPr>
            <a:xfrm>
              <a:off x="430901" y="4202699"/>
              <a:ext cx="3287711" cy="1891201"/>
            </a:xfrm>
            <a:prstGeom prst="rect">
              <a:avLst/>
            </a:prstGeom>
            <a:noFill/>
          </p:spPr>
          <p:txBody>
            <a:bodyPr wrap="none" rtlCol="0">
              <a:spAutoFit/>
            </a:bodyPr>
            <a:lstStyle/>
            <a:p>
              <a:pPr marL="0" marR="0" lvl="0" indent="0" defTabSz="914400" eaLnBrk="1" fontAlgn="auto" latinLnBrk="0" hangingPunct="1">
                <a:lnSpc>
                  <a:spcPct val="100000"/>
                </a:lnSpc>
                <a:spcBef>
                  <a:spcPct val="0"/>
                </a:spcBef>
                <a:spcAft>
                  <a:spcPct val="0"/>
                </a:spcAft>
                <a:buClrTx/>
                <a:buSzTx/>
                <a:buFontTx/>
                <a:buNone/>
                <a:defRPr/>
              </a:pPr>
              <a:r>
                <a:rPr kumimoji="0" lang="en-US" sz="4800" b="0" i="1" u="none" strike="noStrike" kern="0" cap="none" spc="0" normalizeH="0" baseline="0" noProof="0">
                  <a:ln>
                    <a:noFill/>
                  </a:ln>
                  <a:solidFill>
                    <a:prstClr val="white">
                      <a:lumMod val="65000"/>
                    </a:prstClr>
                  </a:solidFill>
                  <a:effectLst/>
                  <a:uLnTx/>
                  <a:uFillTx/>
                  <a:latin typeface="Calibri"/>
                </a:rPr>
                <a:t>∫</a:t>
              </a:r>
              <a:r>
                <a:rPr kumimoji="0" lang="en-US" sz="2800" b="0" i="0" u="none" strike="noStrike" kern="0" cap="none" spc="0" normalizeH="0" baseline="0" noProof="0">
                  <a:ln>
                    <a:noFill/>
                  </a:ln>
                  <a:solidFill>
                    <a:prstClr val="white">
                      <a:lumMod val="65000"/>
                    </a:prstClr>
                  </a:solidFill>
                  <a:effectLst/>
                  <a:uLnTx/>
                  <a:uFillTx/>
                  <a:latin typeface="Calibri"/>
                </a:rPr>
                <a:t>(          )</a:t>
              </a:r>
              <a:endParaRPr kumimoji="0" lang="en-US" sz="4800" b="0" i="0" u="none" strike="noStrike" kern="0" cap="none" spc="0" normalizeH="0" baseline="0" noProof="0">
                <a:ln>
                  <a:noFill/>
                </a:ln>
                <a:solidFill>
                  <a:prstClr val="white">
                    <a:lumMod val="65000"/>
                  </a:prstClr>
                </a:solidFill>
                <a:effectLst/>
                <a:uLnTx/>
                <a:uFillTx/>
                <a:latin typeface="Calibri"/>
              </a:endParaRPr>
            </a:p>
          </p:txBody>
        </p:sp>
      </p:grpSp>
      <p:sp>
        <p:nvSpPr>
          <p:cNvPr id="17" name="Text Placeholder 2">
            <a:extLst>
              <a:ext uri="{FF2B5EF4-FFF2-40B4-BE49-F238E27FC236}">
                <a16:creationId xmlns:a16="http://schemas.microsoft.com/office/drawing/2014/main" id="{77425495-DD82-5364-C350-C08311E151DB}"/>
              </a:ext>
            </a:extLst>
          </p:cNvPr>
          <p:cNvSpPr txBox="1"/>
          <p:nvPr/>
        </p:nvSpPr>
        <p:spPr>
          <a:xfrm>
            <a:off x="6222798" y="4880011"/>
            <a:ext cx="5378938" cy="1280351"/>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600" kern="1200" spc="0" baseline="0">
                <a:solidFill>
                  <a:schemeClr val="tx1"/>
                </a:solidFill>
                <a:latin typeface="+mn-lt"/>
                <a:ea typeface="+mn-ea"/>
                <a:cs typeface="Segoe UI" pitchFamily="34" charset="0"/>
              </a:defRPr>
            </a:lvl1pPr>
            <a:lvl2pPr marL="265176" marR="0" indent="-109728"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ct val="0"/>
              </a:spcAft>
              <a:buClrTx/>
              <a:buSzPct val="90000"/>
              <a:buFont typeface="Arial" panose="020B0604020202020204" pitchFamily="34" charset="0"/>
              <a:buChar char="•"/>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de-DE" sz="1600" b="0" i="0" strike="noStrike" cap="none" baseline="0" dirty="0">
                <a:solidFill>
                  <a:srgbClr val="000000"/>
                </a:solidFill>
                <a:effectLst/>
                <a:latin typeface="Segoe UI"/>
                <a:ea typeface="Segoe UI"/>
                <a:cs typeface="Segoe UI"/>
              </a:rPr>
              <a:t>Jedes Neuron ist eine Funktion, die mit einem </a:t>
            </a:r>
            <a:r>
              <a:rPr lang="de-DE" sz="1600" b="0" i="1" strike="noStrike" cap="none" baseline="0" dirty="0">
                <a:solidFill>
                  <a:srgbClr val="000000"/>
                </a:solidFill>
                <a:effectLst/>
                <a:latin typeface="Segoe UI"/>
                <a:ea typeface="Segoe UI"/>
                <a:cs typeface="Segoe UI"/>
              </a:rPr>
              <a:t>Eingabewert</a:t>
            </a:r>
            <a:r>
              <a:rPr lang="de-DE" sz="1600" b="0" i="0" strike="noStrike" cap="none" baseline="0" dirty="0">
                <a:solidFill>
                  <a:srgbClr val="000000"/>
                </a:solidFill>
                <a:effectLst/>
                <a:latin typeface="Segoe UI"/>
                <a:ea typeface="Segoe UI"/>
                <a:cs typeface="Segoe UI"/>
              </a:rPr>
              <a:t> (x) und einer </a:t>
            </a:r>
            <a:r>
              <a:rPr lang="de-DE" sz="1600" b="0" i="1" strike="noStrike" cap="none" baseline="0" dirty="0">
                <a:solidFill>
                  <a:srgbClr val="000000"/>
                </a:solidFill>
                <a:effectLst/>
                <a:latin typeface="Segoe UI"/>
                <a:ea typeface="Segoe UI"/>
                <a:cs typeface="Segoe UI"/>
              </a:rPr>
              <a:t>Gewichtung</a:t>
            </a:r>
            <a:r>
              <a:rPr lang="de-DE" sz="1600" b="0" i="0" strike="noStrike" cap="none" baseline="0" dirty="0">
                <a:solidFill>
                  <a:srgbClr val="000000"/>
                </a:solidFill>
                <a:effectLst/>
                <a:latin typeface="Segoe UI"/>
                <a:ea typeface="Segoe UI"/>
                <a:cs typeface="Segoe UI"/>
              </a:rPr>
              <a:t> (w) in Zusammenhang steht.</a:t>
            </a:r>
          </a:p>
          <a:p>
            <a:r>
              <a:rPr lang="de-DE" sz="1600" b="0" i="0" strike="noStrike" cap="none" baseline="0" dirty="0">
                <a:solidFill>
                  <a:srgbClr val="000000"/>
                </a:solidFill>
                <a:effectLst/>
                <a:latin typeface="Segoe UI"/>
                <a:ea typeface="Segoe UI"/>
                <a:cs typeface="Segoe UI"/>
              </a:rPr>
              <a:t>Die Funktion ist in eine </a:t>
            </a:r>
            <a:r>
              <a:rPr lang="de-DE" sz="1600" b="0" i="1" strike="noStrike" cap="none" baseline="0" dirty="0">
                <a:solidFill>
                  <a:srgbClr val="000000"/>
                </a:solidFill>
                <a:effectLst/>
                <a:latin typeface="Segoe UI"/>
                <a:ea typeface="Segoe UI"/>
                <a:cs typeface="Segoe UI"/>
              </a:rPr>
              <a:t>Aktivierungsfunktion</a:t>
            </a:r>
            <a:r>
              <a:rPr lang="de-DE" sz="1600" b="0" i="0" strike="noStrike" cap="none" baseline="0" dirty="0">
                <a:solidFill>
                  <a:srgbClr val="000000"/>
                </a:solidFill>
                <a:effectLst/>
                <a:latin typeface="Segoe UI"/>
                <a:ea typeface="Segoe UI"/>
                <a:cs typeface="Segoe UI"/>
              </a:rPr>
              <a:t> eingeschlossen, die bestimmt, ob die Ausgabe übergeben werden soll.</a:t>
            </a: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000" b="0" i="0" strike="noStrike" cap="none" baseline="0">
                <a:solidFill>
                  <a:srgbClr val="000000"/>
                </a:solidFill>
                <a:effectLst/>
                <a:latin typeface="Segoe UI"/>
                <a:ea typeface="Segoe UI"/>
                <a:cs typeface="Segoe UI"/>
              </a:rPr>
              <a:t>© Copyright Microsoft Corporation. Alle Rechte vorbehalten.</a:t>
            </a:r>
            <a:endParaRPr lang="en-US"/>
          </a:p>
        </p:txBody>
      </p:sp>
    </p:spTree>
    <p:extLst>
      <p:ext uri="{BB962C8B-B14F-4D97-AF65-F5344CB8AC3E}">
        <p14:creationId xmlns:p14="http://schemas.microsoft.com/office/powerpoint/2010/main" val="333428909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30D6B-69FD-71B9-0A8B-6FC817348A02}"/>
              </a:ext>
            </a:extLst>
          </p:cNvPr>
          <p:cNvSpPr>
            <a:spLocks noGrp="1"/>
          </p:cNvSpPr>
          <p:nvPr>
            <p:ph type="title"/>
          </p:nvPr>
        </p:nvSpPr>
        <p:spPr>
          <a:xfrm>
            <a:off x="588261" y="585216"/>
            <a:ext cx="12497544" cy="830997"/>
          </a:xfrm>
        </p:spPr>
        <p:txBody>
          <a:bodyPr/>
          <a:lstStyle/>
          <a:p>
            <a:r>
              <a:rPr lang="de-DE" sz="2400" b="0" i="0" strike="noStrike" cap="none" baseline="0" dirty="0">
                <a:solidFill>
                  <a:srgbClr val="000000"/>
                </a:solidFill>
                <a:effectLst/>
                <a:latin typeface="Segoe UI Semibold"/>
                <a:ea typeface="Segoe UI Semibold"/>
                <a:cs typeface="Segoe UI Semibold"/>
              </a:rPr>
              <a:t>Deep Learning</a:t>
            </a:r>
            <a:br>
              <a:rPr sz="2400" dirty="0"/>
            </a:br>
            <a:r>
              <a:rPr lang="de-DE" sz="2900" b="0" i="1" strike="noStrike" cap="none" baseline="0" dirty="0">
                <a:solidFill>
                  <a:srgbClr val="A6A6A6"/>
                </a:solidFill>
                <a:effectLst/>
                <a:latin typeface="Segoe UI Semibold"/>
                <a:ea typeface="Segoe UI Semibold"/>
                <a:cs typeface="Segoe UI Semibold"/>
              </a:rPr>
              <a:t>Beispiel für ein neuronales Netzwerk – Multiklassen-Klassifizierung</a:t>
            </a:r>
            <a:endParaRPr lang="en-US" sz="2900" i="1" dirty="0">
              <a:solidFill>
                <a:schemeClr val="bg1">
                  <a:lumMod val="65000"/>
                </a:schemeClr>
              </a:solidFill>
            </a:endParaRPr>
          </a:p>
        </p:txBody>
      </p:sp>
      <p:sp>
        <p:nvSpPr>
          <p:cNvPr id="2" name="Footer Placeholder 1">
            <a:extLst>
              <a:ext uri="{FF2B5EF4-FFF2-40B4-BE49-F238E27FC236}">
                <a16:creationId xmlns:a16="http://schemas.microsoft.com/office/drawing/2014/main" id="{8AFBEE60-FD8C-A0CF-7078-D82CFC31F743}"/>
              </a:ext>
              <a:ext uri="{C183D7F6-B498-43B3-948B-1728B52AA6E4}">
                <adec:decorative xmlns:adec="http://schemas.microsoft.com/office/drawing/2017/decorative" val="1"/>
              </a:ext>
            </a:extLst>
          </p:cNvPr>
          <p:cNvSpPr>
            <a:spLocks noGrp="1"/>
          </p:cNvSpPr>
          <p:nvPr>
            <p:ph type="ftr" sz="quarter" idx="3"/>
          </p:nvPr>
        </p:nvSpPr>
        <p:spPr>
          <a:xfrm>
            <a:off x="579438" y="6421083"/>
            <a:ext cx="4151312" cy="197976"/>
          </a:xfrm>
          <a:prstGeom prst="rect">
            <a:avLst/>
          </a:prstGeom>
        </p:spPr>
        <p:txBody>
          <a:bodyPr vert="horz" lIns="0" tIns="0" rIns="0" bIns="0" rtlCol="0" anchor="ctr"/>
          <a:lstStyle>
            <a:defPPr>
              <a:defRPr lang="en-US"/>
            </a:defPPr>
            <a:lvl1pPr marL="0" algn="l" defTabSz="914400" rtl="0" eaLnBrk="1" latinLnBrk="0" hangingPunct="1">
              <a:defRPr lang="en-US"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lang="en-US" sz="750" kern="100" cap="all" spc="0" baseline="0">
                <a:solidFill>
                  <a:schemeClr val="tx1"/>
                </a:solidFill>
                <a:latin typeface="Arial" panose="020B0604020202020204" pitchFamily="34" charset="0"/>
                <a:ea typeface="+mn-ea"/>
                <a:cs typeface="Arial" panose="020B0604020202020204" pitchFamily="34" charset="0"/>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000" b="0" i="0" strike="noStrike" cap="none" baseline="0">
                <a:solidFill>
                  <a:srgbClr val="000000"/>
                </a:solidFill>
                <a:effectLst/>
                <a:latin typeface="Segoe UI"/>
                <a:ea typeface="Segoe UI"/>
                <a:cs typeface="Segoe UI"/>
              </a:rPr>
              <a:t>© Copyright Microsoft Corporation. Alle Rechte vorbehalten.</a:t>
            </a:r>
            <a:endParaRPr lang="en-US"/>
          </a:p>
        </p:txBody>
      </p:sp>
      <p:sp>
        <p:nvSpPr>
          <p:cNvPr id="3" name="Rectangle 2">
            <a:extLst>
              <a:ext uri="{FF2B5EF4-FFF2-40B4-BE49-F238E27FC236}">
                <a16:creationId xmlns:a16="http://schemas.microsoft.com/office/drawing/2014/main" id="{213ECBBE-EE57-CE56-2C93-BD5D04697F21}"/>
              </a:ext>
              <a:ext uri="{C183D7F6-B498-43B3-948B-1728B52AA6E4}">
                <adec:decorative xmlns:adec="http://schemas.microsoft.com/office/drawing/2017/decorative" val="1"/>
              </a:ext>
            </a:extLst>
          </p:cNvPr>
          <p:cNvSpPr/>
          <p:nvPr/>
        </p:nvSpPr>
        <p:spPr bwMode="auto">
          <a:xfrm>
            <a:off x="510292" y="1498600"/>
            <a:ext cx="11387651" cy="3860800"/>
          </a:xfrm>
          <a:prstGeom prst="rect">
            <a:avLst/>
          </a:prstGeom>
          <a:noFill/>
          <a:ln w="9525">
            <a:solidFill>
              <a:srgbClr val="C73ECC"/>
            </a:solidFill>
          </a:ln>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5" name="组合 58" descr="Diagram of a neural network used to classify a penguin species.">
            <a:extLst>
              <a:ext uri="{FF2B5EF4-FFF2-40B4-BE49-F238E27FC236}">
                <a16:creationId xmlns:a16="http://schemas.microsoft.com/office/drawing/2014/main" id="{B0A453D0-85D3-8D2D-9B8A-2EAC15B13C31}"/>
              </a:ext>
            </a:extLst>
          </p:cNvPr>
          <p:cNvGrpSpPr/>
          <p:nvPr/>
        </p:nvGrpSpPr>
        <p:grpSpPr>
          <a:xfrm>
            <a:off x="294057" y="1711395"/>
            <a:ext cx="11438135" cy="3295616"/>
            <a:chOff x="64482" y="1689150"/>
            <a:chExt cx="11438135" cy="3295616"/>
          </a:xfrm>
        </p:grpSpPr>
        <p:grpSp>
          <p:nvGrpSpPr>
            <p:cNvPr id="6" name="Group 5">
              <a:extLst>
                <a:ext uri="{FF2B5EF4-FFF2-40B4-BE49-F238E27FC236}">
                  <a16:creationId xmlns:a16="http://schemas.microsoft.com/office/drawing/2014/main" id="{660BF58C-796E-C193-D8EE-ADAA40E21B48}"/>
                </a:ext>
                <a:ext uri="{C183D7F6-B498-43B3-948B-1728B52AA6E4}">
                  <adec:decorative xmlns:adec="http://schemas.microsoft.com/office/drawing/2017/decorative" val="1"/>
                </a:ext>
              </a:extLst>
            </p:cNvPr>
            <p:cNvGrpSpPr/>
            <p:nvPr/>
          </p:nvGrpSpPr>
          <p:grpSpPr>
            <a:xfrm>
              <a:off x="64482" y="1689784"/>
              <a:ext cx="11438135" cy="3294982"/>
              <a:chOff x="-154032" y="2040475"/>
              <a:chExt cx="11499904" cy="3294982"/>
            </a:xfrm>
          </p:grpSpPr>
          <p:grpSp>
            <p:nvGrpSpPr>
              <p:cNvPr id="61" name="Group 60">
                <a:extLst>
                  <a:ext uri="{FF2B5EF4-FFF2-40B4-BE49-F238E27FC236}">
                    <a16:creationId xmlns:a16="http://schemas.microsoft.com/office/drawing/2014/main" id="{7612FFA1-15A1-034D-0B0E-EA800D11C57F}"/>
                  </a:ext>
                </a:extLst>
              </p:cNvPr>
              <p:cNvGrpSpPr/>
              <p:nvPr/>
            </p:nvGrpSpPr>
            <p:grpSpPr>
              <a:xfrm>
                <a:off x="-154032" y="2919190"/>
                <a:ext cx="1560276" cy="1560276"/>
                <a:chOff x="7547819" y="5032977"/>
                <a:chExt cx="527281" cy="527281"/>
              </a:xfrm>
            </p:grpSpPr>
            <p:pic>
              <p:nvPicPr>
                <p:cNvPr id="84" name="Graphic 31" descr="Penguin with solid fill">
                  <a:extLst>
                    <a:ext uri="{FF2B5EF4-FFF2-40B4-BE49-F238E27FC236}">
                      <a16:creationId xmlns:a16="http://schemas.microsoft.com/office/drawing/2014/main" id="{0DBFFC83-3B8A-0DFD-DF04-5230A8917B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47819" y="5032977"/>
                  <a:ext cx="527281" cy="527281"/>
                </a:xfrm>
                <a:prstGeom prst="rect">
                  <a:avLst/>
                </a:prstGeom>
              </p:spPr>
            </p:pic>
            <p:sp>
              <p:nvSpPr>
                <p:cNvPr id="85" name="Isosceles Triangle 84">
                  <a:extLst>
                    <a:ext uri="{FF2B5EF4-FFF2-40B4-BE49-F238E27FC236}">
                      <a16:creationId xmlns:a16="http://schemas.microsoft.com/office/drawing/2014/main" id="{F6E22FB0-7D37-7F77-58F6-A3606D920D66}"/>
                    </a:ext>
                  </a:extLst>
                </p:cNvPr>
                <p:cNvSpPr/>
                <p:nvPr/>
              </p:nvSpPr>
              <p:spPr bwMode="auto">
                <a:xfrm rot="16639827">
                  <a:off x="7654090" y="50485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2" name="Graphic 9" descr="Speedometer Low with solid fill">
                <a:extLst>
                  <a:ext uri="{FF2B5EF4-FFF2-40B4-BE49-F238E27FC236}">
                    <a16:creationId xmlns:a16="http://schemas.microsoft.com/office/drawing/2014/main" id="{1593BBC7-299D-5B04-BC21-3622701340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65906" y="3810678"/>
                <a:ext cx="553998" cy="553998"/>
              </a:xfrm>
              <a:prstGeom prst="rect">
                <a:avLst/>
              </a:prstGeom>
            </p:spPr>
          </p:pic>
          <p:pic>
            <p:nvPicPr>
              <p:cNvPr id="63" name="Graphic 10" descr="Ruler outline">
                <a:extLst>
                  <a:ext uri="{FF2B5EF4-FFF2-40B4-BE49-F238E27FC236}">
                    <a16:creationId xmlns:a16="http://schemas.microsoft.com/office/drawing/2014/main" id="{B718C59E-12D3-A6DA-6B76-2557DB59DB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2871" y="3058688"/>
                <a:ext cx="773067" cy="773067"/>
              </a:xfrm>
              <a:prstGeom prst="rect">
                <a:avLst/>
              </a:prstGeom>
            </p:spPr>
          </p:pic>
          <p:sp>
            <p:nvSpPr>
              <p:cNvPr id="64" name="Text Placeholder 2">
                <a:extLst>
                  <a:ext uri="{FF2B5EF4-FFF2-40B4-BE49-F238E27FC236}">
                    <a16:creationId xmlns:a16="http://schemas.microsoft.com/office/drawing/2014/main" id="{10153DD2-6862-E6C6-6264-CAFA930E65C0}"/>
                  </a:ext>
                </a:extLst>
              </p:cNvPr>
              <p:cNvSpPr txBox="1"/>
              <p:nvPr/>
            </p:nvSpPr>
            <p:spPr>
              <a:xfrm>
                <a:off x="1847542" y="3009107"/>
                <a:ext cx="1235929" cy="1219200"/>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2000" b="1" i="0" strike="noStrike" cap="none" baseline="0">
                    <a:solidFill>
                      <a:srgbClr val="000000"/>
                    </a:solidFill>
                    <a:effectLst/>
                    <a:latin typeface="Segoe UI"/>
                    <a:ea typeface="Segoe UI"/>
                    <a:cs typeface="Segoe UI"/>
                  </a:rPr>
                  <a:t>x</a:t>
                </a:r>
                <a:r>
                  <a:rPr lang="de-DE" sz="2000" b="1" i="0" strike="noStrike" cap="none" baseline="-25000">
                    <a:solidFill>
                      <a:srgbClr val="000000"/>
                    </a:solidFill>
                    <a:effectLst/>
                    <a:latin typeface="Segoe UI"/>
                    <a:ea typeface="Segoe UI"/>
                    <a:cs typeface="Segoe UI"/>
                  </a:rPr>
                  <a:t>1</a:t>
                </a:r>
                <a:r>
                  <a:rPr lang="de-DE" sz="2000" b="1" i="0" strike="noStrike" cap="none" baseline="0">
                    <a:solidFill>
                      <a:srgbClr val="000000"/>
                    </a:solidFill>
                    <a:effectLst/>
                    <a:latin typeface="Segoe UI"/>
                    <a:ea typeface="Segoe UI"/>
                    <a:cs typeface="Segoe UI"/>
                  </a:rPr>
                  <a:t>:</a:t>
                </a:r>
                <a:r>
                  <a:rPr lang="de-DE" sz="2000" b="0" i="0" strike="noStrike" cap="none" baseline="0">
                    <a:solidFill>
                      <a:srgbClr val="000000"/>
                    </a:solidFill>
                    <a:effectLst/>
                    <a:latin typeface="Segoe UI"/>
                    <a:ea typeface="Segoe UI"/>
                    <a:cs typeface="Segoe UI"/>
                  </a:rPr>
                  <a:t> 37.3</a:t>
                </a:r>
                <a:endParaRPr lang="en-US" sz="2000"/>
              </a:p>
              <a:p>
                <a:r>
                  <a:rPr lang="de-DE" sz="2000" b="1" i="0" strike="noStrike" cap="none" baseline="0">
                    <a:solidFill>
                      <a:srgbClr val="000000"/>
                    </a:solidFill>
                    <a:effectLst/>
                    <a:latin typeface="Segoe UI"/>
                    <a:ea typeface="Segoe UI"/>
                    <a:cs typeface="Segoe UI"/>
                  </a:rPr>
                  <a:t>x</a:t>
                </a:r>
                <a:r>
                  <a:rPr lang="de-DE" sz="2000" b="1" i="0" strike="noStrike" cap="none" baseline="-25000">
                    <a:solidFill>
                      <a:srgbClr val="000000"/>
                    </a:solidFill>
                    <a:effectLst/>
                    <a:latin typeface="Segoe UI"/>
                    <a:ea typeface="Segoe UI"/>
                    <a:cs typeface="Segoe UI"/>
                  </a:rPr>
                  <a:t>2</a:t>
                </a:r>
                <a:r>
                  <a:rPr lang="de-DE" sz="2000" b="1" i="0" strike="noStrike" cap="none" baseline="0">
                    <a:solidFill>
                      <a:srgbClr val="000000"/>
                    </a:solidFill>
                    <a:effectLst/>
                    <a:latin typeface="Segoe UI"/>
                    <a:ea typeface="Segoe UI"/>
                    <a:cs typeface="Segoe UI"/>
                  </a:rPr>
                  <a:t>: </a:t>
                </a:r>
                <a:r>
                  <a:rPr lang="de-DE" sz="2000" b="0" i="0" strike="noStrike" cap="none" baseline="0">
                    <a:solidFill>
                      <a:srgbClr val="000000"/>
                    </a:solidFill>
                    <a:effectLst/>
                    <a:latin typeface="Segoe UI"/>
                    <a:ea typeface="Segoe UI"/>
                    <a:cs typeface="Segoe UI"/>
                  </a:rPr>
                  <a:t>16.8</a:t>
                </a:r>
                <a:endParaRPr lang="en-US" sz="2000"/>
              </a:p>
              <a:p>
                <a:r>
                  <a:rPr lang="de-DE" sz="2000" b="1" i="0" strike="noStrike" cap="none" baseline="0">
                    <a:solidFill>
                      <a:srgbClr val="000000"/>
                    </a:solidFill>
                    <a:effectLst/>
                    <a:latin typeface="Segoe UI"/>
                    <a:ea typeface="Segoe UI"/>
                    <a:cs typeface="Segoe UI"/>
                  </a:rPr>
                  <a:t>x</a:t>
                </a:r>
                <a:r>
                  <a:rPr lang="de-DE" sz="2000" b="1" i="0" strike="noStrike" cap="none" baseline="-25000">
                    <a:solidFill>
                      <a:srgbClr val="000000"/>
                    </a:solidFill>
                    <a:effectLst/>
                    <a:latin typeface="Segoe UI"/>
                    <a:ea typeface="Segoe UI"/>
                    <a:cs typeface="Segoe UI"/>
                  </a:rPr>
                  <a:t>3</a:t>
                </a:r>
                <a:r>
                  <a:rPr lang="de-DE" sz="2000" b="1" i="0" strike="noStrike" cap="none" baseline="0">
                    <a:solidFill>
                      <a:srgbClr val="000000"/>
                    </a:solidFill>
                    <a:effectLst/>
                    <a:latin typeface="Segoe UI"/>
                    <a:ea typeface="Segoe UI"/>
                    <a:cs typeface="Segoe UI"/>
                  </a:rPr>
                  <a:t>: </a:t>
                </a:r>
                <a:r>
                  <a:rPr lang="de-DE" sz="2000" b="0" i="0" strike="noStrike" cap="none" baseline="0">
                    <a:solidFill>
                      <a:srgbClr val="000000"/>
                    </a:solidFill>
                    <a:effectLst/>
                    <a:latin typeface="Segoe UI"/>
                    <a:ea typeface="Segoe UI"/>
                    <a:cs typeface="Segoe UI"/>
                  </a:rPr>
                  <a:t>19.2</a:t>
                </a:r>
                <a:endParaRPr lang="en-US" sz="2000"/>
              </a:p>
              <a:p>
                <a:r>
                  <a:rPr lang="de-DE" sz="2000" b="1" i="0" strike="noStrike" cap="none" baseline="0">
                    <a:solidFill>
                      <a:srgbClr val="000000"/>
                    </a:solidFill>
                    <a:effectLst/>
                    <a:latin typeface="Segoe UI"/>
                    <a:ea typeface="Segoe UI"/>
                    <a:cs typeface="Segoe UI"/>
                  </a:rPr>
                  <a:t>x</a:t>
                </a:r>
                <a:r>
                  <a:rPr lang="de-DE" sz="2000" b="1" i="0" strike="noStrike" cap="none" baseline="-25000">
                    <a:solidFill>
                      <a:srgbClr val="000000"/>
                    </a:solidFill>
                    <a:effectLst/>
                    <a:latin typeface="Segoe UI"/>
                    <a:ea typeface="Segoe UI"/>
                    <a:cs typeface="Segoe UI"/>
                  </a:rPr>
                  <a:t>4</a:t>
                </a:r>
                <a:r>
                  <a:rPr lang="de-DE" sz="2000" b="1" i="0" strike="noStrike" cap="none" baseline="0">
                    <a:solidFill>
                      <a:srgbClr val="000000"/>
                    </a:solidFill>
                    <a:effectLst/>
                    <a:latin typeface="Segoe UI"/>
                    <a:ea typeface="Segoe UI"/>
                    <a:cs typeface="Segoe UI"/>
                  </a:rPr>
                  <a:t>: </a:t>
                </a:r>
                <a:r>
                  <a:rPr lang="de-DE" sz="2000" b="0" i="0" strike="noStrike" cap="none" baseline="0">
                    <a:solidFill>
                      <a:srgbClr val="000000"/>
                    </a:solidFill>
                    <a:effectLst/>
                    <a:latin typeface="Segoe UI"/>
                    <a:ea typeface="Segoe UI"/>
                    <a:cs typeface="Segoe UI"/>
                  </a:rPr>
                  <a:t>30.0</a:t>
                </a:r>
                <a:endParaRPr lang="en-US" sz="2000"/>
              </a:p>
            </p:txBody>
          </p:sp>
          <p:sp>
            <p:nvSpPr>
              <p:cNvPr id="65" name="Left Brace 64">
                <a:extLst>
                  <a:ext uri="{FF2B5EF4-FFF2-40B4-BE49-F238E27FC236}">
                    <a16:creationId xmlns:a16="http://schemas.microsoft.com/office/drawing/2014/main" id="{5C610745-5DB7-5782-78F3-0C66D78F0966}"/>
                  </a:ext>
                </a:extLst>
              </p:cNvPr>
              <p:cNvSpPr/>
              <p:nvPr/>
            </p:nvSpPr>
            <p:spPr>
              <a:xfrm>
                <a:off x="3076397" y="2507567"/>
                <a:ext cx="158919" cy="241885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a:p>
            </p:txBody>
          </p:sp>
          <p:sp>
            <p:nvSpPr>
              <p:cNvPr id="66" name="Text Placeholder 2">
                <a:extLst>
                  <a:ext uri="{FF2B5EF4-FFF2-40B4-BE49-F238E27FC236}">
                    <a16:creationId xmlns:a16="http://schemas.microsoft.com/office/drawing/2014/main" id="{B042261F-4CAE-C428-6FA4-A65151529E6B}"/>
                  </a:ext>
                </a:extLst>
              </p:cNvPr>
              <p:cNvSpPr txBox="1"/>
              <p:nvPr/>
            </p:nvSpPr>
            <p:spPr>
              <a:xfrm>
                <a:off x="8789460" y="3299464"/>
                <a:ext cx="1710026" cy="1645920"/>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800" b="1" i="0" strike="noStrike" cap="none" baseline="0">
                    <a:solidFill>
                      <a:srgbClr val="000000"/>
                    </a:solidFill>
                    <a:effectLst/>
                    <a:latin typeface="Segoe UI"/>
                    <a:ea typeface="Segoe UI"/>
                    <a:cs typeface="Segoe UI"/>
                  </a:rPr>
                  <a:t>P(y=0 | x):</a:t>
                </a:r>
                <a:r>
                  <a:rPr lang="de-DE" sz="1800" b="0" i="0" strike="noStrike" cap="none" baseline="0">
                    <a:solidFill>
                      <a:srgbClr val="000000"/>
                    </a:solidFill>
                    <a:effectLst/>
                    <a:latin typeface="Segoe UI"/>
                    <a:ea typeface="Segoe UI"/>
                    <a:cs typeface="Segoe UI"/>
                  </a:rPr>
                  <a:t> 0,2</a:t>
                </a:r>
              </a:p>
              <a:p>
                <a:r>
                  <a:rPr lang="de-DE" sz="1800" b="1" i="0" strike="noStrike" cap="none" baseline="0">
                    <a:solidFill>
                      <a:srgbClr val="000000"/>
                    </a:solidFill>
                    <a:effectLst/>
                    <a:latin typeface="Segoe UI"/>
                    <a:ea typeface="Segoe UI"/>
                    <a:cs typeface="Segoe UI"/>
                  </a:rPr>
                  <a:t>P(y=1 | x):</a:t>
                </a:r>
                <a:r>
                  <a:rPr lang="de-DE" sz="1800" b="0" i="0" strike="noStrike" cap="none" baseline="0">
                    <a:solidFill>
                      <a:srgbClr val="000000"/>
                    </a:solidFill>
                    <a:effectLst/>
                    <a:latin typeface="Segoe UI"/>
                    <a:ea typeface="Segoe UI"/>
                    <a:cs typeface="Segoe UI"/>
                  </a:rPr>
                  <a:t> 0,7</a:t>
                </a:r>
              </a:p>
              <a:p>
                <a:r>
                  <a:rPr lang="de-DE" sz="1800" b="1" i="0" strike="noStrike" cap="none" baseline="0">
                    <a:solidFill>
                      <a:srgbClr val="000000"/>
                    </a:solidFill>
                    <a:effectLst/>
                    <a:latin typeface="Segoe UI"/>
                    <a:ea typeface="Segoe UI"/>
                    <a:cs typeface="Segoe UI"/>
                  </a:rPr>
                  <a:t>P(y=2 | x):</a:t>
                </a:r>
                <a:r>
                  <a:rPr lang="de-DE" sz="1800" b="0" i="0" strike="noStrike" cap="none" baseline="0">
                    <a:solidFill>
                      <a:srgbClr val="000000"/>
                    </a:solidFill>
                    <a:effectLst/>
                    <a:latin typeface="Segoe UI"/>
                    <a:ea typeface="Segoe UI"/>
                    <a:cs typeface="Segoe UI"/>
                  </a:rPr>
                  <a:t> 0,1</a:t>
                </a:r>
                <a:endParaRPr lang="en-US" sz="1800"/>
              </a:p>
            </p:txBody>
          </p:sp>
          <p:sp>
            <p:nvSpPr>
              <p:cNvPr id="67" name="Left Brace 66">
                <a:extLst>
                  <a:ext uri="{FF2B5EF4-FFF2-40B4-BE49-F238E27FC236}">
                    <a16:creationId xmlns:a16="http://schemas.microsoft.com/office/drawing/2014/main" id="{83E5979B-7B82-149F-75B5-EFBC6553C9E3}"/>
                  </a:ext>
                </a:extLst>
              </p:cNvPr>
              <p:cNvSpPr/>
              <p:nvPr/>
            </p:nvSpPr>
            <p:spPr>
              <a:xfrm flipH="1">
                <a:off x="8524591" y="2919190"/>
                <a:ext cx="180230" cy="1676512"/>
              </a:xfrm>
              <a:prstGeom prst="leftBrac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a:p>
            </p:txBody>
          </p:sp>
          <p:grpSp>
            <p:nvGrpSpPr>
              <p:cNvPr id="68" name="Group 67">
                <a:extLst>
                  <a:ext uri="{FF2B5EF4-FFF2-40B4-BE49-F238E27FC236}">
                    <a16:creationId xmlns:a16="http://schemas.microsoft.com/office/drawing/2014/main" id="{C0AFBB99-9950-47DD-54D5-547603FB040F}"/>
                  </a:ext>
                </a:extLst>
              </p:cNvPr>
              <p:cNvGrpSpPr/>
              <p:nvPr/>
            </p:nvGrpSpPr>
            <p:grpSpPr>
              <a:xfrm>
                <a:off x="10445122" y="2531869"/>
                <a:ext cx="773067" cy="773067"/>
                <a:chOff x="8704821" y="1111878"/>
                <a:chExt cx="773067" cy="773067"/>
              </a:xfrm>
            </p:grpSpPr>
            <p:pic>
              <p:nvPicPr>
                <p:cNvPr id="82" name="Graphic 29" descr="Penguin with solid fill">
                  <a:extLst>
                    <a:ext uri="{FF2B5EF4-FFF2-40B4-BE49-F238E27FC236}">
                      <a16:creationId xmlns:a16="http://schemas.microsoft.com/office/drawing/2014/main" id="{40551846-084D-A44D-2213-1601FBACA3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04821" y="1111878"/>
                  <a:ext cx="773067" cy="773067"/>
                </a:xfrm>
                <a:prstGeom prst="rect">
                  <a:avLst/>
                </a:prstGeom>
              </p:spPr>
            </p:pic>
            <p:sp>
              <p:nvSpPr>
                <p:cNvPr id="83" name="TextBox 30">
                  <a:extLst>
                    <a:ext uri="{FF2B5EF4-FFF2-40B4-BE49-F238E27FC236}">
                      <a16:creationId xmlns:a16="http://schemas.microsoft.com/office/drawing/2014/main" id="{BBBE4A80-FFF8-849A-0F2B-1A3F54A5F4CF}"/>
                    </a:ext>
                  </a:extLst>
                </p:cNvPr>
                <p:cNvSpPr txBox="1"/>
                <p:nvPr/>
              </p:nvSpPr>
              <p:spPr>
                <a:xfrm>
                  <a:off x="8849471" y="1157245"/>
                  <a:ext cx="130575" cy="24627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600" b="0" i="0" strike="noStrike" cap="none" baseline="0">
                      <a:solidFill>
                        <a:srgbClr val="000000"/>
                      </a:solidFill>
                      <a:effectLst/>
                      <a:latin typeface="Segoe UI"/>
                      <a:ea typeface="Segoe UI"/>
                      <a:cs typeface="Segoe UI"/>
                    </a:rPr>
                    <a:t>0</a:t>
                  </a:r>
                </a:p>
              </p:txBody>
            </p:sp>
          </p:grpSp>
          <p:grpSp>
            <p:nvGrpSpPr>
              <p:cNvPr id="69" name="Group 68">
                <a:extLst>
                  <a:ext uri="{FF2B5EF4-FFF2-40B4-BE49-F238E27FC236}">
                    <a16:creationId xmlns:a16="http://schemas.microsoft.com/office/drawing/2014/main" id="{A20E6149-3E2B-C3CB-FA77-AA6842B4E426}"/>
                  </a:ext>
                </a:extLst>
              </p:cNvPr>
              <p:cNvGrpSpPr/>
              <p:nvPr/>
            </p:nvGrpSpPr>
            <p:grpSpPr>
              <a:xfrm>
                <a:off x="10592355" y="4248157"/>
                <a:ext cx="660647" cy="669910"/>
                <a:chOff x="10356012" y="1177922"/>
                <a:chExt cx="660647" cy="669910"/>
              </a:xfrm>
            </p:grpSpPr>
            <p:grpSp>
              <p:nvGrpSpPr>
                <p:cNvPr id="77" name="Group 76">
                  <a:extLst>
                    <a:ext uri="{FF2B5EF4-FFF2-40B4-BE49-F238E27FC236}">
                      <a16:creationId xmlns:a16="http://schemas.microsoft.com/office/drawing/2014/main" id="{97615B32-8DF8-C51F-B178-256C343CB35D}"/>
                    </a:ext>
                  </a:extLst>
                </p:cNvPr>
                <p:cNvGrpSpPr/>
                <p:nvPr/>
              </p:nvGrpSpPr>
              <p:grpSpPr>
                <a:xfrm>
                  <a:off x="10356012" y="1187185"/>
                  <a:ext cx="660647" cy="660647"/>
                  <a:chOff x="4497745" y="2418364"/>
                  <a:chExt cx="773067" cy="773067"/>
                </a:xfrm>
              </p:grpSpPr>
              <p:pic>
                <p:nvPicPr>
                  <p:cNvPr id="79" name="Graphic 26" descr="Penguin with solid fill">
                    <a:extLst>
                      <a:ext uri="{FF2B5EF4-FFF2-40B4-BE49-F238E27FC236}">
                        <a16:creationId xmlns:a16="http://schemas.microsoft.com/office/drawing/2014/main" id="{0D115C65-6A38-C751-F272-C2D8257CB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97745" y="2418364"/>
                    <a:ext cx="773067" cy="773067"/>
                  </a:xfrm>
                  <a:prstGeom prst="rect">
                    <a:avLst/>
                  </a:prstGeom>
                </p:spPr>
              </p:pic>
              <p:sp>
                <p:nvSpPr>
                  <p:cNvPr id="80" name="Freeform: Shape 79">
                    <a:extLst>
                      <a:ext uri="{FF2B5EF4-FFF2-40B4-BE49-F238E27FC236}">
                        <a16:creationId xmlns:a16="http://schemas.microsoft.com/office/drawing/2014/main" id="{5772E4FC-5A93-A935-0803-ADA73E3A6140}"/>
                      </a:ext>
                    </a:extLst>
                  </p:cNvPr>
                  <p:cNvSpPr/>
                  <p:nvPr/>
                </p:nvSpPr>
                <p:spPr bwMode="auto">
                  <a:xfrm>
                    <a:off x="4857766" y="2506663"/>
                    <a:ext cx="128253" cy="106997"/>
                  </a:xfrm>
                  <a:custGeom>
                    <a:avLst/>
                    <a:gdLst>
                      <a:gd name="connsiteX0" fmla="*/ 0 w 94673"/>
                      <a:gd name="connsiteY0" fmla="*/ 40640 h 96520"/>
                      <a:gd name="connsiteX1" fmla="*/ 38793 w 94673"/>
                      <a:gd name="connsiteY1" fmla="*/ 96520 h 96520"/>
                      <a:gd name="connsiteX2" fmla="*/ 84513 w 94673"/>
                      <a:gd name="connsiteY2" fmla="*/ 78740 h 96520"/>
                      <a:gd name="connsiteX3" fmla="*/ 94673 w 94673"/>
                      <a:gd name="connsiteY3" fmla="*/ 0 h 96520"/>
                      <a:gd name="connsiteX4" fmla="*/ 0 w 94673"/>
                      <a:gd name="connsiteY4" fmla="*/ 40640 h 96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73" h="96520">
                        <a:moveTo>
                          <a:pt x="0" y="40640"/>
                        </a:moveTo>
                        <a:cubicBezTo>
                          <a:pt x="10252" y="77270"/>
                          <a:pt x="25862" y="77893"/>
                          <a:pt x="38793" y="96520"/>
                        </a:cubicBezTo>
                        <a:lnTo>
                          <a:pt x="84513" y="78740"/>
                        </a:lnTo>
                        <a:lnTo>
                          <a:pt x="94673" y="0"/>
                        </a:lnTo>
                        <a:lnTo>
                          <a:pt x="0" y="4064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92F271F9-8CD0-5A3E-882F-A31E19F4682C}"/>
                      </a:ext>
                    </a:extLst>
                  </p:cNvPr>
                  <p:cNvSpPr/>
                  <p:nvPr/>
                </p:nvSpPr>
                <p:spPr bwMode="auto">
                  <a:xfrm>
                    <a:off x="4916453" y="2540720"/>
                    <a:ext cx="45719" cy="45719"/>
                  </a:xfrm>
                  <a:prstGeom prst="ellipse">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TextBox 25">
                  <a:extLst>
                    <a:ext uri="{FF2B5EF4-FFF2-40B4-BE49-F238E27FC236}">
                      <a16:creationId xmlns:a16="http://schemas.microsoft.com/office/drawing/2014/main" id="{D1360957-EA10-084F-937F-A61B08EFDA01}"/>
                    </a:ext>
                  </a:extLst>
                </p:cNvPr>
                <p:cNvSpPr txBox="1"/>
                <p:nvPr/>
              </p:nvSpPr>
              <p:spPr>
                <a:xfrm>
                  <a:off x="10460462" y="1177923"/>
                  <a:ext cx="130575" cy="24627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600" b="0" i="0" strike="noStrike" cap="none" baseline="0">
                      <a:solidFill>
                        <a:srgbClr val="000000"/>
                      </a:solidFill>
                      <a:effectLst/>
                      <a:latin typeface="Segoe UI"/>
                      <a:ea typeface="Segoe UI"/>
                      <a:cs typeface="Segoe UI"/>
                    </a:rPr>
                    <a:t>2</a:t>
                  </a:r>
                </a:p>
              </p:txBody>
            </p:sp>
          </p:grpSp>
          <p:grpSp>
            <p:nvGrpSpPr>
              <p:cNvPr id="70" name="Group 69">
                <a:extLst>
                  <a:ext uri="{FF2B5EF4-FFF2-40B4-BE49-F238E27FC236}">
                    <a16:creationId xmlns:a16="http://schemas.microsoft.com/office/drawing/2014/main" id="{A1C1089A-8B12-5EE3-3463-6F1AFF5785B2}"/>
                  </a:ext>
                </a:extLst>
              </p:cNvPr>
              <p:cNvGrpSpPr/>
              <p:nvPr/>
            </p:nvGrpSpPr>
            <p:grpSpPr>
              <a:xfrm>
                <a:off x="10570624" y="3402556"/>
                <a:ext cx="690609" cy="695656"/>
                <a:chOff x="9539926" y="1168637"/>
                <a:chExt cx="690609" cy="695656"/>
              </a:xfrm>
            </p:grpSpPr>
            <p:grpSp>
              <p:nvGrpSpPr>
                <p:cNvPr id="73" name="Group 72">
                  <a:extLst>
                    <a:ext uri="{FF2B5EF4-FFF2-40B4-BE49-F238E27FC236}">
                      <a16:creationId xmlns:a16="http://schemas.microsoft.com/office/drawing/2014/main" id="{D0533E5B-A98F-A611-6DF1-FE2B3EE61118}"/>
                    </a:ext>
                  </a:extLst>
                </p:cNvPr>
                <p:cNvGrpSpPr/>
                <p:nvPr/>
              </p:nvGrpSpPr>
              <p:grpSpPr>
                <a:xfrm>
                  <a:off x="9553427" y="1187185"/>
                  <a:ext cx="677108" cy="677108"/>
                  <a:chOff x="7569899" y="5032978"/>
                  <a:chExt cx="527281" cy="527281"/>
                </a:xfrm>
              </p:grpSpPr>
              <p:pic>
                <p:nvPicPr>
                  <p:cNvPr id="75" name="Graphic 22" descr="Penguin with solid fill">
                    <a:extLst>
                      <a:ext uri="{FF2B5EF4-FFF2-40B4-BE49-F238E27FC236}">
                        <a16:creationId xmlns:a16="http://schemas.microsoft.com/office/drawing/2014/main" id="{12928917-7AD9-9A6C-CF70-0C024891A8D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69899" y="5032978"/>
                    <a:ext cx="527281" cy="527281"/>
                  </a:xfrm>
                  <a:prstGeom prst="rect">
                    <a:avLst/>
                  </a:prstGeom>
                </p:spPr>
              </p:pic>
              <p:sp>
                <p:nvSpPr>
                  <p:cNvPr id="76" name="Isosceles Triangle 75">
                    <a:extLst>
                      <a:ext uri="{FF2B5EF4-FFF2-40B4-BE49-F238E27FC236}">
                        <a16:creationId xmlns:a16="http://schemas.microsoft.com/office/drawing/2014/main" id="{3315007D-74B9-A012-4CDA-04EF111E0FC0}"/>
                      </a:ext>
                    </a:extLst>
                  </p:cNvPr>
                  <p:cNvSpPr/>
                  <p:nvPr/>
                </p:nvSpPr>
                <p:spPr bwMode="auto">
                  <a:xfrm rot="16639827">
                    <a:off x="7654090" y="5052370"/>
                    <a:ext cx="45719" cy="106326"/>
                  </a:xfrm>
                  <a:prstGeom prst="triangl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74" name="TextBox 21">
                  <a:extLst>
                    <a:ext uri="{FF2B5EF4-FFF2-40B4-BE49-F238E27FC236}">
                      <a16:creationId xmlns:a16="http://schemas.microsoft.com/office/drawing/2014/main" id="{9528AA49-BE15-55D6-0F8F-BE7F96A3061B}"/>
                    </a:ext>
                  </a:extLst>
                </p:cNvPr>
                <p:cNvSpPr txBox="1"/>
                <p:nvPr/>
              </p:nvSpPr>
              <p:spPr>
                <a:xfrm>
                  <a:off x="9539928" y="1168637"/>
                  <a:ext cx="130575" cy="24627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600" b="0" i="0" strike="noStrike" cap="none" baseline="0">
                      <a:solidFill>
                        <a:srgbClr val="000000"/>
                      </a:solidFill>
                      <a:effectLst/>
                      <a:latin typeface="Segoe UI"/>
                      <a:ea typeface="Segoe UI"/>
                      <a:cs typeface="Segoe UI"/>
                    </a:rPr>
                    <a:t>1</a:t>
                  </a:r>
                </a:p>
              </p:txBody>
            </p:sp>
          </p:grpSp>
          <p:pic>
            <p:nvPicPr>
              <p:cNvPr id="71" name="Graphic 18" descr="Badge Tick1 with solid fill">
                <a:extLst>
                  <a:ext uri="{FF2B5EF4-FFF2-40B4-BE49-F238E27FC236}">
                    <a16:creationId xmlns:a16="http://schemas.microsoft.com/office/drawing/2014/main" id="{355F9657-3202-982D-7509-1420885432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52146" y="3429109"/>
                <a:ext cx="393726" cy="393726"/>
              </a:xfrm>
              <a:prstGeom prst="rect">
                <a:avLst/>
              </a:prstGeom>
            </p:spPr>
          </p:pic>
          <p:pic>
            <p:nvPicPr>
              <p:cNvPr id="72" name="Picture 71">
                <a:extLst>
                  <a:ext uri="{FF2B5EF4-FFF2-40B4-BE49-F238E27FC236}">
                    <a16:creationId xmlns:a16="http://schemas.microsoft.com/office/drawing/2014/main" id="{45386181-DDEB-7D3A-0C70-3B8FA444A6EC}"/>
                  </a:ext>
                </a:extLst>
              </p:cNvPr>
              <p:cNvPicPr>
                <a:picLocks noChangeAspect="1"/>
              </p:cNvPicPr>
              <p:nvPr/>
            </p:nvPicPr>
            <p:blipFill>
              <a:blip r:embed="rId11"/>
              <a:stretch>
                <a:fillRect/>
              </a:stretch>
            </p:blipFill>
            <p:spPr>
              <a:xfrm>
                <a:off x="3168111" y="2040475"/>
                <a:ext cx="5354881" cy="3294982"/>
              </a:xfrm>
              <a:prstGeom prst="rect">
                <a:avLst/>
              </a:prstGeom>
            </p:spPr>
          </p:pic>
        </p:grpSp>
        <p:sp>
          <p:nvSpPr>
            <p:cNvPr id="7" name="矩形 2">
              <a:extLst>
                <a:ext uri="{FF2B5EF4-FFF2-40B4-BE49-F238E27FC236}">
                  <a16:creationId xmlns:a16="http://schemas.microsoft.com/office/drawing/2014/main" id="{6522CF22-D48A-79AD-BB1B-B73F8B163644}"/>
                </a:ext>
              </a:extLst>
            </p:cNvPr>
            <p:cNvSpPr/>
            <p:nvPr/>
          </p:nvSpPr>
          <p:spPr bwMode="auto">
            <a:xfrm>
              <a:off x="3572539" y="2124977"/>
              <a:ext cx="360000" cy="244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zh-CN" altLang="en-US" sz="2000" err="1">
                <a:solidFill>
                  <a:srgbClr val="FFFFFF"/>
                </a:solidFill>
                <a:ea typeface="Segoe UI" pitchFamily="34" charset="0"/>
                <a:cs typeface="Segoe UI" pitchFamily="34" charset="0"/>
              </a:endParaRPr>
            </a:p>
          </p:txBody>
        </p:sp>
        <p:sp>
          <p:nvSpPr>
            <p:cNvPr id="13" name="矩形 3">
              <a:extLst>
                <a:ext uri="{FF2B5EF4-FFF2-40B4-BE49-F238E27FC236}">
                  <a16:creationId xmlns:a16="http://schemas.microsoft.com/office/drawing/2014/main" id="{705E9018-2AD7-F543-4812-55C140129C19}"/>
                </a:ext>
              </a:extLst>
            </p:cNvPr>
            <p:cNvSpPr/>
            <p:nvPr/>
          </p:nvSpPr>
          <p:spPr bwMode="auto">
            <a:xfrm>
              <a:off x="8178792" y="2521375"/>
              <a:ext cx="381600" cy="172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zh-CN" altLang="en-US" sz="2000" err="1">
                <a:solidFill>
                  <a:srgbClr val="FFFFFF"/>
                </a:solidFill>
                <a:ea typeface="Segoe UI" pitchFamily="34" charset="0"/>
                <a:cs typeface="Segoe UI" pitchFamily="34" charset="0"/>
              </a:endParaRPr>
            </a:p>
          </p:txBody>
        </p:sp>
        <p:sp>
          <p:nvSpPr>
            <p:cNvPr id="24" name="文本框 4">
              <a:extLst>
                <a:ext uri="{FF2B5EF4-FFF2-40B4-BE49-F238E27FC236}">
                  <a16:creationId xmlns:a16="http://schemas.microsoft.com/office/drawing/2014/main" id="{62975D2A-BB15-E2DF-4902-B00CFFD5450D}"/>
                </a:ext>
              </a:extLst>
            </p:cNvPr>
            <p:cNvSpPr txBox="1"/>
            <p:nvPr/>
          </p:nvSpPr>
          <p:spPr>
            <a:xfrm>
              <a:off x="3570793" y="2034531"/>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x</a:t>
              </a:r>
              <a:r>
                <a:rPr lang="de-DE" sz="3200" b="0" i="0" strike="noStrike" cap="none" baseline="-25000" dirty="0">
                  <a:solidFill>
                    <a:srgbClr val="000000"/>
                  </a:solidFill>
                  <a:effectLst/>
                  <a:latin typeface="Segoe UI"/>
                  <a:ea typeface="Segoe UI"/>
                  <a:cs typeface="Segoe UI"/>
                </a:rPr>
                <a:t>1</a:t>
              </a:r>
              <a:endParaRPr lang="zh-CN" altLang="en-US" sz="3200" dirty="0"/>
            </a:p>
          </p:txBody>
        </p:sp>
        <p:sp>
          <p:nvSpPr>
            <p:cNvPr id="25" name="文本框 5">
              <a:extLst>
                <a:ext uri="{FF2B5EF4-FFF2-40B4-BE49-F238E27FC236}">
                  <a16:creationId xmlns:a16="http://schemas.microsoft.com/office/drawing/2014/main" id="{61BBA084-873F-9E5C-A875-C4AA5C4E8EC8}"/>
                </a:ext>
              </a:extLst>
            </p:cNvPr>
            <p:cNvSpPr txBox="1"/>
            <p:nvPr/>
          </p:nvSpPr>
          <p:spPr>
            <a:xfrm>
              <a:off x="3570793" y="2707940"/>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x</a:t>
              </a:r>
              <a:r>
                <a:rPr lang="de-DE" sz="3200" b="0" i="0" strike="noStrike" cap="none" baseline="-25000" dirty="0">
                  <a:solidFill>
                    <a:srgbClr val="000000"/>
                  </a:solidFill>
                  <a:effectLst/>
                  <a:latin typeface="Segoe UI"/>
                  <a:ea typeface="Segoe UI"/>
                  <a:cs typeface="Segoe UI"/>
                </a:rPr>
                <a:t>2</a:t>
              </a:r>
              <a:endParaRPr lang="zh-CN" altLang="en-US" sz="3200" dirty="0"/>
            </a:p>
          </p:txBody>
        </p:sp>
        <p:sp>
          <p:nvSpPr>
            <p:cNvPr id="27" name="文本框 6">
              <a:extLst>
                <a:ext uri="{FF2B5EF4-FFF2-40B4-BE49-F238E27FC236}">
                  <a16:creationId xmlns:a16="http://schemas.microsoft.com/office/drawing/2014/main" id="{3B1F9FCD-2803-5B60-ABA8-F0EE65E3C2A1}"/>
                </a:ext>
              </a:extLst>
            </p:cNvPr>
            <p:cNvSpPr txBox="1"/>
            <p:nvPr/>
          </p:nvSpPr>
          <p:spPr>
            <a:xfrm>
              <a:off x="3570793" y="3397044"/>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x</a:t>
              </a:r>
              <a:r>
                <a:rPr lang="de-DE" sz="3200" b="0" i="0" strike="noStrike" cap="none" baseline="-25000" dirty="0">
                  <a:solidFill>
                    <a:srgbClr val="000000"/>
                  </a:solidFill>
                  <a:effectLst/>
                  <a:latin typeface="Segoe UI"/>
                  <a:ea typeface="Segoe UI"/>
                  <a:cs typeface="Segoe UI"/>
                </a:rPr>
                <a:t>3</a:t>
              </a:r>
              <a:endParaRPr lang="zh-CN" altLang="en-US" sz="3200" dirty="0"/>
            </a:p>
          </p:txBody>
        </p:sp>
        <p:sp>
          <p:nvSpPr>
            <p:cNvPr id="28" name="文本框 33">
              <a:extLst>
                <a:ext uri="{FF2B5EF4-FFF2-40B4-BE49-F238E27FC236}">
                  <a16:creationId xmlns:a16="http://schemas.microsoft.com/office/drawing/2014/main" id="{931484AA-EF77-8F90-BC36-7CE46632EE89}"/>
                </a:ext>
              </a:extLst>
            </p:cNvPr>
            <p:cNvSpPr txBox="1"/>
            <p:nvPr/>
          </p:nvSpPr>
          <p:spPr>
            <a:xfrm>
              <a:off x="3570793" y="4049186"/>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x</a:t>
              </a:r>
              <a:r>
                <a:rPr lang="de-DE" sz="3200" b="0" i="0" strike="noStrike" cap="none" baseline="-25000" dirty="0">
                  <a:solidFill>
                    <a:srgbClr val="000000"/>
                  </a:solidFill>
                  <a:effectLst/>
                  <a:latin typeface="Segoe UI"/>
                  <a:ea typeface="Segoe UI"/>
                  <a:cs typeface="Segoe UI"/>
                </a:rPr>
                <a:t>4</a:t>
              </a:r>
              <a:endParaRPr lang="zh-CN" altLang="en-US" sz="3200" dirty="0"/>
            </a:p>
          </p:txBody>
        </p:sp>
        <p:sp>
          <p:nvSpPr>
            <p:cNvPr id="29" name="文本框 35">
              <a:extLst>
                <a:ext uri="{FF2B5EF4-FFF2-40B4-BE49-F238E27FC236}">
                  <a16:creationId xmlns:a16="http://schemas.microsoft.com/office/drawing/2014/main" id="{8FB3F760-10F6-69EC-0B0D-07DD57B393EA}"/>
                </a:ext>
              </a:extLst>
            </p:cNvPr>
            <p:cNvSpPr txBox="1"/>
            <p:nvPr/>
          </p:nvSpPr>
          <p:spPr>
            <a:xfrm>
              <a:off x="8190605" y="2442110"/>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y</a:t>
              </a:r>
              <a:r>
                <a:rPr lang="de-DE" sz="3200" b="0" i="0" strike="noStrike" cap="none" baseline="-25000" dirty="0">
                  <a:solidFill>
                    <a:srgbClr val="000000"/>
                  </a:solidFill>
                  <a:effectLst/>
                  <a:latin typeface="Segoe UI"/>
                  <a:ea typeface="Segoe UI"/>
                  <a:cs typeface="Segoe UI"/>
                </a:rPr>
                <a:t>1</a:t>
              </a:r>
              <a:endParaRPr lang="zh-CN" altLang="en-US" sz="3200" dirty="0"/>
            </a:p>
          </p:txBody>
        </p:sp>
        <p:sp>
          <p:nvSpPr>
            <p:cNvPr id="30" name="文本框 36">
              <a:extLst>
                <a:ext uri="{FF2B5EF4-FFF2-40B4-BE49-F238E27FC236}">
                  <a16:creationId xmlns:a16="http://schemas.microsoft.com/office/drawing/2014/main" id="{5322D072-2E75-D20E-4EBC-C660F1080AA1}"/>
                </a:ext>
              </a:extLst>
            </p:cNvPr>
            <p:cNvSpPr txBox="1"/>
            <p:nvPr/>
          </p:nvSpPr>
          <p:spPr>
            <a:xfrm>
              <a:off x="8190605" y="3072987"/>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y</a:t>
              </a:r>
              <a:r>
                <a:rPr lang="de-DE" sz="3200" b="0" i="0" strike="noStrike" cap="none" baseline="-25000" dirty="0">
                  <a:solidFill>
                    <a:srgbClr val="000000"/>
                  </a:solidFill>
                  <a:effectLst/>
                  <a:latin typeface="Segoe UI"/>
                  <a:ea typeface="Segoe UI"/>
                  <a:cs typeface="Segoe UI"/>
                </a:rPr>
                <a:t>2</a:t>
              </a:r>
              <a:endParaRPr lang="zh-CN" altLang="en-US" sz="3200" dirty="0"/>
            </a:p>
          </p:txBody>
        </p:sp>
        <p:sp>
          <p:nvSpPr>
            <p:cNvPr id="34" name="文本框 38">
              <a:extLst>
                <a:ext uri="{FF2B5EF4-FFF2-40B4-BE49-F238E27FC236}">
                  <a16:creationId xmlns:a16="http://schemas.microsoft.com/office/drawing/2014/main" id="{2546CF10-F8DF-317A-BDF4-AF3C5864A80B}"/>
                </a:ext>
              </a:extLst>
            </p:cNvPr>
            <p:cNvSpPr txBox="1"/>
            <p:nvPr/>
          </p:nvSpPr>
          <p:spPr>
            <a:xfrm>
              <a:off x="8190605" y="3666396"/>
              <a:ext cx="415274" cy="492557"/>
            </a:xfrm>
            <a:prstGeom prst="rect">
              <a:avLst/>
            </a:prstGeom>
            <a:noFill/>
          </p:spPr>
          <p:txBody>
            <a:bodyPr wrap="none" lIns="0" tIns="0" rIns="0" bIns="0" rtlCol="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3200" b="0" i="0" strike="noStrike" cap="none" baseline="0" dirty="0">
                  <a:solidFill>
                    <a:srgbClr val="000000"/>
                  </a:solidFill>
                  <a:effectLst/>
                  <a:latin typeface="Segoe UI"/>
                  <a:ea typeface="Segoe UI"/>
                  <a:cs typeface="Segoe UI"/>
                </a:rPr>
                <a:t>y</a:t>
              </a:r>
              <a:r>
                <a:rPr lang="de-DE" sz="3200" b="0" i="0" strike="noStrike" cap="none" baseline="-25000" dirty="0">
                  <a:solidFill>
                    <a:srgbClr val="000000"/>
                  </a:solidFill>
                  <a:effectLst/>
                  <a:latin typeface="Segoe UI"/>
                  <a:ea typeface="Segoe UI"/>
                  <a:cs typeface="Segoe UI"/>
                </a:rPr>
                <a:t>3</a:t>
              </a:r>
              <a:endParaRPr lang="zh-CN" altLang="en-US" sz="3200" dirty="0"/>
            </a:p>
          </p:txBody>
        </p:sp>
        <p:sp>
          <p:nvSpPr>
            <p:cNvPr id="35" name="椭圆 39">
              <a:extLst>
                <a:ext uri="{FF2B5EF4-FFF2-40B4-BE49-F238E27FC236}">
                  <a16:creationId xmlns:a16="http://schemas.microsoft.com/office/drawing/2014/main" id="{4FB8B5F0-C143-F31A-BF5F-A7AD5B3D79EA}"/>
                </a:ext>
              </a:extLst>
            </p:cNvPr>
            <p:cNvSpPr>
              <a:spLocks noChangeAspect="1"/>
            </p:cNvSpPr>
            <p:nvPr/>
          </p:nvSpPr>
          <p:spPr bwMode="auto">
            <a:xfrm>
              <a:off x="4181234" y="2155492"/>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dirty="0">
                  <a:solidFill>
                    <a:srgbClr val="FFFFFF"/>
                  </a:solidFill>
                  <a:effectLst/>
                  <a:latin typeface="Blackadder ITC"/>
                  <a:ea typeface="Blackadder ITC"/>
                  <a:cs typeface="Blackadder ITC"/>
                </a:rPr>
                <a:t>f</a:t>
              </a:r>
              <a:r>
                <a:rPr lang="de-DE" sz="900" b="0" i="0" strike="noStrike" cap="none" baseline="0" dirty="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dirty="0">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37" name="椭圆 40">
              <a:extLst>
                <a:ext uri="{FF2B5EF4-FFF2-40B4-BE49-F238E27FC236}">
                  <a16:creationId xmlns:a16="http://schemas.microsoft.com/office/drawing/2014/main" id="{F164B1E1-D36C-5B2D-3390-D3FED9744048}"/>
                </a:ext>
              </a:extLst>
            </p:cNvPr>
            <p:cNvSpPr>
              <a:spLocks noChangeAspect="1"/>
            </p:cNvSpPr>
            <p:nvPr/>
          </p:nvSpPr>
          <p:spPr bwMode="auto">
            <a:xfrm>
              <a:off x="4180571" y="2811489"/>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39" name="椭圆 41">
              <a:extLst>
                <a:ext uri="{FF2B5EF4-FFF2-40B4-BE49-F238E27FC236}">
                  <a16:creationId xmlns:a16="http://schemas.microsoft.com/office/drawing/2014/main" id="{A32B700A-8321-5D22-B6CE-928A06F119B2}"/>
                </a:ext>
              </a:extLst>
            </p:cNvPr>
            <p:cNvSpPr>
              <a:spLocks noChangeAspect="1"/>
            </p:cNvSpPr>
            <p:nvPr/>
          </p:nvSpPr>
          <p:spPr bwMode="auto">
            <a:xfrm>
              <a:off x="4184714" y="3447602"/>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0" name="椭圆 42">
              <a:extLst>
                <a:ext uri="{FF2B5EF4-FFF2-40B4-BE49-F238E27FC236}">
                  <a16:creationId xmlns:a16="http://schemas.microsoft.com/office/drawing/2014/main" id="{DEA9CA90-7EC3-402F-168E-332475F37B21}"/>
                </a:ext>
              </a:extLst>
            </p:cNvPr>
            <p:cNvSpPr>
              <a:spLocks noChangeAspect="1"/>
            </p:cNvSpPr>
            <p:nvPr/>
          </p:nvSpPr>
          <p:spPr bwMode="auto">
            <a:xfrm>
              <a:off x="4184051" y="4108337"/>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4" name="椭圆 43">
              <a:extLst>
                <a:ext uri="{FF2B5EF4-FFF2-40B4-BE49-F238E27FC236}">
                  <a16:creationId xmlns:a16="http://schemas.microsoft.com/office/drawing/2014/main" id="{663E3F71-8FBB-8400-4D25-9A3F4FB69DAB}"/>
                </a:ext>
              </a:extLst>
            </p:cNvPr>
            <p:cNvSpPr>
              <a:spLocks noChangeAspect="1"/>
            </p:cNvSpPr>
            <p:nvPr/>
          </p:nvSpPr>
          <p:spPr bwMode="auto">
            <a:xfrm>
              <a:off x="7378806" y="2514738"/>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48" name="椭圆 44">
              <a:extLst>
                <a:ext uri="{FF2B5EF4-FFF2-40B4-BE49-F238E27FC236}">
                  <a16:creationId xmlns:a16="http://schemas.microsoft.com/office/drawing/2014/main" id="{B31E6F44-3899-19B2-C60C-8A2CD4999803}"/>
                </a:ext>
              </a:extLst>
            </p:cNvPr>
            <p:cNvSpPr>
              <a:spLocks noChangeAspect="1"/>
            </p:cNvSpPr>
            <p:nvPr/>
          </p:nvSpPr>
          <p:spPr bwMode="auto">
            <a:xfrm>
              <a:off x="7378143" y="3109141"/>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0" name="椭圆 45">
              <a:extLst>
                <a:ext uri="{FF2B5EF4-FFF2-40B4-BE49-F238E27FC236}">
                  <a16:creationId xmlns:a16="http://schemas.microsoft.com/office/drawing/2014/main" id="{8ECA420B-3248-5C0C-4F63-CC40EEB90003}"/>
                </a:ext>
              </a:extLst>
            </p:cNvPr>
            <p:cNvSpPr>
              <a:spLocks noChangeAspect="1"/>
            </p:cNvSpPr>
            <p:nvPr/>
          </p:nvSpPr>
          <p:spPr bwMode="auto">
            <a:xfrm>
              <a:off x="7386217" y="3703544"/>
              <a:ext cx="540000" cy="540000"/>
            </a:xfrm>
            <a:prstGeom prst="ellipse">
              <a:avLst/>
            </a:prstGeom>
            <a:solidFill>
              <a:srgbClr val="4472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1" name="椭圆 47">
              <a:extLst>
                <a:ext uri="{FF2B5EF4-FFF2-40B4-BE49-F238E27FC236}">
                  <a16:creationId xmlns:a16="http://schemas.microsoft.com/office/drawing/2014/main" id="{07484F83-0E46-EB4C-EF32-A9CB87F12602}"/>
                </a:ext>
              </a:extLst>
            </p:cNvPr>
            <p:cNvSpPr>
              <a:spLocks noChangeAspect="1"/>
            </p:cNvSpPr>
            <p:nvPr/>
          </p:nvSpPr>
          <p:spPr bwMode="auto">
            <a:xfrm>
              <a:off x="5255783" y="1689150"/>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lang="zh-CN" altLang="en-US" sz="1000" err="1">
                <a:solidFill>
                  <a:srgbClr val="FFFFFF"/>
                </a:solidFill>
                <a:latin typeface="+mj-lt"/>
                <a:ea typeface="STXinwei" panose="02010800040101010101" pitchFamily="2" charset="-122"/>
                <a:cs typeface="LilyUPC" panose="020B0502040204020203" pitchFamily="34" charset="-34"/>
              </a:endParaRPr>
            </a:p>
          </p:txBody>
        </p:sp>
        <p:sp>
          <p:nvSpPr>
            <p:cNvPr id="52" name="椭圆 48">
              <a:extLst>
                <a:ext uri="{FF2B5EF4-FFF2-40B4-BE49-F238E27FC236}">
                  <a16:creationId xmlns:a16="http://schemas.microsoft.com/office/drawing/2014/main" id="{1E81D84F-6077-3346-CDE3-82ABB72CE001}"/>
                </a:ext>
              </a:extLst>
            </p:cNvPr>
            <p:cNvSpPr>
              <a:spLocks noChangeAspect="1"/>
            </p:cNvSpPr>
            <p:nvPr/>
          </p:nvSpPr>
          <p:spPr bwMode="auto">
            <a:xfrm>
              <a:off x="5255120" y="2349885"/>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3" name="椭圆 49">
              <a:extLst>
                <a:ext uri="{FF2B5EF4-FFF2-40B4-BE49-F238E27FC236}">
                  <a16:creationId xmlns:a16="http://schemas.microsoft.com/office/drawing/2014/main" id="{6F33A790-D52B-BE4F-5E45-8C950A3DAE7A}"/>
                </a:ext>
              </a:extLst>
            </p:cNvPr>
            <p:cNvSpPr>
              <a:spLocks noChangeAspect="1"/>
            </p:cNvSpPr>
            <p:nvPr/>
          </p:nvSpPr>
          <p:spPr bwMode="auto">
            <a:xfrm>
              <a:off x="5259263" y="3052329"/>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4" name="椭圆 50">
              <a:extLst>
                <a:ext uri="{FF2B5EF4-FFF2-40B4-BE49-F238E27FC236}">
                  <a16:creationId xmlns:a16="http://schemas.microsoft.com/office/drawing/2014/main" id="{266AF0E4-8795-E775-4B17-37D22A2E1FCB}"/>
                </a:ext>
              </a:extLst>
            </p:cNvPr>
            <p:cNvSpPr>
              <a:spLocks noChangeAspect="1"/>
            </p:cNvSpPr>
            <p:nvPr/>
          </p:nvSpPr>
          <p:spPr bwMode="auto">
            <a:xfrm>
              <a:off x="5258600" y="3732017"/>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5" name="椭圆 51">
              <a:extLst>
                <a:ext uri="{FF2B5EF4-FFF2-40B4-BE49-F238E27FC236}">
                  <a16:creationId xmlns:a16="http://schemas.microsoft.com/office/drawing/2014/main" id="{F7109A6C-EB29-8A2C-DE06-9C8F34EBE63D}"/>
                </a:ext>
              </a:extLst>
            </p:cNvPr>
            <p:cNvSpPr>
              <a:spLocks noChangeAspect="1"/>
            </p:cNvSpPr>
            <p:nvPr/>
          </p:nvSpPr>
          <p:spPr bwMode="auto">
            <a:xfrm>
              <a:off x="5255120" y="4419402"/>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6" name="椭圆 52">
              <a:extLst>
                <a:ext uri="{FF2B5EF4-FFF2-40B4-BE49-F238E27FC236}">
                  <a16:creationId xmlns:a16="http://schemas.microsoft.com/office/drawing/2014/main" id="{A43D37D2-3C31-9E5E-8173-F0591A904AE8}"/>
                </a:ext>
              </a:extLst>
            </p:cNvPr>
            <p:cNvSpPr>
              <a:spLocks noChangeAspect="1"/>
            </p:cNvSpPr>
            <p:nvPr/>
          </p:nvSpPr>
          <p:spPr bwMode="auto">
            <a:xfrm>
              <a:off x="6340960" y="1689150"/>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7" name="椭圆 53">
              <a:extLst>
                <a:ext uri="{FF2B5EF4-FFF2-40B4-BE49-F238E27FC236}">
                  <a16:creationId xmlns:a16="http://schemas.microsoft.com/office/drawing/2014/main" id="{2D9615BD-0588-A0A4-DE52-0A4320F56B94}"/>
                </a:ext>
              </a:extLst>
            </p:cNvPr>
            <p:cNvSpPr>
              <a:spLocks noChangeAspect="1"/>
            </p:cNvSpPr>
            <p:nvPr/>
          </p:nvSpPr>
          <p:spPr bwMode="auto">
            <a:xfrm>
              <a:off x="6340297" y="2349885"/>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8" name="椭圆 54">
              <a:extLst>
                <a:ext uri="{FF2B5EF4-FFF2-40B4-BE49-F238E27FC236}">
                  <a16:creationId xmlns:a16="http://schemas.microsoft.com/office/drawing/2014/main" id="{E3B0C66A-4D27-55E8-D1B2-CB9133FB4978}"/>
                </a:ext>
              </a:extLst>
            </p:cNvPr>
            <p:cNvSpPr>
              <a:spLocks noChangeAspect="1"/>
            </p:cNvSpPr>
            <p:nvPr/>
          </p:nvSpPr>
          <p:spPr bwMode="auto">
            <a:xfrm>
              <a:off x="6344440" y="3052329"/>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59" name="椭圆 55">
              <a:extLst>
                <a:ext uri="{FF2B5EF4-FFF2-40B4-BE49-F238E27FC236}">
                  <a16:creationId xmlns:a16="http://schemas.microsoft.com/office/drawing/2014/main" id="{B1DEE7F2-FE25-0090-8FB3-106378CC7AAF}"/>
                </a:ext>
              </a:extLst>
            </p:cNvPr>
            <p:cNvSpPr>
              <a:spLocks noChangeAspect="1"/>
            </p:cNvSpPr>
            <p:nvPr/>
          </p:nvSpPr>
          <p:spPr bwMode="auto">
            <a:xfrm>
              <a:off x="6343777" y="3732017"/>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sp>
          <p:nvSpPr>
            <p:cNvPr id="60" name="椭圆 56">
              <a:extLst>
                <a:ext uri="{FF2B5EF4-FFF2-40B4-BE49-F238E27FC236}">
                  <a16:creationId xmlns:a16="http://schemas.microsoft.com/office/drawing/2014/main" id="{CACF9BD4-A370-F3B2-7826-2BB1E50A5C20}"/>
                </a:ext>
              </a:extLst>
            </p:cNvPr>
            <p:cNvSpPr>
              <a:spLocks noChangeAspect="1"/>
            </p:cNvSpPr>
            <p:nvPr/>
          </p:nvSpPr>
          <p:spPr bwMode="auto">
            <a:xfrm>
              <a:off x="6340297" y="4419402"/>
              <a:ext cx="540000" cy="5400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36000" tIns="0" rIns="0" bIns="36000" numCol="1" spcCol="0" rtlCol="0" fromWordArt="0" anchor="ctr" anchorCtr="1"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defRPr/>
              </a:pPr>
              <a:r>
                <a:rPr lang="de-DE" sz="2000" b="0" i="0" strike="noStrike" cap="none" baseline="0">
                  <a:solidFill>
                    <a:srgbClr val="FFFFFF"/>
                  </a:solidFill>
                  <a:effectLst/>
                  <a:latin typeface="Blackadder ITC"/>
                  <a:ea typeface="Blackadder ITC"/>
                  <a:cs typeface="Blackadder ITC"/>
                </a:rPr>
                <a:t>f</a:t>
              </a:r>
              <a:r>
                <a:rPr lang="de-DE" sz="900" b="0" i="0" strike="noStrike" cap="none" baseline="0">
                  <a:solidFill>
                    <a:srgbClr val="FFFFFF"/>
                  </a:solidFill>
                  <a:effectLst/>
                  <a:latin typeface="Segoe UI Semibold"/>
                  <a:ea typeface="Segoe UI Semibold"/>
                  <a:cs typeface="Segoe UI Semibold"/>
                </a:rPr>
                <a:t>(x,w)</a:t>
              </a:r>
              <a:endParaRPr kumimoji="0" lang="zh-CN" altLang="en-US" sz="1000" b="0" i="0" u="none" strike="noStrike" kern="1200" cap="none" spc="0" normalizeH="0" baseline="0" noProof="0" err="1">
                <a:ln>
                  <a:noFill/>
                </a:ln>
                <a:solidFill>
                  <a:srgbClr val="FFFFFF"/>
                </a:solidFill>
                <a:effectLst/>
                <a:uLnTx/>
                <a:uFillTx/>
                <a:latin typeface="Segoe UI Semibold"/>
                <a:ea typeface="STXinwei" panose="02010800040101010101" pitchFamily="2" charset="-122"/>
                <a:cs typeface="LilyUPC" panose="020B0502040204020203" pitchFamily="34" charset="-34"/>
              </a:endParaRPr>
            </a:p>
          </p:txBody>
        </p:sp>
      </p:grpSp>
    </p:spTree>
    <p:extLst>
      <p:ext uri="{BB962C8B-B14F-4D97-AF65-F5344CB8AC3E}">
        <p14:creationId xmlns:p14="http://schemas.microsoft.com/office/powerpoint/2010/main" val="29452695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902883"/>
            <a:ext cx="6345239" cy="1097280"/>
          </a:xfrm>
        </p:spPr>
        <p:txBody>
          <a:bodyPr/>
          <a:lstStyle/>
          <a:p>
            <a:r>
              <a:rPr lang="de-DE" sz="3600" b="0" i="0" strike="noStrike" cap="none" baseline="0">
                <a:solidFill>
                  <a:srgbClr val="000000"/>
                </a:solidFill>
                <a:effectLst/>
                <a:latin typeface="Segoe UI"/>
                <a:ea typeface="Segoe UI"/>
                <a:cs typeface="Segoe UI"/>
              </a:rPr>
              <a:t>Konzepte der linguistischen Datenverarbeitung</a:t>
            </a:r>
            <a:endParaRPr lang="en-US"/>
          </a:p>
        </p:txBody>
      </p:sp>
    </p:spTree>
    <p:extLst>
      <p:ext uri="{BB962C8B-B14F-4D97-AF65-F5344CB8AC3E}">
        <p14:creationId xmlns:p14="http://schemas.microsoft.com/office/powerpoint/2010/main" val="200581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8BC5-2D15-4799-9B67-0B3C755E80E4}"/>
              </a:ext>
            </a:extLst>
          </p:cNvPr>
          <p:cNvSpPr>
            <a:spLocks noGrp="1"/>
          </p:cNvSpPr>
          <p:nvPr>
            <p:ph type="title"/>
          </p:nvPr>
        </p:nvSpPr>
        <p:spPr/>
        <p:txBody>
          <a:bodyPr/>
          <a:lstStyle/>
          <a:p>
            <a:r>
              <a:rPr lang="de-DE" sz="3200" b="0" i="0" strike="noStrike" cap="none" baseline="0">
                <a:solidFill>
                  <a:srgbClr val="000000"/>
                </a:solidFill>
                <a:effectLst/>
                <a:latin typeface="Segoe UI Semibold"/>
                <a:ea typeface="Segoe UI Semibold"/>
                <a:cs typeface="Segoe UI Semibold"/>
              </a:rPr>
              <a:t>Was ist die linguistische Datenverarbeitung?</a:t>
            </a:r>
          </a:p>
        </p:txBody>
      </p:sp>
      <p:grpSp>
        <p:nvGrpSpPr>
          <p:cNvPr id="10" name="Group 9" descr="A diagram of the process of natural language processing. An arrow labeled &quot;preprocessing&quot; points from Raw text to Tokenization. Then an arrow labeled &quot;Training&quot; points from Tokenization to Language Model. The output from the language model includes text analysis, opinion mining, machine translation, summarization, and conversational AI.">
            <a:extLst>
              <a:ext uri="{FF2B5EF4-FFF2-40B4-BE49-F238E27FC236}">
                <a16:creationId xmlns:a16="http://schemas.microsoft.com/office/drawing/2014/main" id="{32726107-4F8F-9626-3649-A01401640789}"/>
              </a:ext>
            </a:extLst>
          </p:cNvPr>
          <p:cNvGrpSpPr/>
          <p:nvPr/>
        </p:nvGrpSpPr>
        <p:grpSpPr>
          <a:xfrm>
            <a:off x="676277" y="1523432"/>
            <a:ext cx="11039142" cy="3780357"/>
            <a:chOff x="571171" y="1338839"/>
            <a:chExt cx="11039142" cy="3780357"/>
          </a:xfrm>
        </p:grpSpPr>
        <p:sp>
          <p:nvSpPr>
            <p:cNvPr id="12" name="Arrow: Right 11" descr="Arrow indicating preprocessing from raw text to tokenization">
              <a:extLst>
                <a:ext uri="{FF2B5EF4-FFF2-40B4-BE49-F238E27FC236}">
                  <a16:creationId xmlns:a16="http://schemas.microsoft.com/office/drawing/2014/main" id="{620541BF-7C52-CAA1-DE89-8A12F7359443}"/>
                </a:ext>
                <a:ext uri="{C183D7F6-B498-43B3-948B-1728B52AA6E4}">
                  <adec:decorative xmlns:adec="http://schemas.microsoft.com/office/drawing/2017/decorative" val="0"/>
                </a:ext>
              </a:extLst>
            </p:cNvPr>
            <p:cNvSpPr/>
            <p:nvPr/>
          </p:nvSpPr>
          <p:spPr bwMode="auto">
            <a:xfrm>
              <a:off x="1937821" y="2714105"/>
              <a:ext cx="2063524" cy="956600"/>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0000" tIns="0"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r>
                <a:rPr lang="de-DE" sz="1300" b="0" i="0" strike="noStrike" cap="none" baseline="0" dirty="0">
                  <a:solidFill>
                    <a:srgbClr val="000000"/>
                  </a:solidFill>
                  <a:effectLst/>
                  <a:latin typeface="Segoe UI"/>
                  <a:ea typeface="Segoe UI"/>
                  <a:cs typeface="Segoe UI"/>
                </a:rPr>
                <a:t>Preprocessing (</a:t>
              </a:r>
              <a:r>
                <a:rPr lang="de-DE" sz="1400" b="0" i="0" strike="noStrike" cap="none" baseline="0" dirty="0">
                  <a:solidFill>
                    <a:srgbClr val="000000"/>
                  </a:solidFill>
                  <a:effectLst/>
                  <a:latin typeface="Segoe UI"/>
                  <a:ea typeface="Segoe UI"/>
                  <a:cs typeface="Segoe UI"/>
                </a:rPr>
                <a:t>Vorverarbeitung</a:t>
              </a:r>
              <a:r>
                <a:rPr lang="de-DE" sz="1300" b="0" i="0" strike="noStrike" cap="none" baseline="0" dirty="0">
                  <a:solidFill>
                    <a:srgbClr val="000000"/>
                  </a:solidFill>
                  <a:effectLst/>
                  <a:latin typeface="Segoe UI"/>
                  <a:ea typeface="Segoe UI"/>
                  <a:cs typeface="Segoe UI"/>
                </a:rPr>
                <a:t>)</a:t>
              </a:r>
              <a:endParaRPr lang="en-US" sz="1300" dirty="0">
                <a:solidFill>
                  <a:schemeClr val="tx1"/>
                </a:solidFill>
                <a:ea typeface="Segoe UI" pitchFamily="34" charset="0"/>
                <a:cs typeface="Segoe UI" pitchFamily="34" charset="0"/>
              </a:endParaRPr>
            </a:p>
          </p:txBody>
        </p:sp>
        <p:grpSp>
          <p:nvGrpSpPr>
            <p:cNvPr id="19" name="Group 18" descr="Icon depicting raw text">
              <a:extLst>
                <a:ext uri="{FF2B5EF4-FFF2-40B4-BE49-F238E27FC236}">
                  <a16:creationId xmlns:a16="http://schemas.microsoft.com/office/drawing/2014/main" id="{170EE2B6-B2D1-252A-6B49-28CD2500A97A}"/>
                </a:ext>
              </a:extLst>
            </p:cNvPr>
            <p:cNvGrpSpPr/>
            <p:nvPr/>
          </p:nvGrpSpPr>
          <p:grpSpPr>
            <a:xfrm>
              <a:off x="571171" y="2326801"/>
              <a:ext cx="1230641" cy="1404480"/>
              <a:chOff x="444280" y="1428133"/>
              <a:chExt cx="1989039" cy="2194472"/>
            </a:xfrm>
          </p:grpSpPr>
          <p:grpSp>
            <p:nvGrpSpPr>
              <p:cNvPr id="82" name="Group 81">
                <a:extLst>
                  <a:ext uri="{FF2B5EF4-FFF2-40B4-BE49-F238E27FC236}">
                    <a16:creationId xmlns:a16="http://schemas.microsoft.com/office/drawing/2014/main" id="{CED03615-E4A3-6682-5129-A1AB29ACBC2C}"/>
                  </a:ext>
                </a:extLst>
              </p:cNvPr>
              <p:cNvGrpSpPr/>
              <p:nvPr/>
            </p:nvGrpSpPr>
            <p:grpSpPr>
              <a:xfrm>
                <a:off x="883919" y="1428133"/>
                <a:ext cx="1549400" cy="1549400"/>
                <a:chOff x="883919" y="1428133"/>
                <a:chExt cx="1549400" cy="1549400"/>
              </a:xfrm>
            </p:grpSpPr>
            <p:sp>
              <p:nvSpPr>
                <p:cNvPr id="89" name="Rectangle 88">
                  <a:extLst>
                    <a:ext uri="{FF2B5EF4-FFF2-40B4-BE49-F238E27FC236}">
                      <a16:creationId xmlns:a16="http://schemas.microsoft.com/office/drawing/2014/main" id="{97FC9A78-1AB7-63EE-8BFC-4629A6E454BB}"/>
                    </a:ext>
                  </a:extLst>
                </p:cNvPr>
                <p:cNvSpPr/>
                <p:nvPr/>
              </p:nvSpPr>
              <p:spPr bwMode="auto">
                <a:xfrm>
                  <a:off x="1170432" y="1931213"/>
                  <a:ext cx="965606" cy="8851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90" name="Graphic 49" descr="Document outline">
                  <a:extLst>
                    <a:ext uri="{FF2B5EF4-FFF2-40B4-BE49-F238E27FC236}">
                      <a16:creationId xmlns:a16="http://schemas.microsoft.com/office/drawing/2014/main" id="{0C6CCDA3-7C54-3EC3-989B-25167ED639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83" name="Group 82">
                <a:extLst>
                  <a:ext uri="{FF2B5EF4-FFF2-40B4-BE49-F238E27FC236}">
                    <a16:creationId xmlns:a16="http://schemas.microsoft.com/office/drawing/2014/main" id="{D1E8F3D3-7832-B1BC-5263-FB307AA91B49}"/>
                  </a:ext>
                </a:extLst>
              </p:cNvPr>
              <p:cNvGrpSpPr/>
              <p:nvPr/>
            </p:nvGrpSpPr>
            <p:grpSpPr>
              <a:xfrm>
                <a:off x="628742" y="1722731"/>
                <a:ext cx="1549400" cy="1549400"/>
                <a:chOff x="883919" y="1428133"/>
                <a:chExt cx="1549400" cy="1549400"/>
              </a:xfrm>
            </p:grpSpPr>
            <p:sp>
              <p:nvSpPr>
                <p:cNvPr id="87" name="Rectangle 13">
                  <a:extLst>
                    <a:ext uri="{FF2B5EF4-FFF2-40B4-BE49-F238E27FC236}">
                      <a16:creationId xmlns:a16="http://schemas.microsoft.com/office/drawing/2014/main" id="{C4FB3839-4427-FA5C-3C21-7489CAF3C217}"/>
                    </a:ext>
                  </a:extLst>
                </p:cNvPr>
                <p:cNvSpPr/>
                <p:nvPr/>
              </p:nvSpPr>
              <p:spPr bwMode="auto">
                <a:xfrm>
                  <a:off x="1170432" y="1563463"/>
                  <a:ext cx="965606" cy="1252889"/>
                </a:xfrm>
                <a:custGeom>
                  <a:avLst/>
                  <a:gdLst>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88" name="Graphic 47" descr="Document outline">
                  <a:extLst>
                    <a:ext uri="{FF2B5EF4-FFF2-40B4-BE49-F238E27FC236}">
                      <a16:creationId xmlns:a16="http://schemas.microsoft.com/office/drawing/2014/main" id="{683EC6CC-EBF4-6FE2-B2E6-F79427245E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nvGrpSpPr>
              <p:cNvPr id="84" name="Group 83">
                <a:extLst>
                  <a:ext uri="{FF2B5EF4-FFF2-40B4-BE49-F238E27FC236}">
                    <a16:creationId xmlns:a16="http://schemas.microsoft.com/office/drawing/2014/main" id="{6C5083CD-86D1-80FA-91D2-DC4CEA3DF2F3}"/>
                  </a:ext>
                </a:extLst>
              </p:cNvPr>
              <p:cNvGrpSpPr/>
              <p:nvPr/>
            </p:nvGrpSpPr>
            <p:grpSpPr>
              <a:xfrm>
                <a:off x="444280" y="2073205"/>
                <a:ext cx="1549400" cy="1549400"/>
                <a:chOff x="883919" y="1428133"/>
                <a:chExt cx="1549400" cy="1549400"/>
              </a:xfrm>
            </p:grpSpPr>
            <p:sp>
              <p:nvSpPr>
                <p:cNvPr id="85" name="Rectangle 13">
                  <a:extLst>
                    <a:ext uri="{FF2B5EF4-FFF2-40B4-BE49-F238E27FC236}">
                      <a16:creationId xmlns:a16="http://schemas.microsoft.com/office/drawing/2014/main" id="{2C39014E-3B34-70FD-BA24-E4A223B3C713}"/>
                    </a:ext>
                  </a:extLst>
                </p:cNvPr>
                <p:cNvSpPr/>
                <p:nvPr/>
              </p:nvSpPr>
              <p:spPr bwMode="auto">
                <a:xfrm>
                  <a:off x="1170432" y="1563463"/>
                  <a:ext cx="965606" cy="1252889"/>
                </a:xfrm>
                <a:custGeom>
                  <a:avLst/>
                  <a:gdLst>
                    <a:gd name="connsiteX0" fmla="*/ 0 w 965606"/>
                    <a:gd name="connsiteY0" fmla="*/ 0 h 1252889"/>
                    <a:gd name="connsiteX1" fmla="*/ 804671 w 965606"/>
                    <a:gd name="connsiteY1" fmla="*/ 160934 h 1252889"/>
                    <a:gd name="connsiteX2" fmla="*/ 965606 w 965606"/>
                    <a:gd name="connsiteY2" fmla="*/ 1252889 h 1252889"/>
                    <a:gd name="connsiteX3" fmla="*/ 0 w 965606"/>
                    <a:gd name="connsiteY3" fmla="*/ 1252889 h 1252889"/>
                    <a:gd name="connsiteX4" fmla="*/ 0 w 965606"/>
                    <a:gd name="connsiteY4" fmla="*/ 0 h 1252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5606" h="1252889">
                      <a:moveTo>
                        <a:pt x="0" y="0"/>
                      </a:moveTo>
                      <a:cubicBezTo>
                        <a:pt x="268224" y="53645"/>
                        <a:pt x="580338" y="-9754"/>
                        <a:pt x="804671" y="160934"/>
                      </a:cubicBezTo>
                      <a:cubicBezTo>
                        <a:pt x="989989" y="378615"/>
                        <a:pt x="911961" y="888904"/>
                        <a:pt x="965606" y="1252889"/>
                      </a:cubicBezTo>
                      <a:lnTo>
                        <a:pt x="0" y="1252889"/>
                      </a:lnTo>
                      <a:lnTo>
                        <a:pt x="0"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160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45" descr="Document outline">
                  <a:extLst>
                    <a:ext uri="{FF2B5EF4-FFF2-40B4-BE49-F238E27FC236}">
                      <a16:creationId xmlns:a16="http://schemas.microsoft.com/office/drawing/2014/main" id="{3F2133BB-F76D-7D68-E265-0CD7251939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3919" y="1428133"/>
                  <a:ext cx="1549400" cy="1549400"/>
                </a:xfrm>
                <a:prstGeom prst="rect">
                  <a:avLst/>
                </a:prstGeom>
              </p:spPr>
            </p:pic>
          </p:grpSp>
        </p:grpSp>
        <p:sp>
          <p:nvSpPr>
            <p:cNvPr id="26" name="TextBox 5">
              <a:extLst>
                <a:ext uri="{FF2B5EF4-FFF2-40B4-BE49-F238E27FC236}">
                  <a16:creationId xmlns:a16="http://schemas.microsoft.com/office/drawing/2014/main" id="{8736B69C-4620-AFD1-C55B-124258A904BA}"/>
                </a:ext>
              </a:extLst>
            </p:cNvPr>
            <p:cNvSpPr txBox="1"/>
            <p:nvPr/>
          </p:nvSpPr>
          <p:spPr>
            <a:xfrm>
              <a:off x="797178" y="3787150"/>
              <a:ext cx="1539909" cy="215444"/>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400" dirty="0"/>
                <a:t>Unformatierter Text</a:t>
              </a:r>
            </a:p>
          </p:txBody>
        </p:sp>
        <p:pic>
          <p:nvPicPr>
            <p:cNvPr id="29" name="Graphic 6" descr="Gears outline">
              <a:extLst>
                <a:ext uri="{FF2B5EF4-FFF2-40B4-BE49-F238E27FC236}">
                  <a16:creationId xmlns:a16="http://schemas.microsoft.com/office/drawing/2014/main" id="{69A08A9E-1B37-CC0B-A602-0E91EF0D38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33815" y="2077970"/>
              <a:ext cx="842970" cy="843284"/>
            </a:xfrm>
            <a:prstGeom prst="rect">
              <a:avLst/>
            </a:prstGeom>
          </p:spPr>
        </p:pic>
        <p:sp>
          <p:nvSpPr>
            <p:cNvPr id="30" name="TextBox 8">
              <a:extLst>
                <a:ext uri="{FF2B5EF4-FFF2-40B4-BE49-F238E27FC236}">
                  <a16:creationId xmlns:a16="http://schemas.microsoft.com/office/drawing/2014/main" id="{DE8327A9-1CB2-B388-B8E2-94F08324DEF1}"/>
                </a:ext>
              </a:extLst>
            </p:cNvPr>
            <p:cNvSpPr txBox="1"/>
            <p:nvPr/>
          </p:nvSpPr>
          <p:spPr>
            <a:xfrm>
              <a:off x="3903855" y="2175450"/>
              <a:ext cx="1092030" cy="215444"/>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400"/>
                <a:t>Tokenisierung</a:t>
              </a:r>
            </a:p>
          </p:txBody>
        </p:sp>
        <p:sp>
          <p:nvSpPr>
            <p:cNvPr id="31" name="TextBox 9">
              <a:extLst>
                <a:ext uri="{FF2B5EF4-FFF2-40B4-BE49-F238E27FC236}">
                  <a16:creationId xmlns:a16="http://schemas.microsoft.com/office/drawing/2014/main" id="{193D7FCB-F7B4-1D6D-52D5-B7578B4A3C7D}"/>
                </a:ext>
              </a:extLst>
            </p:cNvPr>
            <p:cNvSpPr txBox="1"/>
            <p:nvPr/>
          </p:nvSpPr>
          <p:spPr>
            <a:xfrm>
              <a:off x="4012226" y="2474943"/>
              <a:ext cx="881652" cy="1508105"/>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1400" dirty="0">
                  <a:solidFill>
                    <a:srgbClr val="702573"/>
                  </a:solidFill>
                </a:rPr>
                <a:t>{</a:t>
              </a:r>
            </a:p>
            <a:p>
              <a:pPr algn="l"/>
              <a:r>
                <a:rPr lang="de-DE" sz="1400" dirty="0">
                  <a:solidFill>
                    <a:srgbClr val="702573"/>
                  </a:solidFill>
                </a:rPr>
                <a:t> 1: a</a:t>
              </a:r>
            </a:p>
            <a:p>
              <a:pPr algn="l"/>
              <a:r>
                <a:rPr lang="de-DE" sz="1400" dirty="0">
                  <a:solidFill>
                    <a:srgbClr val="702573"/>
                  </a:solidFill>
                </a:rPr>
                <a:t> 2: boat</a:t>
              </a:r>
            </a:p>
            <a:p>
              <a:pPr algn="l"/>
              <a:r>
                <a:rPr lang="de-DE" sz="1400" dirty="0">
                  <a:solidFill>
                    <a:srgbClr val="702573"/>
                  </a:solidFill>
                </a:rPr>
                <a:t> 3: canal</a:t>
              </a:r>
            </a:p>
            <a:p>
              <a:pPr algn="l"/>
              <a:r>
                <a:rPr lang="de-DE" sz="1400" dirty="0">
                  <a:solidFill>
                    <a:srgbClr val="702573"/>
                  </a:solidFill>
                </a:rPr>
                <a:t> 4: dangled</a:t>
              </a:r>
            </a:p>
            <a:p>
              <a:pPr algn="l"/>
              <a:r>
                <a:rPr lang="de-DE" sz="1400" dirty="0">
                  <a:solidFill>
                    <a:srgbClr val="702573"/>
                  </a:solidFill>
                </a:rPr>
                <a:t> N:</a:t>
              </a:r>
            </a:p>
            <a:p>
              <a:pPr algn="l"/>
              <a:r>
                <a:rPr lang="en-US" sz="1400" dirty="0">
                  <a:solidFill>
                    <a:srgbClr val="702573"/>
                  </a:solidFill>
                </a:rPr>
                <a:t>}</a:t>
              </a:r>
            </a:p>
          </p:txBody>
        </p:sp>
        <p:sp>
          <p:nvSpPr>
            <p:cNvPr id="34" name="Arrow: Right 33" descr="Arrow depicting processing from tokenization to language model">
              <a:extLst>
                <a:ext uri="{FF2B5EF4-FFF2-40B4-BE49-F238E27FC236}">
                  <a16:creationId xmlns:a16="http://schemas.microsoft.com/office/drawing/2014/main" id="{92B5688B-6C79-AFC7-8CBD-AAFF83F4E726}"/>
                </a:ext>
                <a:ext uri="{C183D7F6-B498-43B3-948B-1728B52AA6E4}">
                  <adec:decorative xmlns:adec="http://schemas.microsoft.com/office/drawing/2017/decorative" val="0"/>
                </a:ext>
              </a:extLst>
            </p:cNvPr>
            <p:cNvSpPr/>
            <p:nvPr/>
          </p:nvSpPr>
          <p:spPr bwMode="auto">
            <a:xfrm>
              <a:off x="5038455" y="2760981"/>
              <a:ext cx="1393086" cy="863835"/>
            </a:xfrm>
            <a:prstGeom prst="rightArrow">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r>
                <a:rPr lang="de-DE" sz="1400" dirty="0">
                  <a:solidFill>
                    <a:schemeClr val="tx1"/>
                  </a:solidFill>
                </a:rPr>
                <a:t>Training</a:t>
              </a:r>
              <a:endParaRPr lang="en-US" sz="1400" dirty="0">
                <a:solidFill>
                  <a:schemeClr val="tx1"/>
                </a:solidFill>
              </a:endParaRPr>
            </a:p>
          </p:txBody>
        </p:sp>
        <p:pic>
          <p:nvPicPr>
            <p:cNvPr id="38" name="Graphic 12" descr="Network outline">
              <a:extLst>
                <a:ext uri="{FF2B5EF4-FFF2-40B4-BE49-F238E27FC236}">
                  <a16:creationId xmlns:a16="http://schemas.microsoft.com/office/drawing/2014/main" id="{10381620-8803-EFDD-B2A3-3553BFA5D6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1231" y="2714228"/>
              <a:ext cx="1041904" cy="1042293"/>
            </a:xfrm>
            <a:prstGeom prst="rect">
              <a:avLst/>
            </a:prstGeom>
          </p:spPr>
        </p:pic>
        <p:sp>
          <p:nvSpPr>
            <p:cNvPr id="41" name="TextBox 13">
              <a:extLst>
                <a:ext uri="{FF2B5EF4-FFF2-40B4-BE49-F238E27FC236}">
                  <a16:creationId xmlns:a16="http://schemas.microsoft.com/office/drawing/2014/main" id="{A7A1E84A-9320-78BF-C2C8-D0843E3FF754}"/>
                </a:ext>
              </a:extLst>
            </p:cNvPr>
            <p:cNvSpPr txBox="1"/>
            <p:nvPr/>
          </p:nvSpPr>
          <p:spPr>
            <a:xfrm>
              <a:off x="6428682" y="3660630"/>
              <a:ext cx="1086836" cy="215444"/>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de-DE" sz="1400" dirty="0"/>
                <a:t>Sprachmodell</a:t>
              </a:r>
            </a:p>
          </p:txBody>
        </p:sp>
        <p:grpSp>
          <p:nvGrpSpPr>
            <p:cNvPr id="46" name="Group 45" descr="Icon: Text analysis">
              <a:extLst>
                <a:ext uri="{FF2B5EF4-FFF2-40B4-BE49-F238E27FC236}">
                  <a16:creationId xmlns:a16="http://schemas.microsoft.com/office/drawing/2014/main" id="{F24B6AE9-395D-3162-BD29-E88F7C949CAA}"/>
                </a:ext>
                <a:ext uri="{C183D7F6-B498-43B3-948B-1728B52AA6E4}">
                  <adec:decorative xmlns:adec="http://schemas.microsoft.com/office/drawing/2017/decorative" val="0"/>
                </a:ext>
              </a:extLst>
            </p:cNvPr>
            <p:cNvGrpSpPr/>
            <p:nvPr/>
          </p:nvGrpSpPr>
          <p:grpSpPr>
            <a:xfrm>
              <a:off x="7356899" y="1338839"/>
              <a:ext cx="612985" cy="524280"/>
              <a:chOff x="1605567" y="1792310"/>
              <a:chExt cx="1028593" cy="879419"/>
            </a:xfrm>
            <a:solidFill>
              <a:schemeClr val="accent2"/>
            </a:solidFill>
          </p:grpSpPr>
          <p:pic>
            <p:nvPicPr>
              <p:cNvPr id="80" name="Graphic 39" descr="Document">
                <a:extLst>
                  <a:ext uri="{FF2B5EF4-FFF2-40B4-BE49-F238E27FC236}">
                    <a16:creationId xmlns:a16="http://schemas.microsoft.com/office/drawing/2014/main" id="{5F80348E-0910-DA4F-5E0B-1C90AB103D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5567" y="1792310"/>
                <a:ext cx="764146" cy="764146"/>
              </a:xfrm>
              <a:prstGeom prst="rect">
                <a:avLst/>
              </a:prstGeom>
            </p:spPr>
          </p:pic>
          <p:pic>
            <p:nvPicPr>
              <p:cNvPr id="81" name="Graphic 40" descr="Magnifying glass">
                <a:extLst>
                  <a:ext uri="{FF2B5EF4-FFF2-40B4-BE49-F238E27FC236}">
                    <a16:creationId xmlns:a16="http://schemas.microsoft.com/office/drawing/2014/main" id="{9369E6C1-E3BC-D1F2-4229-9EE456406FB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5525" y="1953094"/>
                <a:ext cx="718635" cy="718635"/>
              </a:xfrm>
              <a:prstGeom prst="rect">
                <a:avLst/>
              </a:prstGeom>
            </p:spPr>
          </p:pic>
        </p:grpSp>
        <p:sp>
          <p:nvSpPr>
            <p:cNvPr id="48" name="TextBox 15">
              <a:extLst>
                <a:ext uri="{FF2B5EF4-FFF2-40B4-BE49-F238E27FC236}">
                  <a16:creationId xmlns:a16="http://schemas.microsoft.com/office/drawing/2014/main" id="{6FDB0E2D-DC8F-1D00-1815-FA401722C16E}"/>
                </a:ext>
              </a:extLst>
            </p:cNvPr>
            <p:cNvSpPr txBox="1"/>
            <p:nvPr/>
          </p:nvSpPr>
          <p:spPr>
            <a:xfrm>
              <a:off x="7144751" y="1916925"/>
              <a:ext cx="1554844" cy="307777"/>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400"/>
                <a:t>Textanalyse</a:t>
              </a:r>
            </a:p>
          </p:txBody>
        </p:sp>
        <p:sp>
          <p:nvSpPr>
            <p:cNvPr id="53" name="TextBox 16">
              <a:extLst>
                <a:ext uri="{FF2B5EF4-FFF2-40B4-BE49-F238E27FC236}">
                  <a16:creationId xmlns:a16="http://schemas.microsoft.com/office/drawing/2014/main" id="{A727245C-226F-FE8F-EC62-32E41974490B}"/>
                </a:ext>
              </a:extLst>
            </p:cNvPr>
            <p:cNvSpPr txBox="1"/>
            <p:nvPr/>
          </p:nvSpPr>
          <p:spPr>
            <a:xfrm>
              <a:off x="9115814" y="2189185"/>
              <a:ext cx="1964605" cy="307777"/>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400"/>
                <a:t>Opinion Mining</a:t>
              </a:r>
            </a:p>
          </p:txBody>
        </p:sp>
        <p:pic>
          <p:nvPicPr>
            <p:cNvPr id="56" name="Graphic 17" descr="Sad face outline">
              <a:extLst>
                <a:ext uri="{FF2B5EF4-FFF2-40B4-BE49-F238E27FC236}">
                  <a16:creationId xmlns:a16="http://schemas.microsoft.com/office/drawing/2014/main" id="{2CEEB6A8-B887-80F9-0C74-04851F51151A}"/>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642316" y="1764037"/>
              <a:ext cx="373814" cy="373953"/>
            </a:xfrm>
            <a:prstGeom prst="rect">
              <a:avLst/>
            </a:prstGeom>
          </p:spPr>
        </p:pic>
        <p:pic>
          <p:nvPicPr>
            <p:cNvPr id="59" name="Graphic 18" descr="Smiling face outline">
              <a:extLst>
                <a:ext uri="{FF2B5EF4-FFF2-40B4-BE49-F238E27FC236}">
                  <a16:creationId xmlns:a16="http://schemas.microsoft.com/office/drawing/2014/main" id="{A3C27740-138A-38EB-5D65-15DD43D805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30787" y="1586112"/>
              <a:ext cx="373814" cy="373953"/>
            </a:xfrm>
            <a:prstGeom prst="rect">
              <a:avLst/>
            </a:prstGeom>
          </p:spPr>
        </p:pic>
        <p:sp>
          <p:nvSpPr>
            <p:cNvPr id="60" name="TextBox 19">
              <a:extLst>
                <a:ext uri="{FF2B5EF4-FFF2-40B4-BE49-F238E27FC236}">
                  <a16:creationId xmlns:a16="http://schemas.microsoft.com/office/drawing/2014/main" id="{3A95DBDF-2BEA-2653-D7A0-90D0BCFBBAD9}"/>
                </a:ext>
              </a:extLst>
            </p:cNvPr>
            <p:cNvSpPr txBox="1"/>
            <p:nvPr/>
          </p:nvSpPr>
          <p:spPr>
            <a:xfrm>
              <a:off x="9883046" y="3368597"/>
              <a:ext cx="1727267" cy="523220"/>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400" dirty="0"/>
                <a:t>Maschinelle Übersetzung</a:t>
              </a:r>
            </a:p>
          </p:txBody>
        </p:sp>
        <p:pic>
          <p:nvPicPr>
            <p:cNvPr id="61" name="Graphic 20" descr="Speech with solid fill">
              <a:extLst>
                <a:ext uri="{FF2B5EF4-FFF2-40B4-BE49-F238E27FC236}">
                  <a16:creationId xmlns:a16="http://schemas.microsoft.com/office/drawing/2014/main" id="{065ECB99-142D-A7A6-0F8D-9C4029599D9E}"/>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6200000">
              <a:off x="9898113" y="2789576"/>
              <a:ext cx="435942" cy="435780"/>
            </a:xfrm>
            <a:prstGeom prst="rect">
              <a:avLst/>
            </a:prstGeom>
          </p:spPr>
        </p:pic>
        <p:pic>
          <p:nvPicPr>
            <p:cNvPr id="63" name="Graphic 21" descr="Globe">
              <a:extLst>
                <a:ext uri="{FF2B5EF4-FFF2-40B4-BE49-F238E27FC236}">
                  <a16:creationId xmlns:a16="http://schemas.microsoft.com/office/drawing/2014/main" id="{F5D3F95C-8620-78BD-C5F4-D732B16222D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11485" y="2846896"/>
              <a:ext cx="516513" cy="516704"/>
            </a:xfrm>
            <a:prstGeom prst="rect">
              <a:avLst/>
            </a:prstGeom>
          </p:spPr>
        </p:pic>
        <p:pic>
          <p:nvPicPr>
            <p:cNvPr id="64" name="Graphic 22" descr="Speech with solid fill">
              <a:extLst>
                <a:ext uri="{FF2B5EF4-FFF2-40B4-BE49-F238E27FC236}">
                  <a16:creationId xmlns:a16="http://schemas.microsoft.com/office/drawing/2014/main" id="{92223029-45D6-DD77-6DE7-75D46B24831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6200000" flipH="1" flipV="1">
              <a:off x="10564167" y="2941538"/>
              <a:ext cx="435942" cy="435780"/>
            </a:xfrm>
            <a:prstGeom prst="rect">
              <a:avLst/>
            </a:prstGeom>
          </p:spPr>
        </p:pic>
        <p:sp>
          <p:nvSpPr>
            <p:cNvPr id="66" name="TextBox 23">
              <a:extLst>
                <a:ext uri="{FF2B5EF4-FFF2-40B4-BE49-F238E27FC236}">
                  <a16:creationId xmlns:a16="http://schemas.microsoft.com/office/drawing/2014/main" id="{210457E2-59CB-ABDA-49B6-4667FD42F645}"/>
                </a:ext>
              </a:extLst>
            </p:cNvPr>
            <p:cNvSpPr txBox="1"/>
            <p:nvPr/>
          </p:nvSpPr>
          <p:spPr>
            <a:xfrm>
              <a:off x="9241240" y="4501520"/>
              <a:ext cx="1727267" cy="307777"/>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400" dirty="0"/>
                <a:t>Zusammenfassung</a:t>
              </a:r>
            </a:p>
          </p:txBody>
        </p:sp>
        <p:pic>
          <p:nvPicPr>
            <p:cNvPr id="67" name="Graphic 35" descr="Paper outline">
              <a:extLst>
                <a:ext uri="{FF2B5EF4-FFF2-40B4-BE49-F238E27FC236}">
                  <a16:creationId xmlns:a16="http://schemas.microsoft.com/office/drawing/2014/main" id="{16FD1E70-B538-16D0-64F7-3DF50781675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97102" y="4067016"/>
              <a:ext cx="455389" cy="455558"/>
            </a:xfrm>
            <a:prstGeom prst="rect">
              <a:avLst/>
            </a:prstGeom>
          </p:spPr>
        </p:pic>
        <p:pic>
          <p:nvPicPr>
            <p:cNvPr id="69" name="Graphic 25" descr="Document">
              <a:extLst>
                <a:ext uri="{FF2B5EF4-FFF2-40B4-BE49-F238E27FC236}">
                  <a16:creationId xmlns:a16="http://schemas.microsoft.com/office/drawing/2014/main" id="{DA555246-0DC8-9FEE-2CD0-994A98452A8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04337" y="4067016"/>
              <a:ext cx="455389" cy="455558"/>
            </a:xfrm>
            <a:prstGeom prst="rect">
              <a:avLst/>
            </a:prstGeom>
          </p:spPr>
        </p:pic>
        <p:sp>
          <p:nvSpPr>
            <p:cNvPr id="70" name="TextBox 26">
              <a:extLst>
                <a:ext uri="{FF2B5EF4-FFF2-40B4-BE49-F238E27FC236}">
                  <a16:creationId xmlns:a16="http://schemas.microsoft.com/office/drawing/2014/main" id="{E1B86DA8-595C-6601-811F-6CF1A6CCDD4C}"/>
                </a:ext>
              </a:extLst>
            </p:cNvPr>
            <p:cNvSpPr txBox="1"/>
            <p:nvPr/>
          </p:nvSpPr>
          <p:spPr>
            <a:xfrm>
              <a:off x="7012018" y="4811419"/>
              <a:ext cx="1876163" cy="307777"/>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de-DE" sz="1400"/>
                <a:t>Conversational AI</a:t>
              </a:r>
            </a:p>
          </p:txBody>
        </p:sp>
        <p:cxnSp>
          <p:nvCxnSpPr>
            <p:cNvPr id="71" name="Straight Arrow Connector 70">
              <a:extLst>
                <a:ext uri="{FF2B5EF4-FFF2-40B4-BE49-F238E27FC236}">
                  <a16:creationId xmlns:a16="http://schemas.microsoft.com/office/drawing/2014/main" id="{955FAF8F-1733-3DD9-8984-927D053F1C22}"/>
                </a:ext>
                <a:ext uri="{C183D7F6-B498-43B3-948B-1728B52AA6E4}">
                  <adec:decorative xmlns:adec="http://schemas.microsoft.com/office/drawing/2017/decorative" val="1"/>
                </a:ext>
              </a:extLst>
            </p:cNvPr>
            <p:cNvCxnSpPr/>
            <p:nvPr/>
          </p:nvCxnSpPr>
          <p:spPr>
            <a:xfrm>
              <a:off x="6758997" y="4003302"/>
              <a:ext cx="417185" cy="628712"/>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2" name="Graphic 28" descr="Chat with solid fill">
              <a:extLst>
                <a:ext uri="{FF2B5EF4-FFF2-40B4-BE49-F238E27FC236}">
                  <a16:creationId xmlns:a16="http://schemas.microsoft.com/office/drawing/2014/main" id="{90F826C1-7EF8-2C2E-3445-8B543C12EA1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375986" y="4270218"/>
              <a:ext cx="711963" cy="712229"/>
            </a:xfrm>
            <a:prstGeom prst="rect">
              <a:avLst/>
            </a:prstGeom>
          </p:spPr>
        </p:pic>
        <p:cxnSp>
          <p:nvCxnSpPr>
            <p:cNvPr id="73" name="Straight Arrow Connector 72">
              <a:extLst>
                <a:ext uri="{FF2B5EF4-FFF2-40B4-BE49-F238E27FC236}">
                  <a16:creationId xmlns:a16="http://schemas.microsoft.com/office/drawing/2014/main" id="{29416472-AB17-5762-EA31-1083C9430AB0}"/>
                </a:ext>
                <a:ext uri="{C183D7F6-B498-43B3-948B-1728B52AA6E4}">
                  <adec:decorative xmlns:adec="http://schemas.microsoft.com/office/drawing/2017/decorative" val="1"/>
                </a:ext>
              </a:extLst>
            </p:cNvPr>
            <p:cNvCxnSpPr/>
            <p:nvPr/>
          </p:nvCxnSpPr>
          <p:spPr>
            <a:xfrm>
              <a:off x="7908350" y="3957722"/>
              <a:ext cx="1394379" cy="414095"/>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2B1BD14-8509-E438-9EE8-EB28E184A74A}"/>
                </a:ext>
                <a:ext uri="{C183D7F6-B498-43B3-948B-1728B52AA6E4}">
                  <adec:decorative xmlns:adec="http://schemas.microsoft.com/office/drawing/2017/decorative" val="1"/>
                </a:ext>
              </a:extLst>
            </p:cNvPr>
            <p:cNvCxnSpPr/>
            <p:nvPr/>
          </p:nvCxnSpPr>
          <p:spPr>
            <a:xfrm flipV="1">
              <a:off x="7649892" y="3210865"/>
              <a:ext cx="2028522" cy="103205"/>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F482FAE0-113B-B6C7-A448-4118F16FC6E5}"/>
                </a:ext>
                <a:ext uri="{C183D7F6-B498-43B3-948B-1728B52AA6E4}">
                  <adec:decorative xmlns:adec="http://schemas.microsoft.com/office/drawing/2017/decorative" val="1"/>
                </a:ext>
              </a:extLst>
            </p:cNvPr>
            <p:cNvCxnSpPr/>
            <p:nvPr/>
          </p:nvCxnSpPr>
          <p:spPr>
            <a:xfrm flipV="1">
              <a:off x="7396510" y="2460267"/>
              <a:ext cx="1539930" cy="528173"/>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4C0F396-9309-B357-50F7-BD2894EB6F9C}"/>
                </a:ext>
                <a:ext uri="{C183D7F6-B498-43B3-948B-1728B52AA6E4}">
                  <adec:decorative xmlns:adec="http://schemas.microsoft.com/office/drawing/2017/decorative" val="1"/>
                </a:ext>
              </a:extLst>
            </p:cNvPr>
            <p:cNvCxnSpPr/>
            <p:nvPr/>
          </p:nvCxnSpPr>
          <p:spPr>
            <a:xfrm flipV="1">
              <a:off x="7027688" y="2349154"/>
              <a:ext cx="324678" cy="455063"/>
            </a:xfrm>
            <a:prstGeom prst="straightConnector1">
              <a:avLst/>
            </a:prstGeom>
            <a:ln w="57150">
              <a:solidFill>
                <a:schemeClr val="accent1">
                  <a:lumMod val="40000"/>
                  <a:lumOff val="6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Right Brace 78">
              <a:extLst>
                <a:ext uri="{FF2B5EF4-FFF2-40B4-BE49-F238E27FC236}">
                  <a16:creationId xmlns:a16="http://schemas.microsoft.com/office/drawing/2014/main" id="{53C04302-0F7A-B270-A1FF-C26560AC4DA3}"/>
                </a:ext>
                <a:ext uri="{C183D7F6-B498-43B3-948B-1728B52AA6E4}">
                  <adec:decorative xmlns:adec="http://schemas.microsoft.com/office/drawing/2017/decorative" val="1"/>
                </a:ext>
              </a:extLst>
            </p:cNvPr>
            <p:cNvSpPr/>
            <p:nvPr/>
          </p:nvSpPr>
          <p:spPr>
            <a:xfrm>
              <a:off x="9814162" y="4156987"/>
              <a:ext cx="104778" cy="299840"/>
            </a:xfrm>
            <a:prstGeom prst="rightBrac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sz="1600"/>
            </a:p>
          </p:txBody>
        </p:sp>
      </p:grpSp>
    </p:spTree>
    <p:extLst>
      <p:ext uri="{BB962C8B-B14F-4D97-AF65-F5344CB8AC3E}">
        <p14:creationId xmlns:p14="http://schemas.microsoft.com/office/powerpoint/2010/main" val="330740368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33AA-01F4-4261-A80D-DD52D6E499CD}"/>
              </a:ext>
            </a:extLst>
          </p:cNvPr>
          <p:cNvSpPr>
            <a:spLocks noGrp="1"/>
          </p:cNvSpPr>
          <p:nvPr>
            <p:ph type="title"/>
          </p:nvPr>
        </p:nvSpPr>
        <p:spPr>
          <a:xfrm>
            <a:off x="588261" y="585216"/>
            <a:ext cx="11114004" cy="461665"/>
          </a:xfrm>
        </p:spPr>
        <p:txBody>
          <a:bodyPr/>
          <a:lstStyle/>
          <a:p>
            <a:r>
              <a:rPr lang="de-DE" sz="3000" b="0" i="0" strike="noStrike" cap="none" baseline="0" dirty="0">
                <a:solidFill>
                  <a:srgbClr val="000000"/>
                </a:solidFill>
                <a:effectLst/>
                <a:latin typeface="Segoe UI Semibold"/>
                <a:ea typeface="Segoe UI Semibold"/>
                <a:cs typeface="Segoe UI Semibold"/>
              </a:rPr>
              <a:t>Linguistische Datenverarbeitung und Konversations-KI in Azure</a:t>
            </a:r>
          </a:p>
        </p:txBody>
      </p:sp>
      <p:graphicFrame>
        <p:nvGraphicFramePr>
          <p:cNvPr id="6" name="表格 4">
            <a:extLst>
              <a:ext uri="{FF2B5EF4-FFF2-40B4-BE49-F238E27FC236}">
                <a16:creationId xmlns:a16="http://schemas.microsoft.com/office/drawing/2014/main" id="{92766727-1E53-534C-40C2-BB3C45265897}"/>
              </a:ext>
            </a:extLst>
          </p:cNvPr>
          <p:cNvGraphicFramePr>
            <a:graphicFrameLocks noGrp="1"/>
          </p:cNvGraphicFramePr>
          <p:nvPr/>
        </p:nvGraphicFramePr>
        <p:xfrm>
          <a:off x="588261" y="1213600"/>
          <a:ext cx="11015478" cy="5081130"/>
        </p:xfrm>
        <a:graphic>
          <a:graphicData uri="http://schemas.openxmlformats.org/drawingml/2006/table">
            <a:tbl>
              <a:tblPr firstRow="1" bandRow="1">
                <a:solidFill>
                  <a:schemeClr val="accent1"/>
                </a:solidFill>
                <a:tableStyleId>{2D5ABB26-0587-4C30-8999-92F81FD0307C}</a:tableStyleId>
              </a:tblPr>
              <a:tblGrid>
                <a:gridCol w="3671826">
                  <a:extLst>
                    <a:ext uri="{9D8B030D-6E8A-4147-A177-3AD203B41FA5}">
                      <a16:colId xmlns:a16="http://schemas.microsoft.com/office/drawing/2014/main" val="3915118245"/>
                    </a:ext>
                  </a:extLst>
                </a:gridCol>
                <a:gridCol w="3671826">
                  <a:extLst>
                    <a:ext uri="{9D8B030D-6E8A-4147-A177-3AD203B41FA5}">
                      <a16:colId xmlns:a16="http://schemas.microsoft.com/office/drawing/2014/main" val="4292243207"/>
                    </a:ext>
                  </a:extLst>
                </a:gridCol>
                <a:gridCol w="3671826">
                  <a:extLst>
                    <a:ext uri="{9D8B030D-6E8A-4147-A177-3AD203B41FA5}">
                      <a16:colId xmlns:a16="http://schemas.microsoft.com/office/drawing/2014/main" val="3013998133"/>
                    </a:ext>
                  </a:extLst>
                </a:gridCol>
              </a:tblGrid>
              <a:tr h="1514970">
                <a:tc>
                  <a:txBody>
                    <a:bodyPr/>
                    <a:lstStyle/>
                    <a:p>
                      <a:pPr marL="0" indent="0" algn="ctr">
                        <a:spcAft>
                          <a:spcPts val="600"/>
                        </a:spcAft>
                        <a:buFont typeface="Arial" panose="020B0604020202020204" pitchFamily="34" charset="0"/>
                        <a:buNone/>
                      </a:pPr>
                      <a:r>
                        <a:rPr lang="de-DE" sz="1600" b="1" i="0" strike="noStrike" cap="none" baseline="0">
                          <a:solidFill>
                            <a:srgbClr val="000000"/>
                          </a:solidFill>
                          <a:effectLst/>
                          <a:latin typeface="Segoe UI"/>
                          <a:ea typeface="Segoe UI"/>
                          <a:cs typeface="Segoe UI"/>
                        </a:rPr>
                        <a:t>Sprache</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de-DE" sz="1600" b="1" i="0" strike="noStrike" cap="none" baseline="0">
                          <a:solidFill>
                            <a:srgbClr val="000000"/>
                          </a:solidFill>
                          <a:effectLst/>
                          <a:latin typeface="Segoe UI"/>
                          <a:ea typeface="Segoe UI"/>
                          <a:cs typeface="Segoe UI"/>
                        </a:rPr>
                        <a:t>Speech</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indent="0" algn="ctr" defTabSz="932742" rtl="0" eaLnBrk="1" latinLnBrk="0" hangingPunct="1">
                        <a:spcAft>
                          <a:spcPts val="600"/>
                        </a:spcAft>
                        <a:buFont typeface="Arial" panose="020B0604020202020204" pitchFamily="34" charset="0"/>
                        <a:buNone/>
                      </a:pPr>
                      <a:r>
                        <a:rPr lang="de-DE" sz="1600" b="1" i="0" strike="noStrike" cap="none" baseline="0">
                          <a:solidFill>
                            <a:srgbClr val="000000"/>
                          </a:solidFill>
                          <a:effectLst/>
                          <a:latin typeface="Segoe UI"/>
                          <a:ea typeface="Segoe UI"/>
                          <a:cs typeface="Segoe UI"/>
                        </a:rPr>
                        <a:t>Translator</a:t>
                      </a:r>
                    </a:p>
                  </a:txBody>
                  <a:tcPr marL="182880" marR="182880" marT="137160" marB="13716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210425941"/>
                  </a:ext>
                </a:extLst>
              </a:tr>
              <a:tr h="2165602">
                <a:tc>
                  <a:txBody>
                    <a:bodyPr/>
                    <a:lstStyle/>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Sprachenerkennung</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Schlüsselbegriffserkennung</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Erkennung benannter Entitäten</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Standpunktanalyse und Opinion Mining</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Erkennung personenbezogener Informationen</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Zusammenfassung</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Fragen und Antworten</a:t>
                      </a:r>
                    </a:p>
                    <a:p>
                      <a:pPr marL="228600" indent="-228600">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Unterhaltungssprachverständnis</a:t>
                      </a:r>
                    </a:p>
                    <a:p>
                      <a:pPr marL="228600" indent="-228600">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de-DE" sz="1600" b="0" i="0" strike="noStrike" cap="none" baseline="0">
                          <a:solidFill>
                            <a:srgbClr val="000000"/>
                          </a:solidFill>
                          <a:effectLst/>
                          <a:latin typeface="Segoe UI"/>
                          <a:ea typeface="Segoe UI"/>
                          <a:cs typeface="Segoe UI"/>
                        </a:rPr>
                        <a:t>Sprachsynthese</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a:solidFill>
                            <a:srgbClr val="000000"/>
                          </a:solidFill>
                          <a:effectLst/>
                          <a:latin typeface="Segoe UI"/>
                          <a:ea typeface="Segoe UI"/>
                          <a:cs typeface="Segoe UI"/>
                        </a:rPr>
                        <a:t>Spracherkennung</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a:solidFill>
                            <a:srgbClr val="000000"/>
                          </a:solidFill>
                          <a:effectLst/>
                          <a:latin typeface="Segoe UI"/>
                          <a:ea typeface="Segoe UI"/>
                          <a:cs typeface="Segoe UI"/>
                        </a:rPr>
                        <a:t>Sprachübersetzung</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a:solidFill>
                            <a:srgbClr val="000000"/>
                          </a:solidFill>
                          <a:effectLst/>
                          <a:latin typeface="Segoe UI"/>
                          <a:ea typeface="Segoe UI"/>
                          <a:cs typeface="Segoe UI"/>
                        </a:rPr>
                        <a:t>Sprecheridentifikation</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a:solidFill>
                            <a:srgbClr val="000000"/>
                          </a:solidFill>
                          <a:effectLst/>
                          <a:latin typeface="Segoe UI"/>
                          <a:ea typeface="Segoe UI"/>
                          <a:cs typeface="Segoe UI"/>
                        </a:rPr>
                        <a:t>Sprachenerkennung</a:t>
                      </a:r>
                    </a:p>
                    <a:p>
                      <a:pPr marL="228600" indent="-228600" algn="l" defTabSz="932742" rtl="0" eaLnBrk="1" latinLnBrk="0" hangingPunct="1">
                        <a:spcAft>
                          <a:spcPts val="600"/>
                        </a:spcAft>
                        <a:buFont typeface="Arial" panose="020B0604020202020204" pitchFamily="34" charset="0"/>
                        <a:buChar char="•"/>
                      </a:pPr>
                      <a:r>
                        <a:rPr lang="en-US" sz="1600" kern="1200">
                          <a:solidFill>
                            <a:schemeClr val="tx1"/>
                          </a:solidFill>
                          <a:latin typeface="+mn-lt"/>
                          <a:ea typeface="+mn-ea"/>
                          <a:cs typeface="+mn-cs"/>
                        </a:rPr>
                        <a:t>…</a:t>
                      </a:r>
                      <a:endParaRPr lang="en-US" sz="1600" b="0">
                        <a:solidFill>
                          <a:schemeClr val="tx1"/>
                        </a:solidFill>
                      </a:endParaRP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228600" indent="-228600" algn="l" defTabSz="932742" rtl="0" eaLnBrk="1" latinLnBrk="0" hangingPunct="1">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Textübersetzung</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Dokumentübersetzung</a:t>
                      </a:r>
                    </a:p>
                    <a:p>
                      <a:pPr marL="228600" indent="-228600" algn="l" defTabSz="932742" rtl="0" eaLnBrk="1" latinLnBrk="0" hangingPunct="1">
                        <a:spcAft>
                          <a:spcPts val="600"/>
                        </a:spcAft>
                        <a:buFont typeface="Arial" panose="020B0604020202020204" pitchFamily="34" charset="0"/>
                        <a:buChar char="•"/>
                      </a:pPr>
                      <a:r>
                        <a:rPr lang="de-DE" sz="1600" b="0" i="0" strike="noStrike" cap="none" baseline="0" dirty="0">
                          <a:solidFill>
                            <a:srgbClr val="000000"/>
                          </a:solidFill>
                          <a:effectLst/>
                          <a:latin typeface="Segoe UI"/>
                          <a:ea typeface="Segoe UI"/>
                          <a:cs typeface="Segoe UI"/>
                        </a:rPr>
                        <a:t>Benutzerdefinierte Übersetzung</a:t>
                      </a:r>
                    </a:p>
                    <a:p>
                      <a:pPr marL="228600" indent="-228600" algn="l" defTabSz="932742" rtl="0" eaLnBrk="1" latinLnBrk="0" hangingPunct="1">
                        <a:spcAft>
                          <a:spcPts val="600"/>
                        </a:spcAft>
                        <a:buFont typeface="Arial" panose="020B0604020202020204" pitchFamily="34" charset="0"/>
                        <a:buChar char="•"/>
                      </a:pPr>
                      <a:r>
                        <a:rPr lang="en-US" sz="1600" b="0" dirty="0">
                          <a:solidFill>
                            <a:schemeClr val="tx1"/>
                          </a:solidFill>
                        </a:rPr>
                        <a:t>…</a:t>
                      </a:r>
                    </a:p>
                  </a:txBody>
                  <a:tcPr marL="182880" marR="182880" marT="137160" marB="13716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3544364"/>
                  </a:ext>
                </a:extLst>
              </a:tr>
            </a:tbl>
          </a:graphicData>
        </a:graphic>
      </p:graphicFrame>
      <p:pic>
        <p:nvPicPr>
          <p:cNvPr id="4" name="Graphic 3" descr="Icon for AI language">
            <a:extLst>
              <a:ext uri="{FF2B5EF4-FFF2-40B4-BE49-F238E27FC236}">
                <a16:creationId xmlns:a16="http://schemas.microsoft.com/office/drawing/2014/main" id="{2722B42F-F9A2-7BF6-CA32-C76173E455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3378" y="1349257"/>
            <a:ext cx="984884" cy="984884"/>
          </a:xfrm>
          <a:prstGeom prst="rect">
            <a:avLst/>
          </a:prstGeom>
        </p:spPr>
      </p:pic>
      <p:pic>
        <p:nvPicPr>
          <p:cNvPr id="7" name="Graphic 6" descr="Icon for AI speech">
            <a:extLst>
              <a:ext uri="{FF2B5EF4-FFF2-40B4-BE49-F238E27FC236}">
                <a16:creationId xmlns:a16="http://schemas.microsoft.com/office/drawing/2014/main" id="{20C5AA52-992B-C766-CE7E-14D39222BD3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3558" y="1349257"/>
            <a:ext cx="984884" cy="984884"/>
          </a:xfrm>
          <a:prstGeom prst="rect">
            <a:avLst/>
          </a:prstGeom>
        </p:spPr>
      </p:pic>
      <p:pic>
        <p:nvPicPr>
          <p:cNvPr id="9" name="Graphic 8" descr="Icon for AI Translator">
            <a:extLst>
              <a:ext uri="{FF2B5EF4-FFF2-40B4-BE49-F238E27FC236}">
                <a16:creationId xmlns:a16="http://schemas.microsoft.com/office/drawing/2014/main" id="{C78AA683-9805-5E07-303E-3861CD24EE5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43738" y="1349257"/>
            <a:ext cx="984884" cy="984884"/>
          </a:xfrm>
          <a:prstGeom prst="rect">
            <a:avLst/>
          </a:prstGeom>
        </p:spPr>
      </p:pic>
    </p:spTree>
    <p:extLst>
      <p:ext uri="{BB962C8B-B14F-4D97-AF65-F5344CB8AC3E}">
        <p14:creationId xmlns:p14="http://schemas.microsoft.com/office/powerpoint/2010/main" val="300010250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a:xfrm>
            <a:off x="569911" y="2902883"/>
            <a:ext cx="6345239" cy="1097280"/>
          </a:xfrm>
        </p:spPr>
        <p:txBody>
          <a:bodyPr/>
          <a:lstStyle/>
          <a:p>
            <a:r>
              <a:rPr lang="de-DE" sz="3600" b="0" i="0" strike="noStrike" cap="none" baseline="0">
                <a:solidFill>
                  <a:srgbClr val="000000"/>
                </a:solidFill>
                <a:effectLst/>
                <a:latin typeface="Segoe UI"/>
                <a:ea typeface="Segoe UI"/>
                <a:cs typeface="Segoe UI"/>
              </a:rPr>
              <a:t>Grundlagen der generativen KI</a:t>
            </a:r>
            <a:endParaRPr lang="en-US"/>
          </a:p>
        </p:txBody>
      </p:sp>
    </p:spTree>
    <p:extLst>
      <p:ext uri="{BB962C8B-B14F-4D97-AF65-F5344CB8AC3E}">
        <p14:creationId xmlns:p14="http://schemas.microsoft.com/office/powerpoint/2010/main" val="11590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1F0494F-C6F2-401E-2FE5-7925CF096E4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dirty="0"/>
              <a:t>Agenda</a:t>
            </a:r>
          </a:p>
        </p:txBody>
      </p:sp>
      <p:pic>
        <p:nvPicPr>
          <p:cNvPr id="5" name="Inhaltsplatzhalter 4" descr="Konzept des Internets der Dinge">
            <a:extLst>
              <a:ext uri="{FF2B5EF4-FFF2-40B4-BE49-F238E27FC236}">
                <a16:creationId xmlns:a16="http://schemas.microsoft.com/office/drawing/2014/main" id="{00E40251-5B93-48BC-93CC-0C935BECFDE3}"/>
              </a:ext>
            </a:extLst>
          </p:cNvPr>
          <p:cNvPicPr>
            <a:picLocks noGrp="1" noChangeAspect="1"/>
          </p:cNvPicPr>
          <p:nvPr>
            <p:ph sz="half" idx="1"/>
          </p:nvPr>
        </p:nvPicPr>
        <p:blipFill>
          <a:blip r:embed="rId3"/>
          <a:srcRect l="4259" r="12737" b="2"/>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6CE091E1-DAF1-7A0A-F140-2A7E27C78E3A}"/>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r>
              <a:rPr lang="en-US" dirty="0" err="1"/>
              <a:t>Grundlagen</a:t>
            </a:r>
            <a:r>
              <a:rPr lang="en-US" dirty="0"/>
              <a:t> der KI</a:t>
            </a:r>
          </a:p>
          <a:p>
            <a:r>
              <a:rPr lang="en-US" dirty="0" err="1"/>
              <a:t>Funktionen</a:t>
            </a:r>
            <a:r>
              <a:rPr lang="en-US" dirty="0"/>
              <a:t> von LLMs</a:t>
            </a:r>
          </a:p>
          <a:p>
            <a:r>
              <a:rPr lang="en-US" dirty="0" err="1"/>
              <a:t>Architektur</a:t>
            </a:r>
            <a:r>
              <a:rPr lang="en-US" dirty="0"/>
              <a:t> von LLMs</a:t>
            </a:r>
          </a:p>
          <a:p>
            <a:r>
              <a:rPr lang="en-US" dirty="0"/>
              <a:t>Sicherheitsaspekte </a:t>
            </a:r>
            <a:r>
              <a:rPr lang="en-US" dirty="0" err="1"/>
              <a:t>bei</a:t>
            </a:r>
            <a:r>
              <a:rPr lang="en-US" dirty="0"/>
              <a:t> KI</a:t>
            </a:r>
          </a:p>
          <a:p>
            <a:r>
              <a:rPr lang="en-US" dirty="0" err="1"/>
              <a:t>Transparenz</a:t>
            </a:r>
            <a:r>
              <a:rPr lang="en-US" dirty="0"/>
              <a:t> und </a:t>
            </a:r>
            <a:r>
              <a:rPr lang="en-US" dirty="0" err="1"/>
              <a:t>Rechenschaftspflicht</a:t>
            </a:r>
            <a:endParaRPr lang="en-US" dirty="0"/>
          </a:p>
          <a:p>
            <a:r>
              <a:rPr lang="en-US" dirty="0"/>
              <a:t>MS-4005 Prompting</a:t>
            </a:r>
          </a:p>
        </p:txBody>
      </p:sp>
    </p:spTree>
    <p:extLst>
      <p:ext uri="{BB962C8B-B14F-4D97-AF65-F5344CB8AC3E}">
        <p14:creationId xmlns:p14="http://schemas.microsoft.com/office/powerpoint/2010/main" val="3658155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1DBC2906-EA44-4494-97C3-8FBE24F2451C}"/>
              </a:ext>
            </a:extLst>
          </p:cNvPr>
          <p:cNvSpPr>
            <a:spLocks noGrp="1"/>
          </p:cNvSpPr>
          <p:nvPr>
            <p:ph type="title"/>
          </p:nvPr>
        </p:nvSpPr>
        <p:spPr>
          <a:xfrm>
            <a:off x="588263" y="459880"/>
            <a:ext cx="11018520" cy="548640"/>
          </a:xfrm>
        </p:spPr>
        <p:txBody>
          <a:bodyPr/>
          <a:lstStyle/>
          <a:p>
            <a:r>
              <a:rPr lang="de-DE" sz="3600" b="0" i="0" strike="noStrike" cap="none" baseline="0">
                <a:solidFill>
                  <a:srgbClr val="000000"/>
                </a:solidFill>
                <a:effectLst/>
                <a:latin typeface="Segoe UI Semibold"/>
                <a:ea typeface="Segoe UI Semibold"/>
                <a:cs typeface="Segoe UI Semibold"/>
              </a:rPr>
              <a:t>Was ist generative KI?</a:t>
            </a:r>
            <a:endParaRPr lang="zh-CN" altLang="en-US"/>
          </a:p>
        </p:txBody>
      </p:sp>
      <p:grpSp>
        <p:nvGrpSpPr>
          <p:cNvPr id="3" name="Group 2" descr="The diagram is an information tree that depicts examples of the three main types of tasks language models can be used to support: natural language generation, image generation, and code generation.">
            <a:extLst>
              <a:ext uri="{FF2B5EF4-FFF2-40B4-BE49-F238E27FC236}">
                <a16:creationId xmlns:a16="http://schemas.microsoft.com/office/drawing/2014/main" id="{CCE9368C-1BBC-8504-6228-6365A49A2F2E}"/>
              </a:ext>
            </a:extLst>
          </p:cNvPr>
          <p:cNvGrpSpPr/>
          <p:nvPr/>
        </p:nvGrpSpPr>
        <p:grpSpPr>
          <a:xfrm>
            <a:off x="588264" y="1342686"/>
            <a:ext cx="11018519" cy="4755375"/>
            <a:chOff x="588264" y="1342686"/>
            <a:chExt cx="11018519" cy="4755375"/>
          </a:xfrm>
        </p:grpSpPr>
        <p:cxnSp>
          <p:nvCxnSpPr>
            <p:cNvPr id="30" name="Straight Arrow Connector 29">
              <a:extLst>
                <a:ext uri="{FF2B5EF4-FFF2-40B4-BE49-F238E27FC236}">
                  <a16:creationId xmlns:a16="http://schemas.microsoft.com/office/drawing/2014/main" id="{547B779B-2042-3B83-95F8-9E863237EC25}"/>
                </a:ext>
              </a:extLst>
            </p:cNvPr>
            <p:cNvCxnSpPr/>
            <p:nvPr/>
          </p:nvCxnSpPr>
          <p:spPr>
            <a:xfrm flipH="1" flipV="1">
              <a:off x="797440" y="2277183"/>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4" name="Straight Arrow Connector 33">
              <a:extLst>
                <a:ext uri="{FF2B5EF4-FFF2-40B4-BE49-F238E27FC236}">
                  <a16:creationId xmlns:a16="http://schemas.microsoft.com/office/drawing/2014/main" id="{FB0B9454-A567-C25B-E8E4-8BA29ACCD78E}"/>
                </a:ext>
              </a:extLst>
            </p:cNvPr>
            <p:cNvCxnSpPr/>
            <p:nvPr/>
          </p:nvCxnSpPr>
          <p:spPr>
            <a:xfrm flipH="1" flipV="1">
              <a:off x="4554288" y="2280723"/>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6" name="Straight Arrow Connector 35">
              <a:extLst>
                <a:ext uri="{FF2B5EF4-FFF2-40B4-BE49-F238E27FC236}">
                  <a16:creationId xmlns:a16="http://schemas.microsoft.com/office/drawing/2014/main" id="{7224B547-A4CC-5423-C76A-D38EAB6AA7A4}"/>
                </a:ext>
              </a:extLst>
            </p:cNvPr>
            <p:cNvCxnSpPr/>
            <p:nvPr/>
          </p:nvCxnSpPr>
          <p:spPr>
            <a:xfrm flipH="1" flipV="1">
              <a:off x="8311131" y="2263000"/>
              <a:ext cx="0" cy="1426310"/>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 name="Speech Bubble: Rectangle 6">
              <a:extLst>
                <a:ext uri="{FF2B5EF4-FFF2-40B4-BE49-F238E27FC236}">
                  <a16:creationId xmlns:a16="http://schemas.microsoft.com/office/drawing/2014/main" id="{4B964A81-7962-93A1-8BB8-E1358006B2D6}"/>
                </a:ext>
              </a:extLst>
            </p:cNvPr>
            <p:cNvSpPr/>
            <p:nvPr/>
          </p:nvSpPr>
          <p:spPr bwMode="auto">
            <a:xfrm>
              <a:off x="737119" y="3744398"/>
              <a:ext cx="2980847" cy="766150"/>
            </a:xfrm>
            <a:prstGeom prst="wedgeRectCallout">
              <a:avLst>
                <a:gd name="adj1" fmla="val -60694"/>
                <a:gd name="adj2" fmla="val 22294"/>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Verfasse ein Anschreiben für eine Bewerbung</a:t>
              </a:r>
            </a:p>
          </p:txBody>
        </p:sp>
        <p:sp>
          <p:nvSpPr>
            <p:cNvPr id="12" name="Speech Bubble: Rectangle 11">
              <a:extLst>
                <a:ext uri="{FF2B5EF4-FFF2-40B4-BE49-F238E27FC236}">
                  <a16:creationId xmlns:a16="http://schemas.microsoft.com/office/drawing/2014/main" id="{E8292092-4817-C624-B4DC-9F242E24E9AD}"/>
                </a:ext>
              </a:extLst>
            </p:cNvPr>
            <p:cNvSpPr/>
            <p:nvPr/>
          </p:nvSpPr>
          <p:spPr bwMode="auto">
            <a:xfrm>
              <a:off x="1106906" y="4903654"/>
              <a:ext cx="2980847" cy="1194407"/>
            </a:xfrm>
            <a:prstGeom prst="wedgeRectCallout">
              <a:avLst>
                <a:gd name="adj1" fmla="val 60670"/>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Sehr geehrte(r) &lt;Empfangsperson&gt;,</a:t>
              </a:r>
            </a:p>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Anbei finden Sie meine Bewerbung für die Rolle des ...</a:t>
              </a:r>
            </a:p>
          </p:txBody>
        </p:sp>
        <p:sp>
          <p:nvSpPr>
            <p:cNvPr id="13" name="Speech Bubble: Rectangle 12">
              <a:extLst>
                <a:ext uri="{FF2B5EF4-FFF2-40B4-BE49-F238E27FC236}">
                  <a16:creationId xmlns:a16="http://schemas.microsoft.com/office/drawing/2014/main" id="{C37E0811-5569-E32D-E196-3166E16C480D}"/>
                </a:ext>
              </a:extLst>
            </p:cNvPr>
            <p:cNvSpPr/>
            <p:nvPr/>
          </p:nvSpPr>
          <p:spPr bwMode="auto">
            <a:xfrm>
              <a:off x="4461399" y="3703493"/>
              <a:ext cx="2980847" cy="766150"/>
            </a:xfrm>
            <a:prstGeom prst="wedgeRectCallout">
              <a:avLst>
                <a:gd name="adj1" fmla="val -61408"/>
                <a:gd name="adj2" fmla="val 25069"/>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Erstelle ein Logo für ein Blumengeschäft</a:t>
              </a:r>
            </a:p>
          </p:txBody>
        </p:sp>
        <p:sp>
          <p:nvSpPr>
            <p:cNvPr id="18" name="Speech Bubble: Rectangle 17">
              <a:extLst>
                <a:ext uri="{FF2B5EF4-FFF2-40B4-BE49-F238E27FC236}">
                  <a16:creationId xmlns:a16="http://schemas.microsoft.com/office/drawing/2014/main" id="{28EB3ADD-74C2-9FA9-9CE5-CDB75C63B361}"/>
                </a:ext>
              </a:extLst>
            </p:cNvPr>
            <p:cNvSpPr/>
            <p:nvPr/>
          </p:nvSpPr>
          <p:spPr bwMode="auto">
            <a:xfrm>
              <a:off x="4945065" y="4903655"/>
              <a:ext cx="2741499" cy="1194406"/>
            </a:xfrm>
            <a:prstGeom prst="wedgeRectCallout">
              <a:avLst>
                <a:gd name="adj1" fmla="val 62191"/>
                <a:gd name="adj2" fmla="val 3520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a:solidFill>
                  <a:schemeClr val="tx1"/>
                </a:solidFill>
                <a:ea typeface="Segoe UI" pitchFamily="34" charset="0"/>
                <a:cs typeface="Segoe UI" pitchFamily="34" charset="0"/>
              </a:endParaRPr>
            </a:p>
          </p:txBody>
        </p:sp>
        <p:sp>
          <p:nvSpPr>
            <p:cNvPr id="27" name="Speech Bubble: Rectangle 26">
              <a:extLst>
                <a:ext uri="{FF2B5EF4-FFF2-40B4-BE49-F238E27FC236}">
                  <a16:creationId xmlns:a16="http://schemas.microsoft.com/office/drawing/2014/main" id="{8C0517D4-B0D2-6B9C-08C5-0B033F1F26CC}"/>
                </a:ext>
              </a:extLst>
            </p:cNvPr>
            <p:cNvSpPr/>
            <p:nvPr/>
          </p:nvSpPr>
          <p:spPr bwMode="auto">
            <a:xfrm>
              <a:off x="8185679" y="3703493"/>
              <a:ext cx="2980847" cy="766150"/>
            </a:xfrm>
            <a:prstGeom prst="wedgeRectCallout">
              <a:avLst>
                <a:gd name="adj1" fmla="val -60338"/>
                <a:gd name="adj2" fmla="val 26457"/>
              </a:avLst>
            </a:prstGeom>
            <a:solidFill>
              <a:schemeClr val="accent4">
                <a:lumMod val="20000"/>
                <a:lumOff val="80000"/>
              </a:schemeClr>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Schreibe Python-Code zum Hinzufügen von zwei Zahlen</a:t>
              </a:r>
            </a:p>
          </p:txBody>
        </p:sp>
        <p:sp>
          <p:nvSpPr>
            <p:cNvPr id="28" name="Speech Bubble: Rectangle 27">
              <a:extLst>
                <a:ext uri="{FF2B5EF4-FFF2-40B4-BE49-F238E27FC236}">
                  <a16:creationId xmlns:a16="http://schemas.microsoft.com/office/drawing/2014/main" id="{ED37525B-C7B6-0625-EEB8-8FB424CA385D}"/>
                </a:ext>
              </a:extLst>
            </p:cNvPr>
            <p:cNvSpPr/>
            <p:nvPr/>
          </p:nvSpPr>
          <p:spPr bwMode="auto">
            <a:xfrm>
              <a:off x="8543876" y="4903655"/>
              <a:ext cx="2980847" cy="1194406"/>
            </a:xfrm>
            <a:prstGeom prst="wedgeRectCallout">
              <a:avLst>
                <a:gd name="adj1" fmla="val 62454"/>
                <a:gd name="adj2" fmla="val 36982"/>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def add(n1, n2):</a:t>
              </a:r>
            </a:p>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    result = n1 + n2;</a:t>
              </a:r>
            </a:p>
            <a:p>
              <a:pPr algn="l" defTabSz="932472" fontAlgn="base">
                <a:spcBef>
                  <a:spcPct val="0"/>
                </a:spcBef>
                <a:spcAft>
                  <a:spcPct val="0"/>
                </a:spcAft>
              </a:pPr>
              <a:r>
                <a:rPr lang="en-US" sz="1600" b="1" dirty="0">
                  <a:solidFill>
                    <a:schemeClr val="tx1"/>
                  </a:solidFill>
                  <a:latin typeface="Courier New" panose="02070309020205020404" pitchFamily="49" charset="0"/>
                  <a:ea typeface="Segoe UI" pitchFamily="34" charset="0"/>
                  <a:cs typeface="Courier New" panose="02070309020205020404" pitchFamily="49" charset="0"/>
                </a:rPr>
                <a:t>    return result;</a:t>
              </a:r>
            </a:p>
          </p:txBody>
        </p:sp>
        <p:cxnSp>
          <p:nvCxnSpPr>
            <p:cNvPr id="31" name="Straight Arrow Connector 30">
              <a:extLst>
                <a:ext uri="{FF2B5EF4-FFF2-40B4-BE49-F238E27FC236}">
                  <a16:creationId xmlns:a16="http://schemas.microsoft.com/office/drawing/2014/main" id="{DE705A92-190C-2A64-2F5D-9C442C5966AE}"/>
                </a:ext>
              </a:extLst>
            </p:cNvPr>
            <p:cNvCxnSpPr/>
            <p:nvPr/>
          </p:nvCxnSpPr>
          <p:spPr>
            <a:xfrm flipH="1">
              <a:off x="3976578" y="2277183"/>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5" name="Straight Arrow Connector 34">
              <a:extLst>
                <a:ext uri="{FF2B5EF4-FFF2-40B4-BE49-F238E27FC236}">
                  <a16:creationId xmlns:a16="http://schemas.microsoft.com/office/drawing/2014/main" id="{11C80CE9-2B1E-BE51-C02D-AE6830BBB5F9}"/>
                </a:ext>
              </a:extLst>
            </p:cNvPr>
            <p:cNvCxnSpPr/>
            <p:nvPr/>
          </p:nvCxnSpPr>
          <p:spPr>
            <a:xfrm flipH="1">
              <a:off x="7595197" y="2259457"/>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37" name="Straight Arrow Connector 36">
              <a:extLst>
                <a:ext uri="{FF2B5EF4-FFF2-40B4-BE49-F238E27FC236}">
                  <a16:creationId xmlns:a16="http://schemas.microsoft.com/office/drawing/2014/main" id="{AD900CFD-7988-B0B6-CF5A-2F37BD0B28B0}"/>
                </a:ext>
              </a:extLst>
            </p:cNvPr>
            <p:cNvCxnSpPr/>
            <p:nvPr/>
          </p:nvCxnSpPr>
          <p:spPr>
            <a:xfrm flipH="1">
              <a:off x="11394572" y="2263000"/>
              <a:ext cx="0" cy="2626472"/>
            </a:xfrm>
            <a:prstGeom prst="straightConnector1">
              <a:avLst/>
            </a:prstGeom>
            <a:ln w="12700">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9" name="矩形 8">
              <a:extLst>
                <a:ext uri="{FF2B5EF4-FFF2-40B4-BE49-F238E27FC236}">
                  <a16:creationId xmlns:a16="http://schemas.microsoft.com/office/drawing/2014/main" id="{7833EBE0-A1A9-4E57-AE95-8A66D8C650BB}"/>
                </a:ext>
              </a:extLst>
            </p:cNvPr>
            <p:cNvSpPr/>
            <p:nvPr/>
          </p:nvSpPr>
          <p:spPr bwMode="auto">
            <a:xfrm>
              <a:off x="4299045"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de-DE" sz="1950" b="0" i="0" strike="noStrike" cap="none" baseline="0" dirty="0">
                  <a:solidFill>
                    <a:srgbClr val="000000"/>
                  </a:solidFill>
                  <a:effectLst/>
                  <a:latin typeface="Segoe UI"/>
                  <a:ea typeface="Segoe UI"/>
                  <a:cs typeface="Segoe UI"/>
                </a:rPr>
                <a:t>Bildgenerierung</a:t>
              </a:r>
              <a:endParaRPr lang="zh-CN" altLang="en-US" sz="1950" dirty="0">
                <a:solidFill>
                  <a:schemeClr val="tx1"/>
                </a:solidFill>
              </a:endParaRPr>
            </a:p>
          </p:txBody>
        </p:sp>
        <p:sp>
          <p:nvSpPr>
            <p:cNvPr id="10" name="矩形 9">
              <a:extLst>
                <a:ext uri="{FF2B5EF4-FFF2-40B4-BE49-F238E27FC236}">
                  <a16:creationId xmlns:a16="http://schemas.microsoft.com/office/drawing/2014/main" id="{E8AA810B-BC99-45A1-BCB4-EA551C18C00D}"/>
                </a:ext>
              </a:extLst>
            </p:cNvPr>
            <p:cNvSpPr/>
            <p:nvPr/>
          </p:nvSpPr>
          <p:spPr bwMode="auto">
            <a:xfrm>
              <a:off x="8006783"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de-DE" sz="1950" b="0" i="0" strike="noStrike" cap="none" baseline="0" dirty="0">
                  <a:solidFill>
                    <a:srgbClr val="000000"/>
                  </a:solidFill>
                  <a:effectLst/>
                  <a:latin typeface="Segoe UI"/>
                  <a:ea typeface="Segoe UI"/>
                  <a:cs typeface="Segoe UI"/>
                </a:rPr>
                <a:t>Codeerzeugung</a:t>
              </a:r>
              <a:endParaRPr lang="zh-CN" altLang="en-US" sz="1950" dirty="0">
                <a:solidFill>
                  <a:schemeClr val="tx1"/>
                </a:solidFill>
              </a:endParaRPr>
            </a:p>
          </p:txBody>
        </p:sp>
        <p:sp>
          <p:nvSpPr>
            <p:cNvPr id="11" name="Embed_ECCE">
              <a:extLst>
                <a:ext uri="{FF2B5EF4-FFF2-40B4-BE49-F238E27FC236}">
                  <a16:creationId xmlns:a16="http://schemas.microsoft.com/office/drawing/2014/main" id="{A26CB85C-79E9-4E17-A3EA-8AA027DB0102}"/>
                </a:ext>
                <a:ext uri="{C183D7F6-B498-43B3-948B-1728B52AA6E4}">
                  <adec:decorative xmlns:adec="http://schemas.microsoft.com/office/drawing/2017/decorative" val="1"/>
                </a:ext>
              </a:extLst>
            </p:cNvPr>
            <p:cNvSpPr>
              <a:spLocks noChangeAspect="1" noEditPoints="1"/>
            </p:cNvSpPr>
            <p:nvPr/>
          </p:nvSpPr>
          <p:spPr bwMode="auto">
            <a:xfrm>
              <a:off x="8379338" y="2806271"/>
              <a:ext cx="503813" cy="43200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5" name="PhotoCollection_E7AA">
              <a:extLst>
                <a:ext uri="{FF2B5EF4-FFF2-40B4-BE49-F238E27FC236}">
                  <a16:creationId xmlns:a16="http://schemas.microsoft.com/office/drawing/2014/main" id="{769B551A-A1A7-4535-99D2-1F7ACABF4DBB}"/>
                </a:ext>
                <a:ext uri="{C183D7F6-B498-43B3-948B-1728B52AA6E4}">
                  <adec:decorative xmlns:adec="http://schemas.microsoft.com/office/drawing/2017/decorative" val="1"/>
                </a:ext>
              </a:extLst>
            </p:cNvPr>
            <p:cNvSpPr>
              <a:spLocks noChangeAspect="1" noEditPoints="1"/>
            </p:cNvSpPr>
            <p:nvPr/>
          </p:nvSpPr>
          <p:spPr bwMode="auto">
            <a:xfrm>
              <a:off x="4705717" y="2839391"/>
              <a:ext cx="478697" cy="365760"/>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accent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0" name="Group 39">
              <a:extLst>
                <a:ext uri="{FF2B5EF4-FFF2-40B4-BE49-F238E27FC236}">
                  <a16:creationId xmlns:a16="http://schemas.microsoft.com/office/drawing/2014/main" id="{C396D086-C1B5-C584-C89A-B49AF02343CA}"/>
                </a:ext>
              </a:extLst>
            </p:cNvPr>
            <p:cNvGrpSpPr/>
            <p:nvPr/>
          </p:nvGrpSpPr>
          <p:grpSpPr>
            <a:xfrm>
              <a:off x="5735949" y="5043658"/>
              <a:ext cx="914400" cy="914400"/>
              <a:chOff x="5163577" y="5043658"/>
              <a:chExt cx="914400" cy="914400"/>
            </a:xfrm>
          </p:grpSpPr>
          <p:pic>
            <p:nvPicPr>
              <p:cNvPr id="6" name="Graphic 5" descr="Flower without stem with solid fill">
                <a:extLst>
                  <a:ext uri="{FF2B5EF4-FFF2-40B4-BE49-F238E27FC236}">
                    <a16:creationId xmlns:a16="http://schemas.microsoft.com/office/drawing/2014/main" id="{77DBAD3F-2895-8588-2FA3-255563E814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63577" y="5043658"/>
                <a:ext cx="914400" cy="914400"/>
              </a:xfrm>
              <a:prstGeom prst="rect">
                <a:avLst/>
              </a:prstGeom>
            </p:spPr>
          </p:pic>
          <p:sp>
            <p:nvSpPr>
              <p:cNvPr id="38" name="TextBox 37">
                <a:extLst>
                  <a:ext uri="{FF2B5EF4-FFF2-40B4-BE49-F238E27FC236}">
                    <a16:creationId xmlns:a16="http://schemas.microsoft.com/office/drawing/2014/main" id="{3D7EBCF0-4742-4C65-A6A6-84639BC028FA}"/>
                  </a:ext>
                </a:extLst>
              </p:cNvPr>
              <p:cNvSpPr txBox="1"/>
              <p:nvPr/>
            </p:nvSpPr>
            <p:spPr>
              <a:xfrm rot="373174">
                <a:off x="5381482" y="5126087"/>
                <a:ext cx="833755" cy="246278"/>
              </a:xfrm>
              <a:prstGeom prst="rect">
                <a:avLst/>
              </a:prstGeom>
              <a:noFill/>
            </p:spPr>
            <p:txBody>
              <a:bodyPr wrap="none" lIns="0" tIns="0" rIns="0" bIns="0" rtlCol="0">
                <a:prstTxWarp prst="textArchUp">
                  <a:avLst>
                    <a:gd name="adj" fmla="val 11396278"/>
                  </a:avLst>
                </a:prstTxWarp>
                <a:spAutoFit/>
              </a:bodyPr>
              <a:lstStyle/>
              <a:p>
                <a:pPr algn="l"/>
                <a:r>
                  <a:rPr lang="de-DE" sz="1600" b="1" i="0" strike="noStrike" cap="none" baseline="0">
                    <a:solidFill>
                      <a:srgbClr val="F3364C"/>
                    </a:solidFill>
                    <a:effectLst>
                      <a:outerShdw blurRad="38100" dist="25400" dir="5400000" algn="ctr" rotWithShape="0">
                        <a:srgbClr val="6E747A">
                          <a:alpha val="43137"/>
                        </a:srgbClr>
                      </a:outerShdw>
                    </a:effectLst>
                    <a:latin typeface="Curlz MT"/>
                    <a:ea typeface="Curlz MT"/>
                    <a:cs typeface="Curlz MT"/>
                  </a:rPr>
                  <a:t>Daisy’s</a:t>
                </a:r>
              </a:p>
            </p:txBody>
          </p:sp>
          <p:sp>
            <p:nvSpPr>
              <p:cNvPr id="39" name="TextBox 38">
                <a:extLst>
                  <a:ext uri="{FF2B5EF4-FFF2-40B4-BE49-F238E27FC236}">
                    <a16:creationId xmlns:a16="http://schemas.microsoft.com/office/drawing/2014/main" id="{399DFB3A-65CD-88D6-1051-0CF762552125}"/>
                  </a:ext>
                </a:extLst>
              </p:cNvPr>
              <p:cNvSpPr txBox="1"/>
              <p:nvPr/>
            </p:nvSpPr>
            <p:spPr>
              <a:xfrm>
                <a:off x="5324697" y="5693659"/>
                <a:ext cx="902700" cy="246278"/>
              </a:xfrm>
              <a:prstGeom prst="rect">
                <a:avLst/>
              </a:prstGeom>
              <a:noFill/>
            </p:spPr>
            <p:txBody>
              <a:bodyPr wrap="none" lIns="0" tIns="0" rIns="0" bIns="0" rtlCol="0">
                <a:prstTxWarp prst="textArchDown">
                  <a:avLst>
                    <a:gd name="adj" fmla="val 1250602"/>
                  </a:avLst>
                </a:prstTxWarp>
                <a:spAutoFit/>
              </a:bodyPr>
              <a:lstStyle/>
              <a:p>
                <a:pPr algn="l"/>
                <a:r>
                  <a:rPr lang="de-DE" sz="1600" b="1" i="0" strike="noStrike" cap="none" baseline="0">
                    <a:solidFill>
                      <a:srgbClr val="F3364C"/>
                    </a:solidFill>
                    <a:effectLst/>
                    <a:latin typeface="Curlz MT"/>
                    <a:ea typeface="Curlz MT"/>
                    <a:cs typeface="Curlz MT"/>
                  </a:rPr>
                  <a:t>Flowers</a:t>
                </a:r>
              </a:p>
            </p:txBody>
          </p:sp>
        </p:grpSp>
        <p:grpSp>
          <p:nvGrpSpPr>
            <p:cNvPr id="26" name="Group 25">
              <a:extLst>
                <a:ext uri="{FF2B5EF4-FFF2-40B4-BE49-F238E27FC236}">
                  <a16:creationId xmlns:a16="http://schemas.microsoft.com/office/drawing/2014/main" id="{FF434097-C386-B812-02B8-E9FBC4FEA484}"/>
                </a:ext>
              </a:extLst>
            </p:cNvPr>
            <p:cNvGrpSpPr/>
            <p:nvPr/>
          </p:nvGrpSpPr>
          <p:grpSpPr>
            <a:xfrm>
              <a:off x="591307" y="2555023"/>
              <a:ext cx="3600000" cy="934497"/>
              <a:chOff x="591307" y="2555023"/>
              <a:chExt cx="3600000" cy="934497"/>
            </a:xfrm>
          </p:grpSpPr>
          <p:sp>
            <p:nvSpPr>
              <p:cNvPr id="8" name="矩形 7">
                <a:extLst>
                  <a:ext uri="{FF2B5EF4-FFF2-40B4-BE49-F238E27FC236}">
                    <a16:creationId xmlns:a16="http://schemas.microsoft.com/office/drawing/2014/main" id="{3A5EE959-E49B-40D8-A972-B1B3BFE782F1}"/>
                  </a:ext>
                </a:extLst>
              </p:cNvPr>
              <p:cNvSpPr/>
              <p:nvPr/>
            </p:nvSpPr>
            <p:spPr bwMode="auto">
              <a:xfrm>
                <a:off x="591307" y="2555023"/>
                <a:ext cx="3600000"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de-DE" sz="1950" b="0" i="0" strike="noStrike" cap="none" baseline="0" dirty="0">
                    <a:solidFill>
                      <a:srgbClr val="000000"/>
                    </a:solidFill>
                    <a:effectLst/>
                    <a:latin typeface="Segoe UI"/>
                    <a:ea typeface="Segoe UI"/>
                    <a:cs typeface="Segoe UI"/>
                  </a:rPr>
                  <a:t>Generierung natürlicher Sprache</a:t>
                </a:r>
                <a:endParaRPr lang="zh-CN" altLang="en-US" sz="1950" dirty="0">
                  <a:solidFill>
                    <a:schemeClr val="tx1"/>
                  </a:solidFill>
                </a:endParaRPr>
              </a:p>
            </p:txBody>
          </p:sp>
          <p:pic>
            <p:nvPicPr>
              <p:cNvPr id="25" name="Graphic 24" descr="Typewriter outline">
                <a:extLst>
                  <a:ext uri="{FF2B5EF4-FFF2-40B4-BE49-F238E27FC236}">
                    <a16:creationId xmlns:a16="http://schemas.microsoft.com/office/drawing/2014/main" id="{56F0D1BA-632A-F4D9-EE83-33AF2C4596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8869" y="2702910"/>
                <a:ext cx="648382" cy="648382"/>
              </a:xfrm>
              <a:prstGeom prst="rect">
                <a:avLst/>
              </a:prstGeom>
            </p:spPr>
          </p:pic>
        </p:grpSp>
        <p:grpSp>
          <p:nvGrpSpPr>
            <p:cNvPr id="43" name="Group 42">
              <a:extLst>
                <a:ext uri="{FF2B5EF4-FFF2-40B4-BE49-F238E27FC236}">
                  <a16:creationId xmlns:a16="http://schemas.microsoft.com/office/drawing/2014/main" id="{9417924D-9286-5024-7FEB-2EC2368FEF41}"/>
                </a:ext>
              </a:extLst>
            </p:cNvPr>
            <p:cNvGrpSpPr/>
            <p:nvPr/>
          </p:nvGrpSpPr>
          <p:grpSpPr>
            <a:xfrm>
              <a:off x="588264" y="1342686"/>
              <a:ext cx="11018519" cy="934497"/>
              <a:chOff x="588264" y="1342686"/>
              <a:chExt cx="11018519" cy="934497"/>
            </a:xfrm>
          </p:grpSpPr>
          <p:sp>
            <p:nvSpPr>
              <p:cNvPr id="2" name="矩形 9">
                <a:extLst>
                  <a:ext uri="{FF2B5EF4-FFF2-40B4-BE49-F238E27FC236}">
                    <a16:creationId xmlns:a16="http://schemas.microsoft.com/office/drawing/2014/main" id="{19A55E50-B584-1C9C-8272-B4B36FD9249E}"/>
                  </a:ext>
                </a:extLst>
              </p:cNvPr>
              <p:cNvSpPr/>
              <p:nvPr/>
            </p:nvSpPr>
            <p:spPr bwMode="auto">
              <a:xfrm>
                <a:off x="588264" y="1342686"/>
                <a:ext cx="11018519" cy="93449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600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1950" b="0" i="0" strike="noStrike" cap="none" baseline="0" dirty="0">
                    <a:solidFill>
                      <a:srgbClr val="000000"/>
                    </a:solidFill>
                    <a:effectLst/>
                    <a:latin typeface="Segoe UI"/>
                    <a:ea typeface="Segoe UI"/>
                    <a:cs typeface="Segoe UI"/>
                  </a:rPr>
                  <a:t>Sprachmodell</a:t>
                </a:r>
                <a:endParaRPr lang="zh-CN" altLang="en-US" sz="1950" dirty="0">
                  <a:solidFill>
                    <a:schemeClr val="tx1"/>
                  </a:solidFill>
                </a:endParaRPr>
              </a:p>
            </p:txBody>
          </p:sp>
          <p:pic>
            <p:nvPicPr>
              <p:cNvPr id="42" name="Picture 41">
                <a:extLst>
                  <a:ext uri="{FF2B5EF4-FFF2-40B4-BE49-F238E27FC236}">
                    <a16:creationId xmlns:a16="http://schemas.microsoft.com/office/drawing/2014/main" id="{4C4D269B-0B02-CC4D-F13F-144303692F3D}"/>
                  </a:ext>
                </a:extLst>
              </p:cNvPr>
              <p:cNvPicPr>
                <a:picLocks noChangeAspect="1"/>
              </p:cNvPicPr>
              <p:nvPr/>
            </p:nvPicPr>
            <p:blipFill>
              <a:blip r:embed="rId7"/>
              <a:stretch>
                <a:fillRect/>
              </a:stretch>
            </p:blipFill>
            <p:spPr>
              <a:xfrm>
                <a:off x="4945065" y="1566115"/>
                <a:ext cx="634180" cy="573519"/>
              </a:xfrm>
              <a:prstGeom prst="rect">
                <a:avLst/>
              </a:prstGeom>
            </p:spPr>
          </p:pic>
        </p:grpSp>
      </p:grpSp>
    </p:spTree>
    <p:extLst>
      <p:ext uri="{BB962C8B-B14F-4D97-AF65-F5344CB8AC3E}">
        <p14:creationId xmlns:p14="http://schemas.microsoft.com/office/powerpoint/2010/main" val="36423749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276999"/>
            <a:ext cx="11018520" cy="914400"/>
          </a:xfrm>
        </p:spPr>
        <p:txBody>
          <a:bodyPr/>
          <a:lstStyle/>
          <a:p>
            <a:r>
              <a:rPr lang="de-DE" sz="3600" b="0" i="0" strike="noStrike" cap="none" baseline="0" dirty="0">
                <a:solidFill>
                  <a:srgbClr val="000000"/>
                </a:solidFill>
                <a:effectLst/>
                <a:latin typeface="Segoe UI Semibold"/>
                <a:ea typeface="Segoe UI Semibold"/>
                <a:cs typeface="Segoe UI Semibold"/>
              </a:rPr>
              <a:t>Sprachmodelle</a:t>
            </a:r>
            <a:br>
              <a:rPr sz="3600" dirty="0"/>
            </a:br>
            <a:r>
              <a:rPr lang="de-DE" sz="2400" b="0" i="0" strike="noStrike" cap="none" baseline="0" dirty="0">
                <a:solidFill>
                  <a:srgbClr val="808080"/>
                </a:solidFill>
                <a:effectLst/>
                <a:latin typeface="Segoe UI Semibold"/>
                <a:ea typeface="Segoe UI Semibold"/>
                <a:cs typeface="Segoe UI Semibold"/>
              </a:rPr>
              <a:t>Eine (sehr) allgemeine Übersicht</a:t>
            </a:r>
            <a:endParaRPr lang="zh-CN" altLang="en-US" dirty="0">
              <a:solidFill>
                <a:schemeClr val="bg1">
                  <a:lumMod val="50000"/>
                </a:schemeClr>
              </a:solidFill>
            </a:endParaRPr>
          </a:p>
        </p:txBody>
      </p:sp>
      <p:grpSp>
        <p:nvGrpSpPr>
          <p:cNvPr id="3" name="Group 2" descr="An input block that represents training text. The input block goes into the transformer model. The output of the transformer model is new generated natural language text.">
            <a:extLst>
              <a:ext uri="{FF2B5EF4-FFF2-40B4-BE49-F238E27FC236}">
                <a16:creationId xmlns:a16="http://schemas.microsoft.com/office/drawing/2014/main" id="{AF958FDC-1BBA-6F90-BD32-64BC9CF2B304}"/>
              </a:ext>
            </a:extLst>
          </p:cNvPr>
          <p:cNvGrpSpPr/>
          <p:nvPr/>
        </p:nvGrpSpPr>
        <p:grpSpPr>
          <a:xfrm>
            <a:off x="153563" y="1456918"/>
            <a:ext cx="3265230" cy="1942384"/>
            <a:chOff x="153563" y="1456918"/>
            <a:chExt cx="3265230" cy="1942384"/>
          </a:xfrm>
        </p:grpSpPr>
        <p:sp>
          <p:nvSpPr>
            <p:cNvPr id="102" name="Rectangle 101">
              <a:extLst>
                <a:ext uri="{FF2B5EF4-FFF2-40B4-BE49-F238E27FC236}">
                  <a16:creationId xmlns:a16="http://schemas.microsoft.com/office/drawing/2014/main" id="{8440A863-CDB5-0F7F-B529-B8C325D000B2}"/>
                </a:ext>
              </a:extLst>
            </p:cNvPr>
            <p:cNvSpPr/>
            <p:nvPr/>
          </p:nvSpPr>
          <p:spPr bwMode="auto">
            <a:xfrm>
              <a:off x="153563" y="1456918"/>
              <a:ext cx="3090741" cy="194238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0D311333-019F-46A2-6FD9-49FDD8215B15}"/>
                </a:ext>
              </a:extLst>
            </p:cNvPr>
            <p:cNvGrpSpPr/>
            <p:nvPr/>
          </p:nvGrpSpPr>
          <p:grpSpPr>
            <a:xfrm>
              <a:off x="508727" y="1645965"/>
              <a:ext cx="1344842" cy="1165688"/>
              <a:chOff x="29084" y="1689196"/>
              <a:chExt cx="1344842" cy="1165688"/>
            </a:xfrm>
          </p:grpSpPr>
          <p:grpSp>
            <p:nvGrpSpPr>
              <p:cNvPr id="13" name="Group 12">
                <a:extLst>
                  <a:ext uri="{FF2B5EF4-FFF2-40B4-BE49-F238E27FC236}">
                    <a16:creationId xmlns:a16="http://schemas.microsoft.com/office/drawing/2014/main" id="{B00A1926-32AD-8AC9-005C-CAE489B00BFB}"/>
                  </a:ext>
                </a:extLst>
              </p:cNvPr>
              <p:cNvGrpSpPr/>
              <p:nvPr/>
            </p:nvGrpSpPr>
            <p:grpSpPr>
              <a:xfrm>
                <a:off x="459526" y="1689196"/>
                <a:ext cx="914400" cy="914400"/>
                <a:chOff x="459526" y="1689196"/>
                <a:chExt cx="914400" cy="914400"/>
              </a:xfrm>
            </p:grpSpPr>
            <p:sp>
              <p:nvSpPr>
                <p:cNvPr id="12" name="Rectangle: Single Corner Snipped 11">
                  <a:extLst>
                    <a:ext uri="{FF2B5EF4-FFF2-40B4-BE49-F238E27FC236}">
                      <a16:creationId xmlns:a16="http://schemas.microsoft.com/office/drawing/2014/main" id="{07D059B9-0C70-1519-BA91-C6CD30B99F02}"/>
                    </a:ext>
                  </a:extLst>
                </p:cNvPr>
                <p:cNvSpPr/>
                <p:nvPr/>
              </p:nvSpPr>
              <p:spPr bwMode="auto">
                <a:xfrm>
                  <a:off x="67009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Graphic 10" descr="Document outline">
                  <a:extLst>
                    <a:ext uri="{FF2B5EF4-FFF2-40B4-BE49-F238E27FC236}">
                      <a16:creationId xmlns:a16="http://schemas.microsoft.com/office/drawing/2014/main" id="{0C17670F-547A-5BC5-8D26-FA80C96FB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4" name="Group 13">
                <a:extLst>
                  <a:ext uri="{FF2B5EF4-FFF2-40B4-BE49-F238E27FC236}">
                    <a16:creationId xmlns:a16="http://schemas.microsoft.com/office/drawing/2014/main" id="{BA3091E7-7CBA-EC62-5009-09D30F21C6BF}"/>
                  </a:ext>
                </a:extLst>
              </p:cNvPr>
              <p:cNvGrpSpPr/>
              <p:nvPr/>
            </p:nvGrpSpPr>
            <p:grpSpPr>
              <a:xfrm>
                <a:off x="244305" y="1814840"/>
                <a:ext cx="914400" cy="914400"/>
                <a:chOff x="459526" y="1689196"/>
                <a:chExt cx="914400" cy="914400"/>
              </a:xfrm>
            </p:grpSpPr>
            <p:sp>
              <p:nvSpPr>
                <p:cNvPr id="15" name="Rectangle: Single Corner Snipped 14">
                  <a:extLst>
                    <a:ext uri="{FF2B5EF4-FFF2-40B4-BE49-F238E27FC236}">
                      <a16:creationId xmlns:a16="http://schemas.microsoft.com/office/drawing/2014/main" id="{8BECB081-4C7C-AC31-FDF6-C978325CD1A4}"/>
                    </a:ext>
                  </a:extLst>
                </p:cNvPr>
                <p:cNvSpPr/>
                <p:nvPr/>
              </p:nvSpPr>
              <p:spPr bwMode="auto">
                <a:xfrm>
                  <a:off x="69103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Graphic 15" descr="Document outline">
                  <a:extLst>
                    <a:ext uri="{FF2B5EF4-FFF2-40B4-BE49-F238E27FC236}">
                      <a16:creationId xmlns:a16="http://schemas.microsoft.com/office/drawing/2014/main" id="{6C6B0F10-2EBD-9F5C-874B-ADE5EEA77E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nvGrpSpPr>
              <p:cNvPr id="17" name="Group 16">
                <a:extLst>
                  <a:ext uri="{FF2B5EF4-FFF2-40B4-BE49-F238E27FC236}">
                    <a16:creationId xmlns:a16="http://schemas.microsoft.com/office/drawing/2014/main" id="{B1A49090-5284-7B97-A232-C071B14CDB76}"/>
                  </a:ext>
                </a:extLst>
              </p:cNvPr>
              <p:cNvGrpSpPr/>
              <p:nvPr/>
            </p:nvGrpSpPr>
            <p:grpSpPr>
              <a:xfrm>
                <a:off x="29084" y="1940484"/>
                <a:ext cx="914400" cy="914400"/>
                <a:chOff x="459526" y="1689196"/>
                <a:chExt cx="914400" cy="914400"/>
              </a:xfrm>
            </p:grpSpPr>
            <p:sp>
              <p:nvSpPr>
                <p:cNvPr id="18" name="Rectangle: Single Corner Snipped 17">
                  <a:extLst>
                    <a:ext uri="{FF2B5EF4-FFF2-40B4-BE49-F238E27FC236}">
                      <a16:creationId xmlns:a16="http://schemas.microsoft.com/office/drawing/2014/main" id="{C77E6C81-7E1C-AFE2-DD01-A1DAD58E60C4}"/>
                    </a:ext>
                  </a:extLst>
                </p:cNvPr>
                <p:cNvSpPr/>
                <p:nvPr/>
              </p:nvSpPr>
              <p:spPr bwMode="auto">
                <a:xfrm>
                  <a:off x="691034" y="1814840"/>
                  <a:ext cx="488611" cy="670094"/>
                </a:xfrm>
                <a:prstGeom prst="snip1Rect">
                  <a:avLst>
                    <a:gd name="adj" fmla="val 338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Document outline">
                  <a:extLst>
                    <a:ext uri="{FF2B5EF4-FFF2-40B4-BE49-F238E27FC236}">
                      <a16:creationId xmlns:a16="http://schemas.microsoft.com/office/drawing/2014/main" id="{5214A0E4-5BEB-65D4-1F6F-25FF9BFA41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9526" y="1689196"/>
                  <a:ext cx="914400" cy="914400"/>
                </a:xfrm>
                <a:prstGeom prst="rect">
                  <a:avLst/>
                </a:prstGeom>
              </p:spPr>
            </p:pic>
          </p:grpSp>
        </p:grpSp>
        <p:cxnSp>
          <p:nvCxnSpPr>
            <p:cNvPr id="22" name="Straight Arrow Connector 21">
              <a:extLst>
                <a:ext uri="{FF2B5EF4-FFF2-40B4-BE49-F238E27FC236}">
                  <a16:creationId xmlns:a16="http://schemas.microsoft.com/office/drawing/2014/main" id="{8616875E-D6C2-47E6-2E02-567B55DB1F74}"/>
                </a:ext>
              </a:extLst>
            </p:cNvPr>
            <p:cNvCxnSpPr/>
            <p:nvPr/>
          </p:nvCxnSpPr>
          <p:spPr>
            <a:xfrm>
              <a:off x="1853569" y="2241033"/>
              <a:ext cx="1565224"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D76BACB-AF3C-C0F8-F67D-F768A28114C9}"/>
                </a:ext>
              </a:extLst>
            </p:cNvPr>
            <p:cNvSpPr txBox="1"/>
            <p:nvPr/>
          </p:nvSpPr>
          <p:spPr>
            <a:xfrm>
              <a:off x="1943117" y="2081638"/>
              <a:ext cx="1220928" cy="246221"/>
            </a:xfrm>
            <a:prstGeom prst="rect">
              <a:avLst/>
            </a:prstGeom>
            <a:solidFill>
              <a:schemeClr val="bg1"/>
            </a:solidFill>
          </p:spPr>
          <p:txBody>
            <a:bodyPr wrap="square" lIns="0" tIns="0" rIns="0" bIns="0" rtlCol="0">
              <a:spAutoFit/>
            </a:bodyPr>
            <a:lstStyle>
              <a:defPPr>
                <a:defRPr lang="en-US"/>
              </a:defPPr>
              <a:lvl1pPr algn="ctr">
                <a:defRPr sz="1800"/>
              </a:lvl1pPr>
            </a:lstStyle>
            <a:p>
              <a:r>
                <a:rPr lang="de-DE" sz="1600" b="0" i="0" strike="noStrike" cap="none" baseline="0" dirty="0">
                  <a:solidFill>
                    <a:srgbClr val="000000"/>
                  </a:solidFill>
                  <a:effectLst/>
                  <a:latin typeface="Segoe UI"/>
                  <a:ea typeface="Segoe UI"/>
                  <a:cs typeface="Segoe UI"/>
                </a:rPr>
                <a:t>Trainingstext</a:t>
              </a:r>
            </a:p>
          </p:txBody>
        </p:sp>
        <p:sp>
          <p:nvSpPr>
            <p:cNvPr id="103" name="TextBox 102">
              <a:extLst>
                <a:ext uri="{FF2B5EF4-FFF2-40B4-BE49-F238E27FC236}">
                  <a16:creationId xmlns:a16="http://schemas.microsoft.com/office/drawing/2014/main" id="{40ED81BB-727B-50E4-6695-ED6187D5A685}"/>
                </a:ext>
              </a:extLst>
            </p:cNvPr>
            <p:cNvSpPr txBox="1"/>
            <p:nvPr/>
          </p:nvSpPr>
          <p:spPr>
            <a:xfrm>
              <a:off x="1175144" y="2941490"/>
              <a:ext cx="1010903" cy="307848"/>
            </a:xfrm>
            <a:prstGeom prst="rect">
              <a:avLst/>
            </a:prstGeom>
            <a:noFill/>
          </p:spPr>
          <p:txBody>
            <a:bodyPr wrap="none" lIns="0" tIns="0" rIns="0" bIns="0" rtlCol="0">
              <a:spAutoFit/>
            </a:bodyPr>
            <a:lstStyle/>
            <a:p>
              <a:pPr algn="l"/>
              <a:r>
                <a:rPr lang="de-DE" sz="2000" b="0" i="0" strike="noStrike" cap="none" baseline="0" dirty="0">
                  <a:solidFill>
                    <a:srgbClr val="000000"/>
                  </a:solidFill>
                  <a:effectLst/>
                  <a:latin typeface="Segoe UI"/>
                  <a:ea typeface="Segoe UI"/>
                  <a:cs typeface="Segoe UI"/>
                </a:rPr>
                <a:t>Training</a:t>
              </a:r>
            </a:p>
          </p:txBody>
        </p:sp>
      </p:grpSp>
      <p:sp>
        <p:nvSpPr>
          <p:cNvPr id="5" name="Rectangle 4">
            <a:extLst>
              <a:ext uri="{FF2B5EF4-FFF2-40B4-BE49-F238E27FC236}">
                <a16:creationId xmlns:a16="http://schemas.microsoft.com/office/drawing/2014/main" id="{E4ABA9ED-94A4-9CEB-9604-D8E7B8DFE001}"/>
              </a:ext>
            </a:extLst>
          </p:cNvPr>
          <p:cNvSpPr/>
          <p:nvPr/>
        </p:nvSpPr>
        <p:spPr bwMode="auto">
          <a:xfrm>
            <a:off x="3480190" y="1270388"/>
            <a:ext cx="8378151" cy="4788385"/>
          </a:xfrm>
          <a:prstGeom prst="rect">
            <a:avLst/>
          </a:prstGeom>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de-DE" sz="2400" b="0" i="0" strike="noStrike" cap="none" baseline="0">
                <a:solidFill>
                  <a:srgbClr val="000000"/>
                </a:solidFill>
                <a:effectLst/>
                <a:latin typeface="Segoe UI"/>
                <a:ea typeface="Segoe UI"/>
                <a:cs typeface="Segoe UI"/>
              </a:rPr>
              <a:t>Transformatormodell</a:t>
            </a:r>
          </a:p>
        </p:txBody>
      </p:sp>
      <p:grpSp>
        <p:nvGrpSpPr>
          <p:cNvPr id="9" name="Group 8" descr="A graphic that depicts an arrow going through one block labeled encoder toward a table of tokenized words. Another arrow goes from the table of tokenized words through a block labeled decoder to a block of text that reads &quot;generate natural language sequences&quot;.">
            <a:extLst>
              <a:ext uri="{FF2B5EF4-FFF2-40B4-BE49-F238E27FC236}">
                <a16:creationId xmlns:a16="http://schemas.microsoft.com/office/drawing/2014/main" id="{B92D9F91-0939-879B-0567-07ADD32959D8}"/>
              </a:ext>
            </a:extLst>
          </p:cNvPr>
          <p:cNvGrpSpPr/>
          <p:nvPr/>
        </p:nvGrpSpPr>
        <p:grpSpPr>
          <a:xfrm>
            <a:off x="3484484" y="1909076"/>
            <a:ext cx="5426303" cy="3542522"/>
            <a:chOff x="3484484" y="1909076"/>
            <a:chExt cx="5426303" cy="3542522"/>
          </a:xfrm>
        </p:grpSpPr>
        <p:sp>
          <p:nvSpPr>
            <p:cNvPr id="6" name="Rectangle 5">
              <a:extLst>
                <a:ext uri="{FF2B5EF4-FFF2-40B4-BE49-F238E27FC236}">
                  <a16:creationId xmlns:a16="http://schemas.microsoft.com/office/drawing/2014/main" id="{969AC60D-4210-D656-2224-50945CEA863C}"/>
                </a:ext>
              </a:extLst>
            </p:cNvPr>
            <p:cNvSpPr/>
            <p:nvPr/>
          </p:nvSpPr>
          <p:spPr bwMode="auto">
            <a:xfrm>
              <a:off x="5087365" y="4020666"/>
              <a:ext cx="2212709" cy="14309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400" b="0" i="0" strike="noStrike" cap="none" baseline="0" dirty="0">
                  <a:gradFill>
                    <a:gsLst>
                      <a:gs pos="0">
                        <a:srgbClr val="FFFFFF"/>
                      </a:gs>
                      <a:gs pos="100000">
                        <a:srgbClr val="FFFFFF"/>
                      </a:gs>
                    </a:gsLst>
                    <a:lin ang="5400000"/>
                    <a:tileRect l="-100000" t="-100000"/>
                  </a:gradFill>
                  <a:effectLst/>
                  <a:latin typeface="Segoe UI"/>
                  <a:ea typeface="Segoe UI"/>
                  <a:cs typeface="Segoe UI"/>
                </a:rPr>
                <a:t>Decoder</a:t>
              </a:r>
            </a:p>
          </p:txBody>
        </p:sp>
        <p:pic>
          <p:nvPicPr>
            <p:cNvPr id="27" name="Graphic 26" descr="Dog with solid fill">
              <a:extLst>
                <a:ext uri="{FF2B5EF4-FFF2-40B4-BE49-F238E27FC236}">
                  <a16:creationId xmlns:a16="http://schemas.microsoft.com/office/drawing/2014/main" id="{B2E5C29A-74AC-0817-22BF-50D64D83C3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81509" y="2161700"/>
              <a:ext cx="429278" cy="429278"/>
            </a:xfrm>
            <a:prstGeom prst="rect">
              <a:avLst/>
            </a:prstGeom>
          </p:spPr>
        </p:pic>
        <p:pic>
          <p:nvPicPr>
            <p:cNvPr id="28" name="Graphic 27" descr="Puppy 2 with solid fill">
              <a:extLst>
                <a:ext uri="{FF2B5EF4-FFF2-40B4-BE49-F238E27FC236}">
                  <a16:creationId xmlns:a16="http://schemas.microsoft.com/office/drawing/2014/main" id="{83FDC13C-7D04-0DBD-9263-E00AB8F552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1438" y="2831024"/>
              <a:ext cx="376231" cy="376231"/>
            </a:xfrm>
            <a:prstGeom prst="rect">
              <a:avLst/>
            </a:prstGeom>
          </p:spPr>
        </p:pic>
        <p:pic>
          <p:nvPicPr>
            <p:cNvPr id="29" name="Graphic 28" descr="Cat with solid fill">
              <a:extLst>
                <a:ext uri="{FF2B5EF4-FFF2-40B4-BE49-F238E27FC236}">
                  <a16:creationId xmlns:a16="http://schemas.microsoft.com/office/drawing/2014/main" id="{A19613E6-0FF0-0C1B-92A7-4A6C344E18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44028" y="2549609"/>
              <a:ext cx="282962" cy="282962"/>
            </a:xfrm>
            <a:prstGeom prst="rect">
              <a:avLst/>
            </a:prstGeom>
          </p:spPr>
        </p:pic>
        <p:pic>
          <p:nvPicPr>
            <p:cNvPr id="30" name="Graphic 29" descr="Skateboard with solid fill">
              <a:extLst>
                <a:ext uri="{FF2B5EF4-FFF2-40B4-BE49-F238E27FC236}">
                  <a16:creationId xmlns:a16="http://schemas.microsoft.com/office/drawing/2014/main" id="{5BD471F9-EE25-87D3-2D65-9417E545EF5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8531" y="3183872"/>
              <a:ext cx="362044" cy="362044"/>
            </a:xfrm>
            <a:prstGeom prst="rect">
              <a:avLst/>
            </a:prstGeom>
          </p:spPr>
        </p:pic>
        <p:cxnSp>
          <p:nvCxnSpPr>
            <p:cNvPr id="78" name="Straight Arrow Connector 77">
              <a:extLst>
                <a:ext uri="{FF2B5EF4-FFF2-40B4-BE49-F238E27FC236}">
                  <a16:creationId xmlns:a16="http://schemas.microsoft.com/office/drawing/2014/main" id="{1D4EDC1B-A384-FBCF-DA93-E3119D7E7FBC}"/>
                </a:ext>
              </a:extLst>
            </p:cNvPr>
            <p:cNvCxnSpPr/>
            <p:nvPr/>
          </p:nvCxnSpPr>
          <p:spPr>
            <a:xfrm>
              <a:off x="3594779" y="2583046"/>
              <a:ext cx="4618177" cy="793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9E492E0-4E8C-A830-6B29-FCC402B20D32}"/>
                </a:ext>
              </a:extLst>
            </p:cNvPr>
            <p:cNvSpPr txBox="1"/>
            <p:nvPr/>
          </p:nvSpPr>
          <p:spPr>
            <a:xfrm>
              <a:off x="6087528" y="2015519"/>
              <a:ext cx="1774952" cy="646331"/>
            </a:xfrm>
            <a:prstGeom prst="rect">
              <a:avLst/>
            </a:prstGeom>
            <a:solidFill>
              <a:schemeClr val="bg1"/>
            </a:solidFill>
          </p:spPr>
          <p:txBody>
            <a:bodyPr wrap="square" lIns="0" tIns="0" rIns="0" bIns="0" rtlCol="0">
              <a:spAutoFit/>
            </a:bodyPr>
            <a:lstStyle/>
            <a:p>
              <a:pPr algn="ctr"/>
              <a:r>
                <a:rPr lang="de-DE" sz="1400" b="0" i="0" strike="noStrike" cap="none" baseline="0" dirty="0">
                  <a:solidFill>
                    <a:srgbClr val="000000"/>
                  </a:solidFill>
                  <a:effectLst/>
                  <a:latin typeface="Segoe UI"/>
                  <a:ea typeface="Segoe UI"/>
                  <a:cs typeface="Segoe UI"/>
                </a:rPr>
                <a:t>Codiert Texttoken </a:t>
              </a:r>
              <a:br>
                <a:rPr lang="de-DE" sz="1400" b="0" i="0" strike="noStrike" cap="none" baseline="0" dirty="0">
                  <a:solidFill>
                    <a:srgbClr val="000000"/>
                  </a:solidFill>
                  <a:effectLst/>
                  <a:latin typeface="Segoe UI"/>
                  <a:ea typeface="Segoe UI"/>
                  <a:cs typeface="Segoe UI"/>
                </a:rPr>
              </a:br>
              <a:r>
                <a:rPr lang="de-DE" sz="1400" b="0" i="0" strike="noStrike" cap="none" baseline="0" dirty="0">
                  <a:solidFill>
                    <a:srgbClr val="000000"/>
                  </a:solidFill>
                  <a:effectLst/>
                  <a:latin typeface="Segoe UI"/>
                  <a:ea typeface="Segoe UI"/>
                  <a:cs typeface="Segoe UI"/>
                </a:rPr>
                <a:t>als Vektoren (</a:t>
              </a:r>
              <a:r>
                <a:rPr lang="de-DE" sz="1400" b="0" i="1" strike="noStrike" cap="none" baseline="0" dirty="0">
                  <a:solidFill>
                    <a:srgbClr val="000000"/>
                  </a:solidFill>
                  <a:effectLst/>
                  <a:latin typeface="Segoe UI"/>
                  <a:ea typeface="Segoe UI"/>
                  <a:cs typeface="Segoe UI"/>
                </a:rPr>
                <a:t>Einbettungen</a:t>
              </a:r>
              <a:r>
                <a:rPr lang="de-DE" sz="1400" b="0" i="0" strike="noStrike" cap="none" baseline="0" dirty="0">
                  <a:solidFill>
                    <a:srgbClr val="000000"/>
                  </a:solidFill>
                  <a:effectLst/>
                  <a:latin typeface="Segoe UI"/>
                  <a:ea typeface="Segoe UI"/>
                  <a:cs typeface="Segoe UI"/>
                </a:rPr>
                <a:t>)</a:t>
              </a:r>
            </a:p>
          </p:txBody>
        </p:sp>
        <p:cxnSp>
          <p:nvCxnSpPr>
            <p:cNvPr id="58" name="Straight Arrow Connector 57">
              <a:extLst>
                <a:ext uri="{FF2B5EF4-FFF2-40B4-BE49-F238E27FC236}">
                  <a16:creationId xmlns:a16="http://schemas.microsoft.com/office/drawing/2014/main" id="{DFFB018B-6A22-349D-149A-51528452546C}"/>
                </a:ext>
              </a:extLst>
            </p:cNvPr>
            <p:cNvCxnSpPr>
              <a:stCxn id="26" idx="1"/>
              <a:endCxn id="6" idx="3"/>
            </p:cNvCxnSpPr>
            <p:nvPr/>
          </p:nvCxnSpPr>
          <p:spPr>
            <a:xfrm rot="10800000" flipV="1">
              <a:off x="7300074" y="2866772"/>
              <a:ext cx="912882" cy="1869359"/>
            </a:xfrm>
            <a:prstGeom prst="bentConnector3">
              <a:avLst>
                <a:gd name="adj1" fmla="val 50000"/>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393A46B-9457-B7A5-E908-0BAFB6CD31B8}"/>
                </a:ext>
              </a:extLst>
            </p:cNvPr>
            <p:cNvCxnSpPr>
              <a:cxnSpLocks/>
              <a:stCxn id="6" idx="1"/>
            </p:cNvCxnSpPr>
            <p:nvPr/>
          </p:nvCxnSpPr>
          <p:spPr>
            <a:xfrm flipH="1">
              <a:off x="3484484" y="4736132"/>
              <a:ext cx="1602881" cy="1279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5EC6784-347F-CA47-CC98-43691BD2625C}"/>
                </a:ext>
              </a:extLst>
            </p:cNvPr>
            <p:cNvSpPr txBox="1"/>
            <p:nvPr/>
          </p:nvSpPr>
          <p:spPr>
            <a:xfrm>
              <a:off x="3651970" y="4417525"/>
              <a:ext cx="1372593" cy="600164"/>
            </a:xfrm>
            <a:prstGeom prst="rect">
              <a:avLst/>
            </a:prstGeom>
            <a:solidFill>
              <a:schemeClr val="bg1"/>
            </a:solidFill>
          </p:spPr>
          <p:txBody>
            <a:bodyPr wrap="square" lIns="0" tIns="0" rIns="0" bIns="0" rtlCol="0">
              <a:spAutoFit/>
            </a:bodyPr>
            <a:lstStyle/>
            <a:p>
              <a:pPr algn="ctr"/>
              <a:r>
                <a:rPr lang="de-DE" sz="1300" b="0" i="0" strike="noStrike" cap="none" baseline="0" dirty="0">
                  <a:solidFill>
                    <a:srgbClr val="000000"/>
                  </a:solidFill>
                  <a:effectLst/>
                  <a:latin typeface="Segoe UI"/>
                  <a:ea typeface="Segoe UI"/>
                  <a:cs typeface="Segoe UI"/>
                </a:rPr>
                <a:t>Generiert natürliche Sprachsequenzen</a:t>
              </a:r>
            </a:p>
          </p:txBody>
        </p:sp>
        <p:sp>
          <p:nvSpPr>
            <p:cNvPr id="4" name="Rectangle 3">
              <a:extLst>
                <a:ext uri="{FF2B5EF4-FFF2-40B4-BE49-F238E27FC236}">
                  <a16:creationId xmlns:a16="http://schemas.microsoft.com/office/drawing/2014/main" id="{D3DCC6B9-83C8-BE5B-2C37-D29783A4B993}"/>
                </a:ext>
              </a:extLst>
            </p:cNvPr>
            <p:cNvSpPr/>
            <p:nvPr/>
          </p:nvSpPr>
          <p:spPr bwMode="auto">
            <a:xfrm>
              <a:off x="3748342" y="1909076"/>
              <a:ext cx="2212709" cy="14309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400" b="0" i="0" strike="noStrike" cap="none" baseline="0">
                  <a:gradFill>
                    <a:gsLst>
                      <a:gs pos="0">
                        <a:srgbClr val="FFFFFF"/>
                      </a:gs>
                      <a:gs pos="100000">
                        <a:srgbClr val="FFFFFF"/>
                      </a:gs>
                    </a:gsLst>
                    <a:lin ang="5400000"/>
                    <a:tileRect l="-100000" t="-100000"/>
                  </a:gradFill>
                  <a:effectLst/>
                  <a:latin typeface="Segoe UI"/>
                  <a:ea typeface="Segoe UI"/>
                  <a:cs typeface="Segoe UI"/>
                </a:rPr>
                <a:t>Encoder</a:t>
              </a:r>
            </a:p>
          </p:txBody>
        </p:sp>
      </p:grpSp>
      <p:graphicFrame>
        <p:nvGraphicFramePr>
          <p:cNvPr id="26" name="Table 25" descr="A table containing 4 words and their associated vectors. The word dog is associated with the example vector [10,3,2]. The word cat is associated with the example vector [10,3,1]. The word puppy is associated with the example vector [5,2,1]. The word skateboard is associated with the example vector [-3,3,2].">
            <a:extLst>
              <a:ext uri="{FF2B5EF4-FFF2-40B4-BE49-F238E27FC236}">
                <a16:creationId xmlns:a16="http://schemas.microsoft.com/office/drawing/2014/main" id="{4318DD89-6DB9-9864-8DD7-808A7342DD43}"/>
              </a:ext>
            </a:extLst>
          </p:cNvPr>
          <p:cNvGraphicFramePr>
            <a:graphicFrameLocks noGrp="1"/>
          </p:cNvGraphicFramePr>
          <p:nvPr/>
        </p:nvGraphicFramePr>
        <p:xfrm>
          <a:off x="8212956" y="2196213"/>
          <a:ext cx="3326695" cy="1341120"/>
        </p:xfrm>
        <a:graphic>
          <a:graphicData uri="http://schemas.openxmlformats.org/drawingml/2006/table">
            <a:tbl>
              <a:tblPr firstRow="1" bandRow="1">
                <a:tableStyleId>{5940675A-B579-460E-94D1-54222C63F5DA}</a:tableStyleId>
              </a:tblPr>
              <a:tblGrid>
                <a:gridCol w="790857">
                  <a:extLst>
                    <a:ext uri="{9D8B030D-6E8A-4147-A177-3AD203B41FA5}">
                      <a16:colId xmlns:a16="http://schemas.microsoft.com/office/drawing/2014/main" val="844743495"/>
                    </a:ext>
                  </a:extLst>
                </a:gridCol>
                <a:gridCol w="1250696">
                  <a:extLst>
                    <a:ext uri="{9D8B030D-6E8A-4147-A177-3AD203B41FA5}">
                      <a16:colId xmlns:a16="http://schemas.microsoft.com/office/drawing/2014/main" val="171415725"/>
                    </a:ext>
                  </a:extLst>
                </a:gridCol>
                <a:gridCol w="1285142">
                  <a:extLst>
                    <a:ext uri="{9D8B030D-6E8A-4147-A177-3AD203B41FA5}">
                      <a16:colId xmlns:a16="http://schemas.microsoft.com/office/drawing/2014/main" val="3083323388"/>
                    </a:ext>
                  </a:extLst>
                </a:gridCol>
              </a:tblGrid>
              <a:tr h="318040">
                <a:tc>
                  <a:txBody>
                    <a:bodyPr/>
                    <a:lstStyle/>
                    <a:p>
                      <a:endParaRPr lang="en-US" sz="1600"/>
                    </a:p>
                  </a:txBody>
                  <a:tcPr>
                    <a:lnT w="12700" cap="flat" cmpd="sng" algn="ctr">
                      <a:solidFill>
                        <a:schemeClr val="tx1"/>
                      </a:solidFill>
                      <a:prstDash val="solid"/>
                      <a:round/>
                      <a:headEnd type="none" w="med" len="med"/>
                      <a:tailEnd type="none" w="med" len="med"/>
                    </a:lnT>
                  </a:tcPr>
                </a:tc>
                <a:tc>
                  <a:txBody>
                    <a:bodyPr/>
                    <a:lstStyle/>
                    <a:p>
                      <a:r>
                        <a:rPr lang="de-DE" sz="1600" b="0" i="0" strike="noStrike" cap="none" baseline="0">
                          <a:solidFill>
                            <a:srgbClr val="000000"/>
                          </a:solidFill>
                          <a:effectLst/>
                          <a:latin typeface="Segoe UI"/>
                          <a:ea typeface="Segoe UI"/>
                          <a:cs typeface="Segoe UI"/>
                        </a:rPr>
                        <a:t>dog</a:t>
                      </a:r>
                    </a:p>
                  </a:txBody>
                  <a:tcPr/>
                </a:tc>
                <a:tc>
                  <a:txBody>
                    <a:bodyPr/>
                    <a:lstStyle/>
                    <a:p>
                      <a:r>
                        <a:rPr lang="de-DE" sz="1600" b="0" i="0" strike="noStrike" cap="none" baseline="0">
                          <a:solidFill>
                            <a:srgbClr val="000000"/>
                          </a:solidFill>
                          <a:effectLst/>
                          <a:latin typeface="Segoe UI"/>
                          <a:ea typeface="Segoe UI"/>
                          <a:cs typeface="Segoe UI"/>
                        </a:rPr>
                        <a:t>[10, 3, 2]</a:t>
                      </a:r>
                    </a:p>
                  </a:txBody>
                  <a:tcPr/>
                </a:tc>
                <a:extLst>
                  <a:ext uri="{0D108BD9-81ED-4DB2-BD59-A6C34878D82A}">
                    <a16:rowId xmlns:a16="http://schemas.microsoft.com/office/drawing/2014/main" val="1650577256"/>
                  </a:ext>
                </a:extLst>
              </a:tr>
              <a:tr h="318040">
                <a:tc>
                  <a:txBody>
                    <a:bodyPr/>
                    <a:lstStyle/>
                    <a:p>
                      <a:endParaRPr lang="en-US" sz="1600"/>
                    </a:p>
                  </a:txBody>
                  <a:tcPr/>
                </a:tc>
                <a:tc>
                  <a:txBody>
                    <a:bodyPr/>
                    <a:lstStyle/>
                    <a:p>
                      <a:r>
                        <a:rPr lang="de-DE" sz="1600" b="0" i="0" strike="noStrike" cap="none" baseline="0">
                          <a:solidFill>
                            <a:srgbClr val="000000"/>
                          </a:solidFill>
                          <a:effectLst/>
                          <a:latin typeface="Segoe UI"/>
                          <a:ea typeface="Segoe UI"/>
                          <a:cs typeface="Segoe UI"/>
                        </a:rPr>
                        <a:t>cat</a:t>
                      </a:r>
                    </a:p>
                  </a:txBody>
                  <a:tcPr/>
                </a:tc>
                <a:tc>
                  <a:txBody>
                    <a:bodyPr/>
                    <a:lstStyle/>
                    <a:p>
                      <a:r>
                        <a:rPr lang="de-DE" sz="1600" b="0" i="0" strike="noStrike" cap="none" baseline="0" dirty="0">
                          <a:solidFill>
                            <a:srgbClr val="000000"/>
                          </a:solidFill>
                          <a:effectLst/>
                          <a:latin typeface="Segoe UI"/>
                          <a:ea typeface="Segoe UI"/>
                          <a:cs typeface="Segoe UI"/>
                        </a:rPr>
                        <a:t>[10, 3, 1]</a:t>
                      </a:r>
                    </a:p>
                  </a:txBody>
                  <a:tcPr/>
                </a:tc>
                <a:extLst>
                  <a:ext uri="{0D108BD9-81ED-4DB2-BD59-A6C34878D82A}">
                    <a16:rowId xmlns:a16="http://schemas.microsoft.com/office/drawing/2014/main" val="3858367347"/>
                  </a:ext>
                </a:extLst>
              </a:tr>
              <a:tr h="318040">
                <a:tc>
                  <a:txBody>
                    <a:bodyPr/>
                    <a:lstStyle/>
                    <a:p>
                      <a:endParaRPr lang="en-US" sz="1600"/>
                    </a:p>
                  </a:txBody>
                  <a:tcPr/>
                </a:tc>
                <a:tc>
                  <a:txBody>
                    <a:bodyPr/>
                    <a:lstStyle/>
                    <a:p>
                      <a:r>
                        <a:rPr lang="de-DE" sz="1600" b="0" i="0" strike="noStrike" cap="none" baseline="0">
                          <a:solidFill>
                            <a:srgbClr val="000000"/>
                          </a:solidFill>
                          <a:effectLst/>
                          <a:latin typeface="Segoe UI"/>
                          <a:ea typeface="Segoe UI"/>
                          <a:cs typeface="Segoe UI"/>
                        </a:rPr>
                        <a:t>puppy</a:t>
                      </a:r>
                    </a:p>
                  </a:txBody>
                  <a:tcPr/>
                </a:tc>
                <a:tc>
                  <a:txBody>
                    <a:bodyPr/>
                    <a:lstStyle/>
                    <a:p>
                      <a:r>
                        <a:rPr lang="de-DE" sz="1600" b="0" i="0" strike="noStrike" cap="none" baseline="0">
                          <a:solidFill>
                            <a:srgbClr val="000000"/>
                          </a:solidFill>
                          <a:effectLst/>
                          <a:latin typeface="Segoe UI"/>
                          <a:ea typeface="Segoe UI"/>
                          <a:cs typeface="Segoe UI"/>
                        </a:rPr>
                        <a:t>[5,2,1]</a:t>
                      </a:r>
                    </a:p>
                  </a:txBody>
                  <a:tcPr/>
                </a:tc>
                <a:extLst>
                  <a:ext uri="{0D108BD9-81ED-4DB2-BD59-A6C34878D82A}">
                    <a16:rowId xmlns:a16="http://schemas.microsoft.com/office/drawing/2014/main" val="2013910439"/>
                  </a:ext>
                </a:extLst>
              </a:tr>
              <a:tr h="318040">
                <a:tc>
                  <a:txBody>
                    <a:bodyPr/>
                    <a:lstStyle/>
                    <a:p>
                      <a:endParaRPr lang="en-US" sz="1600"/>
                    </a:p>
                  </a:txBody>
                  <a:tcPr/>
                </a:tc>
                <a:tc>
                  <a:txBody>
                    <a:bodyPr/>
                    <a:lstStyle/>
                    <a:p>
                      <a:r>
                        <a:rPr lang="de-DE" sz="1600" b="0" i="0" strike="noStrike" cap="none" baseline="0" dirty="0">
                          <a:solidFill>
                            <a:srgbClr val="000000"/>
                          </a:solidFill>
                          <a:effectLst/>
                          <a:latin typeface="Segoe UI"/>
                          <a:ea typeface="Segoe UI"/>
                          <a:cs typeface="Segoe UI"/>
                        </a:rPr>
                        <a:t>skateboard</a:t>
                      </a:r>
                    </a:p>
                  </a:txBody>
                  <a:tcPr/>
                </a:tc>
                <a:tc>
                  <a:txBody>
                    <a:bodyPr/>
                    <a:lstStyle/>
                    <a:p>
                      <a:r>
                        <a:rPr lang="de-DE" sz="1600" b="0" i="0" strike="noStrike" cap="none" baseline="0" dirty="0">
                          <a:solidFill>
                            <a:srgbClr val="000000"/>
                          </a:solidFill>
                          <a:effectLst/>
                          <a:latin typeface="Segoe UI"/>
                          <a:ea typeface="Segoe UI"/>
                          <a:cs typeface="Segoe UI"/>
                        </a:rPr>
                        <a:t>[-3, 3, 2]</a:t>
                      </a:r>
                    </a:p>
                  </a:txBody>
                  <a:tcPr/>
                </a:tc>
                <a:extLst>
                  <a:ext uri="{0D108BD9-81ED-4DB2-BD59-A6C34878D82A}">
                    <a16:rowId xmlns:a16="http://schemas.microsoft.com/office/drawing/2014/main" val="2887896914"/>
                  </a:ext>
                </a:extLst>
              </a:tr>
            </a:tbl>
          </a:graphicData>
        </a:graphic>
      </p:graphicFrame>
      <p:sp>
        <p:nvSpPr>
          <p:cNvPr id="57" name="TextBox 56">
            <a:extLst>
              <a:ext uri="{FF2B5EF4-FFF2-40B4-BE49-F238E27FC236}">
                <a16:creationId xmlns:a16="http://schemas.microsoft.com/office/drawing/2014/main" id="{F7319D36-5B81-95F3-E4E6-DD2350222B8F}"/>
              </a:ext>
            </a:extLst>
          </p:cNvPr>
          <p:cNvSpPr txBox="1"/>
          <p:nvPr/>
        </p:nvSpPr>
        <p:spPr>
          <a:xfrm>
            <a:off x="8149694" y="4006200"/>
            <a:ext cx="1832821" cy="1723549"/>
          </a:xfrm>
          <a:prstGeom prst="rect">
            <a:avLst/>
          </a:prstGeom>
          <a:solidFill>
            <a:schemeClr val="bg1"/>
          </a:solidFill>
        </p:spPr>
        <p:txBody>
          <a:bodyPr wrap="square" lIns="0" tIns="0" rIns="0" bIns="0" rtlCol="0">
            <a:spAutoFit/>
          </a:bodyPr>
          <a:lstStyle/>
          <a:p>
            <a:pPr algn="l"/>
            <a:r>
              <a:rPr lang="de-DE" sz="1400" b="0" i="0" strike="noStrike" cap="none" baseline="0" dirty="0">
                <a:solidFill>
                  <a:srgbClr val="000000"/>
                </a:solidFill>
                <a:effectLst/>
                <a:latin typeface="Segoe UI"/>
                <a:ea typeface="Segoe UI"/>
                <a:cs typeface="Segoe UI"/>
              </a:rPr>
              <a:t>Einbettungsvektoren kapseln semantische Attribute in mehreren Dimensionen</a:t>
            </a:r>
          </a:p>
          <a:p>
            <a:pPr algn="l"/>
            <a:endParaRPr lang="en-US" sz="1400" dirty="0"/>
          </a:p>
          <a:p>
            <a:pPr algn="l"/>
            <a:r>
              <a:rPr lang="de-DE" sz="1400" b="0" i="0" strike="noStrike" cap="none" baseline="0" dirty="0">
                <a:solidFill>
                  <a:srgbClr val="000000"/>
                </a:solidFill>
                <a:effectLst/>
                <a:latin typeface="Segoe UI"/>
                <a:ea typeface="Segoe UI"/>
                <a:cs typeface="Segoe UI"/>
              </a:rPr>
              <a:t>(verwandte Wörter verfügen über eine </a:t>
            </a:r>
            <a:br>
              <a:rPr lang="de-DE" sz="1400" b="0" i="0" strike="noStrike" cap="none" baseline="0" dirty="0">
                <a:solidFill>
                  <a:srgbClr val="000000"/>
                </a:solidFill>
                <a:effectLst/>
                <a:latin typeface="Segoe UI"/>
                <a:ea typeface="Segoe UI"/>
                <a:cs typeface="Segoe UI"/>
              </a:rPr>
            </a:br>
            <a:r>
              <a:rPr lang="de-DE" sz="1400" b="0" i="0" strike="noStrike" cap="none" baseline="0" dirty="0">
                <a:solidFill>
                  <a:srgbClr val="000000"/>
                </a:solidFill>
                <a:effectLst/>
                <a:latin typeface="Segoe UI"/>
                <a:ea typeface="Segoe UI"/>
                <a:cs typeface="Segoe UI"/>
              </a:rPr>
              <a:t>ähnliche Ausrichtung)</a:t>
            </a:r>
          </a:p>
        </p:txBody>
      </p:sp>
      <p:grpSp>
        <p:nvGrpSpPr>
          <p:cNvPr id="41" name="Group 40" descr="An image depicting the vectors for dog, cat, puppy, skateboard in 3-D space. Related words have similar orientation. ">
            <a:extLst>
              <a:ext uri="{FF2B5EF4-FFF2-40B4-BE49-F238E27FC236}">
                <a16:creationId xmlns:a16="http://schemas.microsoft.com/office/drawing/2014/main" id="{3990A313-8646-F462-76E3-A69170D64980}"/>
              </a:ext>
            </a:extLst>
          </p:cNvPr>
          <p:cNvGrpSpPr/>
          <p:nvPr/>
        </p:nvGrpSpPr>
        <p:grpSpPr>
          <a:xfrm>
            <a:off x="9955924" y="3783982"/>
            <a:ext cx="1804956" cy="1719767"/>
            <a:chOff x="2306493" y="2387647"/>
            <a:chExt cx="3458254" cy="3295035"/>
          </a:xfrm>
        </p:grpSpPr>
        <p:grpSp>
          <p:nvGrpSpPr>
            <p:cNvPr id="42" name="Group 41">
              <a:extLst>
                <a:ext uri="{FF2B5EF4-FFF2-40B4-BE49-F238E27FC236}">
                  <a16:creationId xmlns:a16="http://schemas.microsoft.com/office/drawing/2014/main" id="{26E01525-FFEB-25AE-1864-AB3E0FFA5F2F}"/>
                </a:ext>
              </a:extLst>
            </p:cNvPr>
            <p:cNvGrpSpPr/>
            <p:nvPr/>
          </p:nvGrpSpPr>
          <p:grpSpPr>
            <a:xfrm>
              <a:off x="2306493" y="2387647"/>
              <a:ext cx="3458254" cy="3295035"/>
              <a:chOff x="843757" y="2390716"/>
              <a:chExt cx="3458254" cy="3295035"/>
            </a:xfrm>
          </p:grpSpPr>
          <p:cxnSp>
            <p:nvCxnSpPr>
              <p:cNvPr id="47" name="Straight Arrow Connector 46">
                <a:extLst>
                  <a:ext uri="{FF2B5EF4-FFF2-40B4-BE49-F238E27FC236}">
                    <a16:creationId xmlns:a16="http://schemas.microsoft.com/office/drawing/2014/main" id="{DEAFA1EF-D89E-F7D1-1052-63B8C684DCE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48" name="Group 47">
                <a:extLst>
                  <a:ext uri="{FF2B5EF4-FFF2-40B4-BE49-F238E27FC236}">
                    <a16:creationId xmlns:a16="http://schemas.microsoft.com/office/drawing/2014/main" id="{BC750EAC-A561-4902-2141-112D88027540}"/>
                  </a:ext>
                </a:extLst>
              </p:cNvPr>
              <p:cNvGrpSpPr/>
              <p:nvPr/>
            </p:nvGrpSpPr>
            <p:grpSpPr>
              <a:xfrm>
                <a:off x="843757" y="2390716"/>
                <a:ext cx="3458254" cy="3295035"/>
                <a:chOff x="1927371" y="1728439"/>
                <a:chExt cx="5367964" cy="4033024"/>
              </a:xfrm>
            </p:grpSpPr>
            <p:sp>
              <p:nvSpPr>
                <p:cNvPr id="52" name="Rectangle 51">
                  <a:extLst>
                    <a:ext uri="{FF2B5EF4-FFF2-40B4-BE49-F238E27FC236}">
                      <a16:creationId xmlns:a16="http://schemas.microsoft.com/office/drawing/2014/main" id="{20E1A4E4-CB4C-687F-715D-45C58DBA2F36}"/>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53" name="Straight Arrow Connector 52">
                  <a:extLst>
                    <a:ext uri="{FF2B5EF4-FFF2-40B4-BE49-F238E27FC236}">
                      <a16:creationId xmlns:a16="http://schemas.microsoft.com/office/drawing/2014/main" id="{6953C6E9-3314-EBED-FAC1-2CFA65EC6E0D}"/>
                    </a:ext>
                  </a:extLst>
                </p:cNvPr>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54" name="Cube 53">
                  <a:extLst>
                    <a:ext uri="{FF2B5EF4-FFF2-40B4-BE49-F238E27FC236}">
                      <a16:creationId xmlns:a16="http://schemas.microsoft.com/office/drawing/2014/main" id="{726A729A-4AC6-0A38-E5A0-1B5ECECBF04B}"/>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49" name="Straight Arrow Connector 48">
                <a:extLst>
                  <a:ext uri="{FF2B5EF4-FFF2-40B4-BE49-F238E27FC236}">
                    <a16:creationId xmlns:a16="http://schemas.microsoft.com/office/drawing/2014/main" id="{B0ACD8C9-7AD9-9B4D-79C6-150D513CA431}"/>
                  </a:ext>
                </a:extLst>
              </p:cNvPr>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50" name="Straight Arrow Connector 49">
                <a:extLst>
                  <a:ext uri="{FF2B5EF4-FFF2-40B4-BE49-F238E27FC236}">
                    <a16:creationId xmlns:a16="http://schemas.microsoft.com/office/drawing/2014/main" id="{1D69ED9F-C130-B239-893A-57B973E1BC2A}"/>
                  </a:ext>
                </a:extLst>
              </p:cNvPr>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51" name="Straight Arrow Connector 50">
                <a:extLst>
                  <a:ext uri="{FF2B5EF4-FFF2-40B4-BE49-F238E27FC236}">
                    <a16:creationId xmlns:a16="http://schemas.microsoft.com/office/drawing/2014/main" id="{47025814-6F44-4389-59B9-CFB180FCEFA9}"/>
                  </a:ext>
                </a:extLst>
              </p:cNvPr>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3" name="Graphic 42" descr="Skateboard with solid fill">
              <a:extLst>
                <a:ext uri="{FF2B5EF4-FFF2-40B4-BE49-F238E27FC236}">
                  <a16:creationId xmlns:a16="http://schemas.microsoft.com/office/drawing/2014/main" id="{24FAF93E-BD1A-2484-72AD-D2771E6322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16969" y="3317270"/>
              <a:ext cx="606379" cy="606379"/>
            </a:xfrm>
            <a:prstGeom prst="rect">
              <a:avLst/>
            </a:prstGeom>
          </p:spPr>
        </p:pic>
        <p:pic>
          <p:nvPicPr>
            <p:cNvPr id="44" name="Graphic 43" descr="Cat with solid fill">
              <a:extLst>
                <a:ext uri="{FF2B5EF4-FFF2-40B4-BE49-F238E27FC236}">
                  <a16:creationId xmlns:a16="http://schemas.microsoft.com/office/drawing/2014/main" id="{5ED41A83-6F90-9F45-5D1D-527102F6B5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05109" y="3851937"/>
              <a:ext cx="473926" cy="473926"/>
            </a:xfrm>
            <a:prstGeom prst="rect">
              <a:avLst/>
            </a:prstGeom>
          </p:spPr>
        </p:pic>
        <p:pic>
          <p:nvPicPr>
            <p:cNvPr id="45" name="Graphic 44" descr="Dog with solid fill">
              <a:extLst>
                <a:ext uri="{FF2B5EF4-FFF2-40B4-BE49-F238E27FC236}">
                  <a16:creationId xmlns:a16="http://schemas.microsoft.com/office/drawing/2014/main" id="{7FC878E4-53CB-B187-547C-63E7A45EF8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33630" y="3237429"/>
              <a:ext cx="718988" cy="718988"/>
            </a:xfrm>
            <a:prstGeom prst="rect">
              <a:avLst/>
            </a:prstGeom>
          </p:spPr>
        </p:pic>
        <p:pic>
          <p:nvPicPr>
            <p:cNvPr id="46" name="Graphic 45" descr="Puppy 2 with solid fill">
              <a:extLst>
                <a:ext uri="{FF2B5EF4-FFF2-40B4-BE49-F238E27FC236}">
                  <a16:creationId xmlns:a16="http://schemas.microsoft.com/office/drawing/2014/main" id="{03AE08CB-0C02-3D94-4A4F-C6C259EAE3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51844" y="3555637"/>
              <a:ext cx="630141" cy="630141"/>
            </a:xfrm>
            <a:prstGeom prst="rect">
              <a:avLst/>
            </a:prstGeom>
          </p:spPr>
        </p:pic>
      </p:grpSp>
      <p:grpSp>
        <p:nvGrpSpPr>
          <p:cNvPr id="8" name="Group 7" descr="An output block that represents new generated natural language text. This text is produced by the transformer model after it is fed text.">
            <a:extLst>
              <a:ext uri="{FF2B5EF4-FFF2-40B4-BE49-F238E27FC236}">
                <a16:creationId xmlns:a16="http://schemas.microsoft.com/office/drawing/2014/main" id="{834495E9-EA23-7283-047A-9C37FB51BF66}"/>
              </a:ext>
            </a:extLst>
          </p:cNvPr>
          <p:cNvGrpSpPr/>
          <p:nvPr/>
        </p:nvGrpSpPr>
        <p:grpSpPr>
          <a:xfrm>
            <a:off x="208282" y="3764939"/>
            <a:ext cx="3298412" cy="1942384"/>
            <a:chOff x="208282" y="3764939"/>
            <a:chExt cx="3298412" cy="1942384"/>
          </a:xfrm>
        </p:grpSpPr>
        <p:sp>
          <p:nvSpPr>
            <p:cNvPr id="104" name="Rectangle 103">
              <a:extLst>
                <a:ext uri="{FF2B5EF4-FFF2-40B4-BE49-F238E27FC236}">
                  <a16:creationId xmlns:a16="http://schemas.microsoft.com/office/drawing/2014/main" id="{A1B29A25-6584-145B-1CA7-8CB2B2CF4E47}"/>
                </a:ext>
              </a:extLst>
            </p:cNvPr>
            <p:cNvSpPr/>
            <p:nvPr/>
          </p:nvSpPr>
          <p:spPr bwMode="auto">
            <a:xfrm>
              <a:off x="208282" y="3764939"/>
              <a:ext cx="3027098" cy="1942384"/>
            </a:xfrm>
            <a:prstGeom prst="rect">
              <a:avLst/>
            </a:prstGeom>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105" name="TextBox 104">
              <a:extLst>
                <a:ext uri="{FF2B5EF4-FFF2-40B4-BE49-F238E27FC236}">
                  <a16:creationId xmlns:a16="http://schemas.microsoft.com/office/drawing/2014/main" id="{9B253342-1550-6512-04BB-579847955838}"/>
                </a:ext>
              </a:extLst>
            </p:cNvPr>
            <p:cNvSpPr txBox="1"/>
            <p:nvPr/>
          </p:nvSpPr>
          <p:spPr>
            <a:xfrm>
              <a:off x="1116356" y="5331940"/>
              <a:ext cx="1433085" cy="276999"/>
            </a:xfrm>
            <a:prstGeom prst="rect">
              <a:avLst/>
            </a:prstGeom>
            <a:noFill/>
          </p:spPr>
          <p:txBody>
            <a:bodyPr wrap="none" lIns="0" tIns="0" rIns="0" bIns="0" rtlCol="0">
              <a:spAutoFit/>
            </a:bodyPr>
            <a:lstStyle/>
            <a:p>
              <a:pPr algn="l"/>
              <a:r>
                <a:rPr lang="de-DE" sz="1800" b="0" i="0" strike="noStrike" cap="none" baseline="0" dirty="0">
                  <a:solidFill>
                    <a:srgbClr val="000000"/>
                  </a:solidFill>
                  <a:effectLst/>
                  <a:latin typeface="Segoe UI"/>
                  <a:ea typeface="Segoe UI"/>
                  <a:cs typeface="Segoe UI"/>
                </a:rPr>
                <a:t>Rückschließen</a:t>
              </a:r>
            </a:p>
          </p:txBody>
        </p:sp>
        <p:sp>
          <p:nvSpPr>
            <p:cNvPr id="62" name="TextBox 61">
              <a:extLst>
                <a:ext uri="{FF2B5EF4-FFF2-40B4-BE49-F238E27FC236}">
                  <a16:creationId xmlns:a16="http://schemas.microsoft.com/office/drawing/2014/main" id="{087892E9-9FEC-3BAF-17C5-F3E4C837C692}"/>
                </a:ext>
              </a:extLst>
            </p:cNvPr>
            <p:cNvSpPr txBox="1"/>
            <p:nvPr/>
          </p:nvSpPr>
          <p:spPr>
            <a:xfrm>
              <a:off x="246684" y="4059407"/>
              <a:ext cx="1823932" cy="215444"/>
            </a:xfrm>
            <a:prstGeom prst="rect">
              <a:avLst/>
            </a:prstGeom>
            <a:noFill/>
          </p:spPr>
          <p:txBody>
            <a:bodyPr wrap="square" lIns="0" tIns="0" rIns="0" bIns="0" rtlCol="0">
              <a:spAutoFit/>
            </a:bodyPr>
            <a:lstStyle/>
            <a:p>
              <a:pPr algn="l"/>
              <a:r>
                <a:rPr lang="de-DE" sz="1400" b="0" i="1" strike="noStrike" cap="none" baseline="0" dirty="0">
                  <a:solidFill>
                    <a:srgbClr val="000000"/>
                  </a:solidFill>
                  <a:effectLst/>
                  <a:latin typeface="Segoe UI"/>
                  <a:ea typeface="Segoe UI"/>
                  <a:cs typeface="Segoe UI"/>
                </a:rPr>
                <a:t>Als mein dog  …</a:t>
              </a:r>
            </a:p>
          </p:txBody>
        </p:sp>
        <p:cxnSp>
          <p:nvCxnSpPr>
            <p:cNvPr id="63" name="Straight Arrow Connector 62">
              <a:extLst>
                <a:ext uri="{FF2B5EF4-FFF2-40B4-BE49-F238E27FC236}">
                  <a16:creationId xmlns:a16="http://schemas.microsoft.com/office/drawing/2014/main" id="{C7AC7772-D4DC-2134-8A9F-4AF8EB13483D}"/>
                </a:ext>
              </a:extLst>
            </p:cNvPr>
            <p:cNvCxnSpPr>
              <a:stCxn id="62" idx="3"/>
            </p:cNvCxnSpPr>
            <p:nvPr/>
          </p:nvCxnSpPr>
          <p:spPr>
            <a:xfrm>
              <a:off x="2070616" y="4167129"/>
              <a:ext cx="1436078" cy="14198"/>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2661AEFC-5F86-ED2E-18F3-6927064C7234}"/>
                </a:ext>
              </a:extLst>
            </p:cNvPr>
            <p:cNvSpPr txBox="1"/>
            <p:nvPr/>
          </p:nvSpPr>
          <p:spPr>
            <a:xfrm>
              <a:off x="2165047" y="3885249"/>
              <a:ext cx="987049" cy="492443"/>
            </a:xfrm>
            <a:prstGeom prst="rect">
              <a:avLst/>
            </a:prstGeom>
            <a:solidFill>
              <a:schemeClr val="bg1"/>
            </a:solidFill>
          </p:spPr>
          <p:txBody>
            <a:bodyPr wrap="square" lIns="0" tIns="0" rIns="0" bIns="0" rtlCol="0">
              <a:spAutoFit/>
            </a:bodyPr>
            <a:lstStyle/>
            <a:p>
              <a:pPr algn="ctr"/>
              <a:r>
                <a:rPr lang="de-DE" sz="1600" b="0" i="0" strike="noStrike" cap="none" baseline="0" dirty="0">
                  <a:solidFill>
                    <a:srgbClr val="000000"/>
                  </a:solidFill>
                  <a:effectLst/>
                  <a:latin typeface="Segoe UI"/>
                  <a:ea typeface="Segoe UI"/>
                  <a:cs typeface="Segoe UI"/>
                </a:rPr>
                <a:t>Eingabe</a:t>
              </a:r>
            </a:p>
            <a:p>
              <a:pPr algn="ctr"/>
              <a:r>
                <a:rPr lang="de-DE" sz="1600" b="0" i="0" strike="noStrike" cap="none" baseline="0" dirty="0">
                  <a:solidFill>
                    <a:srgbClr val="000000"/>
                  </a:solidFill>
                  <a:effectLst/>
                  <a:latin typeface="Segoe UI"/>
                  <a:ea typeface="Segoe UI"/>
                  <a:cs typeface="Segoe UI"/>
                </a:rPr>
                <a:t>(</a:t>
              </a:r>
              <a:r>
                <a:rPr lang="de-DE" sz="1600" b="0" i="1" strike="noStrike" cap="none" baseline="0" dirty="0">
                  <a:solidFill>
                    <a:srgbClr val="000000"/>
                  </a:solidFill>
                  <a:effectLst/>
                  <a:latin typeface="Segoe UI"/>
                  <a:ea typeface="Segoe UI"/>
                  <a:cs typeface="Segoe UI"/>
                </a:rPr>
                <a:t>Prompt</a:t>
              </a:r>
              <a:r>
                <a:rPr lang="de-DE" sz="1600" b="0" i="0" strike="noStrike" cap="none" baseline="0" dirty="0">
                  <a:solidFill>
                    <a:srgbClr val="000000"/>
                  </a:solidFill>
                  <a:effectLst/>
                  <a:latin typeface="Segoe UI"/>
                  <a:ea typeface="Segoe UI"/>
                  <a:cs typeface="Segoe UI"/>
                </a:rPr>
                <a:t>)</a:t>
              </a:r>
            </a:p>
          </p:txBody>
        </p:sp>
        <p:cxnSp>
          <p:nvCxnSpPr>
            <p:cNvPr id="66" name="Straight Arrow Connector 65">
              <a:extLst>
                <a:ext uri="{FF2B5EF4-FFF2-40B4-BE49-F238E27FC236}">
                  <a16:creationId xmlns:a16="http://schemas.microsoft.com/office/drawing/2014/main" id="{3354B9D8-F7BC-C1F5-4255-CFC72887C79C}"/>
                </a:ext>
              </a:extLst>
            </p:cNvPr>
            <p:cNvCxnSpPr>
              <a:cxnSpLocks/>
              <a:endCxn id="69" idx="3"/>
            </p:cNvCxnSpPr>
            <p:nvPr/>
          </p:nvCxnSpPr>
          <p:spPr>
            <a:xfrm flipH="1">
              <a:off x="1714846" y="4867975"/>
              <a:ext cx="1715187"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ADB5A00-4746-4D89-A168-E44928C68E4E}"/>
                </a:ext>
              </a:extLst>
            </p:cNvPr>
            <p:cNvSpPr txBox="1"/>
            <p:nvPr/>
          </p:nvSpPr>
          <p:spPr>
            <a:xfrm>
              <a:off x="333660" y="4760253"/>
              <a:ext cx="1381186" cy="215444"/>
            </a:xfrm>
            <a:prstGeom prst="rect">
              <a:avLst/>
            </a:prstGeom>
            <a:noFill/>
          </p:spPr>
          <p:txBody>
            <a:bodyPr wrap="square" lIns="0" tIns="0" rIns="0" bIns="0" rtlCol="0">
              <a:spAutoFit/>
            </a:bodyPr>
            <a:lstStyle/>
            <a:p>
              <a:pPr algn="l"/>
              <a:r>
                <a:rPr lang="de-DE" sz="1400" b="0" i="1" strike="noStrike" cap="none" baseline="0" dirty="0">
                  <a:solidFill>
                    <a:srgbClr val="000000"/>
                  </a:solidFill>
                  <a:effectLst/>
                  <a:latin typeface="Segoe UI"/>
                  <a:ea typeface="Segoe UI"/>
                  <a:cs typeface="Segoe UI"/>
                </a:rPr>
                <a:t>… ein puppy war</a:t>
              </a:r>
            </a:p>
          </p:txBody>
        </p:sp>
        <p:sp>
          <p:nvSpPr>
            <p:cNvPr id="73" name="TextBox 72">
              <a:extLst>
                <a:ext uri="{FF2B5EF4-FFF2-40B4-BE49-F238E27FC236}">
                  <a16:creationId xmlns:a16="http://schemas.microsoft.com/office/drawing/2014/main" id="{CEAB0BC4-226A-5C65-A6BC-AAFEC4B78ED1}"/>
                </a:ext>
              </a:extLst>
            </p:cNvPr>
            <p:cNvSpPr txBox="1"/>
            <p:nvPr/>
          </p:nvSpPr>
          <p:spPr>
            <a:xfrm>
              <a:off x="1938416" y="4555360"/>
              <a:ext cx="1246561" cy="492443"/>
            </a:xfrm>
            <a:prstGeom prst="rect">
              <a:avLst/>
            </a:prstGeom>
            <a:solidFill>
              <a:schemeClr val="bg1"/>
            </a:solidFill>
          </p:spPr>
          <p:txBody>
            <a:bodyPr wrap="square" lIns="0" tIns="0" rIns="0" bIns="0" rtlCol="0">
              <a:spAutoFit/>
            </a:bodyPr>
            <a:lstStyle/>
            <a:p>
              <a:pPr algn="ctr"/>
              <a:r>
                <a:rPr lang="de-DE" sz="1600" b="0" i="0" strike="noStrike" cap="none" baseline="0" dirty="0">
                  <a:solidFill>
                    <a:srgbClr val="000000"/>
                  </a:solidFill>
                  <a:effectLst/>
                  <a:latin typeface="Segoe UI"/>
                  <a:ea typeface="Segoe UI"/>
                  <a:cs typeface="Segoe UI"/>
                </a:rPr>
                <a:t>Output</a:t>
              </a:r>
            </a:p>
            <a:p>
              <a:pPr algn="ctr"/>
              <a:r>
                <a:rPr lang="de-DE" sz="1600" b="0" i="0" strike="noStrike" cap="none" baseline="0" dirty="0">
                  <a:solidFill>
                    <a:srgbClr val="000000"/>
                  </a:solidFill>
                  <a:effectLst/>
                  <a:latin typeface="Segoe UI"/>
                  <a:ea typeface="Segoe UI"/>
                  <a:cs typeface="Segoe UI"/>
                </a:rPr>
                <a:t>(</a:t>
              </a:r>
              <a:r>
                <a:rPr lang="de-DE" sz="1600" b="0" i="1" strike="noStrike" cap="none" baseline="0" dirty="0">
                  <a:solidFill>
                    <a:srgbClr val="000000"/>
                  </a:solidFill>
                  <a:effectLst/>
                  <a:latin typeface="Segoe UI"/>
                  <a:ea typeface="Segoe UI"/>
                  <a:cs typeface="Segoe UI"/>
                </a:rPr>
                <a:t>Completion</a:t>
              </a:r>
              <a:r>
                <a:rPr lang="de-DE" sz="1600" b="0" i="0" strike="noStrike" cap="none" baseline="0" dirty="0">
                  <a:solidFill>
                    <a:srgbClr val="000000"/>
                  </a:solidFill>
                  <a:effectLst/>
                  <a:latin typeface="Segoe UI"/>
                  <a:ea typeface="Segoe UI"/>
                  <a:cs typeface="Segoe UI"/>
                </a:rPr>
                <a:t>)</a:t>
              </a:r>
            </a:p>
          </p:txBody>
        </p:sp>
      </p:grpSp>
      <p:pic>
        <p:nvPicPr>
          <p:cNvPr id="10" name="Picture 9">
            <a:extLst>
              <a:ext uri="{FF2B5EF4-FFF2-40B4-BE49-F238E27FC236}">
                <a16:creationId xmlns:a16="http://schemas.microsoft.com/office/drawing/2014/main" id="{8A8BBA4D-5C6C-4392-4FB5-C958C0CC814A}"/>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11142861" y="908396"/>
            <a:ext cx="918891" cy="830997"/>
          </a:xfrm>
          <a:prstGeom prst="rect">
            <a:avLst/>
          </a:prstGeom>
        </p:spPr>
      </p:pic>
    </p:spTree>
    <p:extLst>
      <p:ext uri="{BB962C8B-B14F-4D97-AF65-F5344CB8AC3E}">
        <p14:creationId xmlns:p14="http://schemas.microsoft.com/office/powerpoint/2010/main" val="11717358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59880"/>
            <a:ext cx="11018520" cy="548640"/>
          </a:xfrm>
        </p:spPr>
        <p:txBody>
          <a:bodyPr/>
          <a:lstStyle/>
          <a:p>
            <a:r>
              <a:rPr lang="de-DE" sz="3600" b="0" i="0" strike="noStrike" cap="none" baseline="0">
                <a:solidFill>
                  <a:srgbClr val="000000"/>
                </a:solidFill>
                <a:effectLst/>
                <a:latin typeface="Segoe UI Semibold"/>
                <a:ea typeface="Segoe UI Semibold"/>
                <a:cs typeface="Segoe UI Semibold"/>
              </a:rPr>
              <a:t>Sprachmodelle – Tokenisierung</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36892" y="1330449"/>
            <a:ext cx="10778437" cy="1069340"/>
          </a:xfrm>
          <a:prstGeom prst="rect">
            <a:avLst/>
          </a:prstGeom>
          <a:noFill/>
        </p:spPr>
        <p:txBody>
          <a:bodyPr wrap="square" lIns="0" tIns="0" rIns="0" bIns="0" rtlCol="0" anchor="t">
            <a:spAutoFit/>
          </a:bodyPr>
          <a:lstStyle/>
          <a:p>
            <a:pPr>
              <a:spcBef>
                <a:spcPts val="1000"/>
              </a:spcBef>
            </a:pPr>
            <a:r>
              <a:rPr lang="de-DE" sz="2350" b="0" i="0" strike="noStrike" cap="none" baseline="0" dirty="0">
                <a:solidFill>
                  <a:srgbClr val="0078D3"/>
                </a:solidFill>
                <a:effectLst/>
                <a:latin typeface="Segoe UI Semibold"/>
                <a:ea typeface="Segoe UI Semibold"/>
                <a:cs typeface="Segoe UI Semibold"/>
              </a:rPr>
              <a:t>Schritt 1: Tokenisierung</a:t>
            </a:r>
            <a:endParaRPr lang="en-US" dirty="0">
              <a:solidFill>
                <a:schemeClr val="accent4"/>
              </a:solidFill>
              <a:cs typeface="Segoe UI"/>
            </a:endParaRPr>
          </a:p>
          <a:p>
            <a:pPr defTabSz="932472" fontAlgn="base">
              <a:spcBef>
                <a:spcPts val="800"/>
              </a:spcBef>
              <a:spcAft>
                <a:spcPct val="0"/>
              </a:spcAft>
            </a:pPr>
            <a:r>
              <a:rPr lang="de-DE" sz="2000" b="0" i="0" strike="noStrike" cap="none" baseline="0" dirty="0">
                <a:solidFill>
                  <a:srgbClr val="091F2C"/>
                </a:solidFill>
                <a:effectLst/>
                <a:latin typeface="Segoe UI"/>
                <a:ea typeface="Segoe UI"/>
                <a:cs typeface="Segoe UI"/>
              </a:rPr>
              <a:t>Der erste Schritt beim Trainieren eines Transformatormodells besteht darin, den Trainingstext in </a:t>
            </a:r>
            <a:r>
              <a:rPr lang="de-DE" sz="2000" b="0" i="1" strike="noStrike" cap="none" baseline="0" dirty="0">
                <a:solidFill>
                  <a:srgbClr val="091F2C"/>
                </a:solidFill>
                <a:effectLst/>
                <a:latin typeface="Segoe UI"/>
                <a:ea typeface="Segoe UI"/>
                <a:cs typeface="Segoe UI"/>
              </a:rPr>
              <a:t>Tokens</a:t>
            </a:r>
            <a:r>
              <a:rPr lang="de-DE" sz="2000" b="0" i="0" strike="noStrike" cap="none" baseline="0" dirty="0">
                <a:solidFill>
                  <a:srgbClr val="091F2C"/>
                </a:solidFill>
                <a:effectLst/>
                <a:latin typeface="Segoe UI"/>
                <a:ea typeface="Segoe UI"/>
                <a:cs typeface="Segoe UI"/>
              </a:rPr>
              <a:t> zu zerlegen.</a:t>
            </a:r>
            <a:endParaRPr lang="en-US" altLang="zh-CN" sz="2000" dirty="0">
              <a:solidFill>
                <a:schemeClr val="tx2"/>
              </a:solidFill>
              <a:cs typeface="Segoe UI"/>
            </a:endParaRPr>
          </a:p>
        </p:txBody>
      </p:sp>
      <p:sp>
        <p:nvSpPr>
          <p:cNvPr id="6" name="矩形 5">
            <a:extLst>
              <a:ext uri="{FF2B5EF4-FFF2-40B4-BE49-F238E27FC236}">
                <a16:creationId xmlns:a16="http://schemas.microsoft.com/office/drawing/2014/main" id="{3B1F29C7-2D70-4EE1-8AC8-7F0CFA79D2B6}"/>
              </a:ext>
            </a:extLst>
          </p:cNvPr>
          <p:cNvSpPr/>
          <p:nvPr/>
        </p:nvSpPr>
        <p:spPr bwMode="auto">
          <a:xfrm>
            <a:off x="536892" y="2554465"/>
            <a:ext cx="11074194" cy="57530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08000" rIns="180000" bIns="108000" numCol="1" spcCol="0" rtlCol="0" fromWordArt="0" anchor="t" anchorCtr="0" forceAA="0" compatLnSpc="1">
            <a:prstTxWarp prst="textNoShape">
              <a:avLst/>
            </a:prstTxWarp>
            <a:noAutofit/>
          </a:bodyPr>
          <a:lstStyle/>
          <a:p>
            <a:pPr defTabSz="932472" fontAlgn="base">
              <a:spcBef>
                <a:spcPct val="0"/>
              </a:spcBef>
              <a:spcAft>
                <a:spcPct val="0"/>
              </a:spcAft>
            </a:pPr>
            <a:r>
              <a:rPr lang="de-DE" sz="2000" b="0" i="0" strike="noStrike" cap="none" baseline="0" dirty="0">
                <a:solidFill>
                  <a:srgbClr val="091F2C"/>
                </a:solidFill>
                <a:effectLst/>
                <a:latin typeface="Segoe UI Semibold"/>
                <a:ea typeface="Segoe UI Semibold"/>
                <a:cs typeface="Segoe UI Semibold"/>
              </a:rPr>
              <a:t>Beispielsatz: </a:t>
            </a:r>
            <a:r>
              <a:rPr lang="de-DE" sz="2000" b="0" i="1" strike="noStrike" cap="none" baseline="0" dirty="0">
                <a:solidFill>
                  <a:srgbClr val="091F2C"/>
                </a:solidFill>
                <a:effectLst/>
                <a:latin typeface="Segoe UI"/>
                <a:ea typeface="Segoe UI"/>
                <a:cs typeface="Segoe UI"/>
              </a:rPr>
              <a:t>I heard a dog bark loudly at a cat.</a:t>
            </a:r>
            <a:endParaRPr lang="en-US" altLang="zh-CN" sz="2000" i="1" dirty="0">
              <a:solidFill>
                <a:schemeClr val="tx2"/>
              </a:solidFill>
              <a:cs typeface="Segoe UI"/>
            </a:endParaRPr>
          </a:p>
        </p:txBody>
      </p:sp>
      <p:sp>
        <p:nvSpPr>
          <p:cNvPr id="7" name="Rectangle 6">
            <a:extLst>
              <a:ext uri="{FF2B5EF4-FFF2-40B4-BE49-F238E27FC236}">
                <a16:creationId xmlns:a16="http://schemas.microsoft.com/office/drawing/2014/main" id="{3835435D-46B6-1758-A26F-F40693DFFDC9}"/>
              </a:ext>
            </a:extLst>
          </p:cNvPr>
          <p:cNvSpPr/>
          <p:nvPr/>
        </p:nvSpPr>
        <p:spPr bwMode="auto">
          <a:xfrm>
            <a:off x="667944" y="3449123"/>
            <a:ext cx="906455"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"I"=1</a:t>
            </a:r>
            <a:endParaRPr lang="en-US" sz="1800">
              <a:solidFill>
                <a:schemeClr val="tx1"/>
              </a:solidFill>
            </a:endParaRPr>
          </a:p>
        </p:txBody>
      </p:sp>
      <p:sp>
        <p:nvSpPr>
          <p:cNvPr id="8" name="Rectangle 7">
            <a:extLst>
              <a:ext uri="{FF2B5EF4-FFF2-40B4-BE49-F238E27FC236}">
                <a16:creationId xmlns:a16="http://schemas.microsoft.com/office/drawing/2014/main" id="{19C40170-11E7-C38C-5954-B49383589C41}"/>
              </a:ext>
            </a:extLst>
          </p:cNvPr>
          <p:cNvSpPr/>
          <p:nvPr/>
        </p:nvSpPr>
        <p:spPr bwMode="auto">
          <a:xfrm>
            <a:off x="1709040" y="3445415"/>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"heard"=2</a:t>
            </a:r>
          </a:p>
        </p:txBody>
      </p:sp>
      <p:sp>
        <p:nvSpPr>
          <p:cNvPr id="9" name="Rectangle 8">
            <a:extLst>
              <a:ext uri="{FF2B5EF4-FFF2-40B4-BE49-F238E27FC236}">
                <a16:creationId xmlns:a16="http://schemas.microsoft.com/office/drawing/2014/main" id="{843DA2EE-CE11-FF02-45B7-33B1B70E021E}"/>
              </a:ext>
            </a:extLst>
          </p:cNvPr>
          <p:cNvSpPr/>
          <p:nvPr/>
        </p:nvSpPr>
        <p:spPr bwMode="auto">
          <a:xfrm>
            <a:off x="3248750" y="3445415"/>
            <a:ext cx="96144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"a"=3</a:t>
            </a:r>
          </a:p>
        </p:txBody>
      </p:sp>
      <p:sp>
        <p:nvSpPr>
          <p:cNvPr id="10" name="Rectangle 9">
            <a:extLst>
              <a:ext uri="{FF2B5EF4-FFF2-40B4-BE49-F238E27FC236}">
                <a16:creationId xmlns:a16="http://schemas.microsoft.com/office/drawing/2014/main" id="{6D448699-F409-17D0-B777-2745745C48CB}"/>
              </a:ext>
            </a:extLst>
          </p:cNvPr>
          <p:cNvSpPr/>
          <p:nvPr/>
        </p:nvSpPr>
        <p:spPr bwMode="auto">
          <a:xfrm>
            <a:off x="4364256" y="3445415"/>
            <a:ext cx="134637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"dog"=4</a:t>
            </a:r>
          </a:p>
        </p:txBody>
      </p:sp>
      <p:sp>
        <p:nvSpPr>
          <p:cNvPr id="11" name="Rectangle 10">
            <a:extLst>
              <a:ext uri="{FF2B5EF4-FFF2-40B4-BE49-F238E27FC236}">
                <a16:creationId xmlns:a16="http://schemas.microsoft.com/office/drawing/2014/main" id="{F5951242-8D14-844A-E22B-DF1D2F5DC74D}"/>
              </a:ext>
            </a:extLst>
          </p:cNvPr>
          <p:cNvSpPr/>
          <p:nvPr/>
        </p:nvSpPr>
        <p:spPr bwMode="auto">
          <a:xfrm>
            <a:off x="5833267" y="3445415"/>
            <a:ext cx="1432784"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"bark"=5</a:t>
            </a:r>
          </a:p>
        </p:txBody>
      </p:sp>
      <p:sp>
        <p:nvSpPr>
          <p:cNvPr id="12" name="Rectangle 11">
            <a:extLst>
              <a:ext uri="{FF2B5EF4-FFF2-40B4-BE49-F238E27FC236}">
                <a16:creationId xmlns:a16="http://schemas.microsoft.com/office/drawing/2014/main" id="{02D13A83-AD6B-DBE2-BF3D-837A345CF910}"/>
              </a:ext>
            </a:extLst>
          </p:cNvPr>
          <p:cNvSpPr/>
          <p:nvPr/>
        </p:nvSpPr>
        <p:spPr bwMode="auto">
          <a:xfrm>
            <a:off x="7372977" y="3445415"/>
            <a:ext cx="1495629"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"loudly"=6</a:t>
            </a:r>
          </a:p>
        </p:txBody>
      </p:sp>
      <p:sp>
        <p:nvSpPr>
          <p:cNvPr id="13" name="Rectangle 12">
            <a:extLst>
              <a:ext uri="{FF2B5EF4-FFF2-40B4-BE49-F238E27FC236}">
                <a16:creationId xmlns:a16="http://schemas.microsoft.com/office/drawing/2014/main" id="{65E4B306-70A9-073A-AFD9-8B266F4F7E83}"/>
              </a:ext>
            </a:extLst>
          </p:cNvPr>
          <p:cNvSpPr/>
          <p:nvPr/>
        </p:nvSpPr>
        <p:spPr bwMode="auto">
          <a:xfrm>
            <a:off x="9006957" y="3445414"/>
            <a:ext cx="1063568"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"at"=7</a:t>
            </a:r>
          </a:p>
        </p:txBody>
      </p:sp>
      <p:sp>
        <p:nvSpPr>
          <p:cNvPr id="14" name="Rectangle 13">
            <a:extLst>
              <a:ext uri="{FF2B5EF4-FFF2-40B4-BE49-F238E27FC236}">
                <a16:creationId xmlns:a16="http://schemas.microsoft.com/office/drawing/2014/main" id="{5CF464C9-AFD9-387E-A324-7BB417EC62FC}"/>
              </a:ext>
            </a:extLst>
          </p:cNvPr>
          <p:cNvSpPr/>
          <p:nvPr/>
        </p:nvSpPr>
        <p:spPr bwMode="auto">
          <a:xfrm>
            <a:off x="10193162" y="3445415"/>
            <a:ext cx="1220681" cy="511995"/>
          </a:xfrm>
          <a:prstGeom prst="rect">
            <a:avLst/>
          </a:prstGeom>
          <a:solidFill>
            <a:schemeClr val="bg1"/>
          </a:solid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a:spcBef>
                <a:spcPct val="0"/>
              </a:spcBef>
              <a:spcAft>
                <a:spcPct val="0"/>
              </a:spcAft>
            </a:pPr>
            <a:r>
              <a:rPr lang="de-DE" sz="1800" b="0" i="0" strike="noStrike" cap="none" baseline="0">
                <a:solidFill>
                  <a:srgbClr val="000000"/>
                </a:solidFill>
                <a:effectLst/>
                <a:latin typeface="Segoe UI"/>
                <a:ea typeface="Segoe UI"/>
                <a:cs typeface="Segoe UI"/>
              </a:rPr>
              <a:t>"cat"=8</a:t>
            </a:r>
          </a:p>
        </p:txBody>
      </p:sp>
      <p:sp>
        <p:nvSpPr>
          <p:cNvPr id="17" name="矩形 4">
            <a:extLst>
              <a:ext uri="{FF2B5EF4-FFF2-40B4-BE49-F238E27FC236}">
                <a16:creationId xmlns:a16="http://schemas.microsoft.com/office/drawing/2014/main" id="{9E42ABDF-4A2E-A025-AE83-8162A8974314}"/>
              </a:ext>
            </a:extLst>
          </p:cNvPr>
          <p:cNvSpPr/>
          <p:nvPr/>
        </p:nvSpPr>
        <p:spPr bwMode="auto">
          <a:xfrm>
            <a:off x="442740" y="4204680"/>
            <a:ext cx="11262785" cy="12271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44000" bIns="72000" numCol="1" spcCol="0" rtlCol="0" fromWordArt="0" anchor="t" anchorCtr="0" forceAA="0" compatLnSpc="1">
            <a:prstTxWarp prst="textNoShape">
              <a:avLst/>
            </a:prstTxWarp>
            <a:noAutofit/>
          </a:bodyPr>
          <a:lstStyle/>
          <a:p>
            <a:pPr marL="342900" indent="-342900" defTabSz="932472" fontAlgn="base">
              <a:spcBef>
                <a:spcPts val="400"/>
              </a:spcBef>
              <a:spcAft>
                <a:spcPct val="0"/>
              </a:spcAft>
              <a:buFont typeface="Arial" pitchFamily="34" charset="0"/>
              <a:buChar char="•"/>
            </a:pPr>
            <a:r>
              <a:rPr lang="de-DE" sz="2000" b="0" i="0" strike="noStrike" cap="none" baseline="0">
                <a:solidFill>
                  <a:srgbClr val="091F2C"/>
                </a:solidFill>
                <a:effectLst/>
                <a:latin typeface="Segoe UI"/>
                <a:ea typeface="Segoe UI"/>
                <a:cs typeface="Segoe UI"/>
              </a:rPr>
              <a:t>Der Satz wird nun mit den Token dargestellt: </a:t>
            </a:r>
            <a:r>
              <a:rPr lang="de-DE" sz="2000" b="0" i="1" strike="noStrike" cap="none" baseline="0">
                <a:solidFill>
                  <a:srgbClr val="091F2C"/>
                </a:solidFill>
                <a:effectLst/>
                <a:latin typeface="Segoe UI"/>
                <a:ea typeface="Segoe UI"/>
                <a:cs typeface="Segoe UI"/>
              </a:rPr>
              <a:t>[1 2 3 4 5 6 7 3 8]</a:t>
            </a:r>
            <a:r>
              <a:rPr lang="de-DE" sz="2000" b="0" i="0" strike="noStrike" cap="none" baseline="0">
                <a:solidFill>
                  <a:srgbClr val="091F2C"/>
                </a:solidFill>
                <a:effectLst/>
                <a:latin typeface="Segoe UI"/>
                <a:ea typeface="Segoe UI"/>
                <a:cs typeface="Segoe UI"/>
              </a:rPr>
              <a:t>. </a:t>
            </a:r>
          </a:p>
          <a:p>
            <a:pPr marL="342900" indent="-342900" defTabSz="932472" fontAlgn="base">
              <a:spcBef>
                <a:spcPts val="400"/>
              </a:spcBef>
              <a:spcAft>
                <a:spcPct val="0"/>
              </a:spcAft>
              <a:buFont typeface="Arial" pitchFamily="34" charset="0"/>
              <a:buChar char="•"/>
            </a:pPr>
            <a:r>
              <a:rPr lang="de-DE" sz="2000" b="0" i="0" strike="noStrike" cap="none" baseline="0">
                <a:solidFill>
                  <a:srgbClr val="091F2C"/>
                </a:solidFill>
                <a:effectLst/>
                <a:latin typeface="Segoe UI"/>
                <a:ea typeface="Segoe UI"/>
                <a:cs typeface="Segoe UI"/>
              </a:rPr>
              <a:t>Hinweis: "a" wird nur einmal als 3 tokenisiert. </a:t>
            </a:r>
          </a:p>
          <a:p>
            <a:pPr marL="342900" indent="-342900" defTabSz="932472" fontAlgn="base">
              <a:spcBef>
                <a:spcPts val="400"/>
              </a:spcBef>
              <a:spcAft>
                <a:spcPct val="0"/>
              </a:spcAft>
              <a:buFont typeface="Arial" pitchFamily="34" charset="0"/>
              <a:buChar char="•"/>
            </a:pPr>
            <a:r>
              <a:rPr lang="de-DE" sz="2000" b="0" i="0" strike="noStrike" cap="none" baseline="0">
                <a:solidFill>
                  <a:srgbClr val="091F2C"/>
                </a:solidFill>
                <a:effectLst/>
                <a:latin typeface="Segoe UI"/>
                <a:ea typeface="Segoe UI"/>
                <a:cs typeface="Segoe UI"/>
              </a:rPr>
              <a:t>Ebenso könnte der Satz "I heard a cat" mit den Token </a:t>
            </a:r>
            <a:r>
              <a:rPr lang="de-DE" sz="2000" b="0" i="1" strike="noStrike" cap="none" baseline="0">
                <a:solidFill>
                  <a:srgbClr val="091F2C"/>
                </a:solidFill>
                <a:effectLst/>
                <a:latin typeface="Segoe UI"/>
                <a:ea typeface="Segoe UI"/>
                <a:cs typeface="Segoe UI"/>
              </a:rPr>
              <a:t>[1 2 3 8]</a:t>
            </a:r>
            <a:r>
              <a:rPr lang="de-DE" sz="2000" b="0" i="0" strike="noStrike" cap="none" baseline="0">
                <a:solidFill>
                  <a:srgbClr val="091F2C"/>
                </a:solidFill>
                <a:effectLst/>
                <a:latin typeface="Segoe UI"/>
                <a:ea typeface="Segoe UI"/>
                <a:cs typeface="Segoe UI"/>
              </a:rPr>
              <a:t> dargestellt werden. </a:t>
            </a:r>
          </a:p>
          <a:p>
            <a:pPr defTabSz="932472">
              <a:spcBef>
                <a:spcPts val="400"/>
              </a:spcBef>
              <a:spcAft>
                <a:spcPct val="0"/>
              </a:spcAft>
            </a:pPr>
            <a:endParaRPr lang="en-US" altLang="zh-CN" sz="2000">
              <a:solidFill>
                <a:schemeClr val="tx2"/>
              </a:solidFill>
              <a:cs typeface="Segoe UI"/>
            </a:endParaRPr>
          </a:p>
        </p:txBody>
      </p:sp>
    </p:spTree>
    <p:extLst>
      <p:ext uri="{BB962C8B-B14F-4D97-AF65-F5344CB8AC3E}">
        <p14:creationId xmlns:p14="http://schemas.microsoft.com/office/powerpoint/2010/main" val="6325227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59880"/>
            <a:ext cx="11018520" cy="548640"/>
          </a:xfrm>
        </p:spPr>
        <p:txBody>
          <a:bodyPr/>
          <a:lstStyle/>
          <a:p>
            <a:r>
              <a:rPr lang="de-DE" sz="3600" b="0" i="0" strike="noStrike" cap="none" baseline="0">
                <a:solidFill>
                  <a:srgbClr val="000000"/>
                </a:solidFill>
                <a:effectLst/>
                <a:latin typeface="Segoe UI Semibold"/>
                <a:ea typeface="Segoe UI Semibold"/>
                <a:cs typeface="Segoe UI Semibold"/>
              </a:rPr>
              <a:t>Sprachmodelle – Einbettungen</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88263" y="1339011"/>
            <a:ext cx="11444711" cy="646331"/>
          </a:xfrm>
          <a:prstGeom prst="rect">
            <a:avLst/>
          </a:prstGeom>
          <a:noFill/>
        </p:spPr>
        <p:txBody>
          <a:bodyPr wrap="square" lIns="0" tIns="0" rIns="0" bIns="0" rtlCol="0" anchor="t">
            <a:spAutoFit/>
          </a:bodyPr>
          <a:lstStyle/>
          <a:p>
            <a:pPr>
              <a:spcBef>
                <a:spcPts val="1200"/>
              </a:spcBef>
            </a:pPr>
            <a:r>
              <a:rPr lang="de-DE" sz="2350" b="0" i="0" strike="noStrike" cap="none" baseline="0" dirty="0">
                <a:solidFill>
                  <a:srgbClr val="0078D3"/>
                </a:solidFill>
                <a:effectLst/>
                <a:latin typeface="Segoe UI Semibold"/>
                <a:ea typeface="Segoe UI Semibold"/>
                <a:cs typeface="Segoe UI Semibold"/>
              </a:rPr>
              <a:t>Schritt 2: Einbettungen</a:t>
            </a:r>
          </a:p>
          <a:p>
            <a:r>
              <a:rPr lang="de-DE" sz="1800" b="0" i="0" strike="noStrike" cap="none" baseline="0" dirty="0">
                <a:solidFill>
                  <a:srgbClr val="000000"/>
                </a:solidFill>
                <a:effectLst/>
                <a:latin typeface="Segoe UI"/>
                <a:ea typeface="Segoe UI"/>
                <a:cs typeface="Segoe UI"/>
              </a:rPr>
              <a:t>Die semantische Beziehung zwischen Token wird in Vektoren codiert, die als Einbettungen bezeichnet werden. </a:t>
            </a:r>
            <a:endParaRPr lang="en-US" altLang="zh-CN" sz="1800" dirty="0">
              <a:cs typeface="Segoe UI"/>
            </a:endParaRPr>
          </a:p>
        </p:txBody>
      </p:sp>
      <p:graphicFrame>
        <p:nvGraphicFramePr>
          <p:cNvPr id="4" name="Table 3">
            <a:extLst>
              <a:ext uri="{FF2B5EF4-FFF2-40B4-BE49-F238E27FC236}">
                <a16:creationId xmlns:a16="http://schemas.microsoft.com/office/drawing/2014/main" id="{2D7A43AE-E440-2AAF-729E-112CAF515E71}"/>
              </a:ext>
            </a:extLst>
          </p:cNvPr>
          <p:cNvGraphicFramePr>
            <a:graphicFrameLocks noGrp="1"/>
          </p:cNvGraphicFramePr>
          <p:nvPr/>
        </p:nvGraphicFramePr>
        <p:xfrm>
          <a:off x="7738837" y="2866248"/>
          <a:ext cx="4117552" cy="2422945"/>
        </p:xfrm>
        <a:graphic>
          <a:graphicData uri="http://schemas.openxmlformats.org/drawingml/2006/table">
            <a:tbl>
              <a:tblPr firstRow="1" bandRow="1">
                <a:tableStyleId>{5940675A-B579-460E-94D1-54222C63F5DA}</a:tableStyleId>
              </a:tblPr>
              <a:tblGrid>
                <a:gridCol w="790857">
                  <a:extLst>
                    <a:ext uri="{9D8B030D-6E8A-4147-A177-3AD203B41FA5}">
                      <a16:colId xmlns:a16="http://schemas.microsoft.com/office/drawing/2014/main" val="844743495"/>
                    </a:ext>
                  </a:extLst>
                </a:gridCol>
                <a:gridCol w="790857">
                  <a:extLst>
                    <a:ext uri="{9D8B030D-6E8A-4147-A177-3AD203B41FA5}">
                      <a16:colId xmlns:a16="http://schemas.microsoft.com/office/drawing/2014/main" val="26549860"/>
                    </a:ext>
                  </a:extLst>
                </a:gridCol>
                <a:gridCol w="1250696">
                  <a:extLst>
                    <a:ext uri="{9D8B030D-6E8A-4147-A177-3AD203B41FA5}">
                      <a16:colId xmlns:a16="http://schemas.microsoft.com/office/drawing/2014/main" val="171415725"/>
                    </a:ext>
                  </a:extLst>
                </a:gridCol>
                <a:gridCol w="1285142">
                  <a:extLst>
                    <a:ext uri="{9D8B030D-6E8A-4147-A177-3AD203B41FA5}">
                      <a16:colId xmlns:a16="http://schemas.microsoft.com/office/drawing/2014/main" val="3083323388"/>
                    </a:ext>
                  </a:extLst>
                </a:gridCol>
              </a:tblGrid>
              <a:tr h="426869">
                <a:tc>
                  <a:txBody>
                    <a:bodyPr/>
                    <a:lstStyle/>
                    <a:p>
                      <a:endParaRPr lang="en-US" sz="1600" b="1"/>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de-DE" sz="1600" b="1" i="0" strike="noStrike" cap="none" baseline="0" dirty="0">
                          <a:solidFill>
                            <a:srgbClr val="000000"/>
                          </a:solidFill>
                          <a:effectLst/>
                          <a:latin typeface="Segoe UI"/>
                          <a:ea typeface="Segoe UI"/>
                          <a:cs typeface="Segoe UI"/>
                        </a:rPr>
                        <a:t>Token</a:t>
                      </a:r>
                    </a:p>
                  </a:txBody>
                  <a:tcPr>
                    <a:lnL w="12700" cap="flat" cmpd="sng" algn="ctr">
                      <a:solidFill>
                        <a:schemeClr val="tx1"/>
                      </a:solidFill>
                      <a:prstDash val="solid"/>
                      <a:round/>
                      <a:headEnd type="none" w="med" len="med"/>
                      <a:tailEnd type="none" w="med" len="med"/>
                    </a:lnL>
                  </a:tcPr>
                </a:tc>
                <a:tc>
                  <a:txBody>
                    <a:bodyPr/>
                    <a:lstStyle/>
                    <a:p>
                      <a:r>
                        <a:rPr lang="de-DE" sz="1600" b="1" i="0" strike="noStrike" cap="none" baseline="0">
                          <a:solidFill>
                            <a:srgbClr val="000000"/>
                          </a:solidFill>
                          <a:effectLst/>
                          <a:latin typeface="Segoe UI"/>
                          <a:ea typeface="Segoe UI"/>
                          <a:cs typeface="Segoe UI"/>
                        </a:rPr>
                        <a:t>Word</a:t>
                      </a:r>
                    </a:p>
                  </a:txBody>
                  <a:tcPr/>
                </a:tc>
                <a:tc>
                  <a:txBody>
                    <a:bodyPr/>
                    <a:lstStyle/>
                    <a:p>
                      <a:r>
                        <a:rPr lang="de-DE" sz="1600" b="1" i="0" strike="noStrike" cap="none" baseline="0">
                          <a:solidFill>
                            <a:srgbClr val="000000"/>
                          </a:solidFill>
                          <a:effectLst/>
                          <a:latin typeface="Segoe UI"/>
                          <a:ea typeface="Segoe UI"/>
                          <a:cs typeface="Segoe UI"/>
                        </a:rPr>
                        <a:t>Einbettung</a:t>
                      </a:r>
                    </a:p>
                  </a:txBody>
                  <a:tcPr/>
                </a:tc>
                <a:extLst>
                  <a:ext uri="{0D108BD9-81ED-4DB2-BD59-A6C34878D82A}">
                    <a16:rowId xmlns:a16="http://schemas.microsoft.com/office/drawing/2014/main" val="3048820995"/>
                  </a:ext>
                </a:extLst>
              </a:tr>
              <a:tr h="499019">
                <a:tc>
                  <a:txBody>
                    <a:bodyPr/>
                    <a:lstStyle/>
                    <a:p>
                      <a:endParaRPr lang="en-US" sz="1600"/>
                    </a:p>
                  </a:txBody>
                  <a:tcPr>
                    <a:lnT w="12700" cap="flat" cmpd="sng" algn="ctr">
                      <a:solidFill>
                        <a:schemeClr val="tx1"/>
                      </a:solidFill>
                      <a:prstDash val="solid"/>
                      <a:round/>
                      <a:headEnd type="none" w="med" len="med"/>
                      <a:tailEnd type="none" w="med" len="med"/>
                    </a:lnT>
                  </a:tcPr>
                </a:tc>
                <a:tc>
                  <a:txBody>
                    <a:bodyPr/>
                    <a:lstStyle/>
                    <a:p>
                      <a:r>
                        <a:rPr lang="de-DE" sz="1600" b="0" i="0" strike="noStrike" cap="none" baseline="0">
                          <a:solidFill>
                            <a:srgbClr val="000000"/>
                          </a:solidFill>
                          <a:effectLst/>
                          <a:latin typeface="Segoe UI"/>
                          <a:ea typeface="Segoe UI"/>
                          <a:cs typeface="Segoe UI"/>
                        </a:rPr>
                        <a:t>4</a:t>
                      </a:r>
                    </a:p>
                  </a:txBody>
                  <a:tcPr/>
                </a:tc>
                <a:tc>
                  <a:txBody>
                    <a:bodyPr/>
                    <a:lstStyle/>
                    <a:p>
                      <a:r>
                        <a:rPr lang="de-DE" sz="1600" b="0" i="0" strike="noStrike" cap="none" baseline="0" dirty="0">
                          <a:solidFill>
                            <a:srgbClr val="000000"/>
                          </a:solidFill>
                          <a:effectLst/>
                          <a:latin typeface="Segoe UI"/>
                          <a:ea typeface="Segoe UI"/>
                          <a:cs typeface="Segoe UI"/>
                        </a:rPr>
                        <a:t>dog</a:t>
                      </a:r>
                    </a:p>
                  </a:txBody>
                  <a:tcPr/>
                </a:tc>
                <a:tc>
                  <a:txBody>
                    <a:bodyPr/>
                    <a:lstStyle/>
                    <a:p>
                      <a:r>
                        <a:rPr lang="de-DE" sz="1600" b="0" i="0" strike="noStrike" cap="none" baseline="0">
                          <a:solidFill>
                            <a:srgbClr val="000000"/>
                          </a:solidFill>
                          <a:effectLst/>
                          <a:latin typeface="Segoe UI"/>
                          <a:ea typeface="Segoe UI"/>
                          <a:cs typeface="Segoe UI"/>
                        </a:rPr>
                        <a:t>[10, 3, 2]</a:t>
                      </a:r>
                    </a:p>
                  </a:txBody>
                  <a:tcPr/>
                </a:tc>
                <a:extLst>
                  <a:ext uri="{0D108BD9-81ED-4DB2-BD59-A6C34878D82A}">
                    <a16:rowId xmlns:a16="http://schemas.microsoft.com/office/drawing/2014/main" val="1650577256"/>
                  </a:ext>
                </a:extLst>
              </a:tr>
              <a:tr h="499019">
                <a:tc>
                  <a:txBody>
                    <a:bodyPr/>
                    <a:lstStyle/>
                    <a:p>
                      <a:endParaRPr lang="en-US" sz="1600"/>
                    </a:p>
                  </a:txBody>
                  <a:tcPr/>
                </a:tc>
                <a:tc>
                  <a:txBody>
                    <a:bodyPr/>
                    <a:lstStyle/>
                    <a:p>
                      <a:r>
                        <a:rPr lang="de-DE" sz="1600" b="0" i="0" strike="noStrike" cap="none" baseline="0">
                          <a:solidFill>
                            <a:srgbClr val="000000"/>
                          </a:solidFill>
                          <a:effectLst/>
                          <a:latin typeface="Segoe UI"/>
                          <a:ea typeface="Segoe UI"/>
                          <a:cs typeface="Segoe UI"/>
                        </a:rPr>
                        <a:t>8</a:t>
                      </a:r>
                    </a:p>
                  </a:txBody>
                  <a:tcPr/>
                </a:tc>
                <a:tc>
                  <a:txBody>
                    <a:bodyPr/>
                    <a:lstStyle/>
                    <a:p>
                      <a:r>
                        <a:rPr lang="de-DE" sz="1600" b="0" i="0" strike="noStrike" cap="none" baseline="0">
                          <a:solidFill>
                            <a:srgbClr val="000000"/>
                          </a:solidFill>
                          <a:effectLst/>
                          <a:latin typeface="Segoe UI"/>
                          <a:ea typeface="Segoe UI"/>
                          <a:cs typeface="Segoe UI"/>
                        </a:rPr>
                        <a:t>cat</a:t>
                      </a:r>
                    </a:p>
                  </a:txBody>
                  <a:tcPr/>
                </a:tc>
                <a:tc>
                  <a:txBody>
                    <a:bodyPr/>
                    <a:lstStyle/>
                    <a:p>
                      <a:r>
                        <a:rPr lang="de-DE" sz="1600" b="0" i="0" strike="noStrike" cap="none" baseline="0">
                          <a:solidFill>
                            <a:srgbClr val="000000"/>
                          </a:solidFill>
                          <a:effectLst/>
                          <a:latin typeface="Segoe UI"/>
                          <a:ea typeface="Segoe UI"/>
                          <a:cs typeface="Segoe UI"/>
                        </a:rPr>
                        <a:t>[10, 3, 1]</a:t>
                      </a:r>
                    </a:p>
                  </a:txBody>
                  <a:tcPr/>
                </a:tc>
                <a:extLst>
                  <a:ext uri="{0D108BD9-81ED-4DB2-BD59-A6C34878D82A}">
                    <a16:rowId xmlns:a16="http://schemas.microsoft.com/office/drawing/2014/main" val="3858367347"/>
                  </a:ext>
                </a:extLst>
              </a:tr>
              <a:tr h="499019">
                <a:tc>
                  <a:txBody>
                    <a:bodyPr/>
                    <a:lstStyle/>
                    <a:p>
                      <a:endParaRPr lang="en-US" sz="1600"/>
                    </a:p>
                  </a:txBody>
                  <a:tcPr/>
                </a:tc>
                <a:tc>
                  <a:txBody>
                    <a:bodyPr/>
                    <a:lstStyle/>
                    <a:p>
                      <a:r>
                        <a:rPr lang="de-DE" sz="1600" b="0" i="0" strike="noStrike" cap="none" baseline="0">
                          <a:solidFill>
                            <a:srgbClr val="000000"/>
                          </a:solidFill>
                          <a:effectLst/>
                          <a:latin typeface="Segoe UI"/>
                          <a:ea typeface="Segoe UI"/>
                          <a:cs typeface="Segoe UI"/>
                        </a:rPr>
                        <a:t>9</a:t>
                      </a:r>
                    </a:p>
                  </a:txBody>
                  <a:tcPr/>
                </a:tc>
                <a:tc>
                  <a:txBody>
                    <a:bodyPr/>
                    <a:lstStyle/>
                    <a:p>
                      <a:r>
                        <a:rPr lang="de-DE" sz="1600" b="0" i="0" strike="noStrike" cap="none" baseline="0">
                          <a:solidFill>
                            <a:srgbClr val="000000"/>
                          </a:solidFill>
                          <a:effectLst/>
                          <a:latin typeface="Segoe UI"/>
                          <a:ea typeface="Segoe UI"/>
                          <a:cs typeface="Segoe UI"/>
                        </a:rPr>
                        <a:t>puppy</a:t>
                      </a:r>
                    </a:p>
                  </a:txBody>
                  <a:tcPr/>
                </a:tc>
                <a:tc>
                  <a:txBody>
                    <a:bodyPr/>
                    <a:lstStyle/>
                    <a:p>
                      <a:r>
                        <a:rPr lang="de-DE" sz="1600" b="0" i="0" strike="noStrike" cap="none" baseline="0">
                          <a:solidFill>
                            <a:srgbClr val="000000"/>
                          </a:solidFill>
                          <a:effectLst/>
                          <a:latin typeface="Segoe UI"/>
                          <a:ea typeface="Segoe UI"/>
                          <a:cs typeface="Segoe UI"/>
                        </a:rPr>
                        <a:t>[5,2,1]</a:t>
                      </a:r>
                    </a:p>
                  </a:txBody>
                  <a:tcPr/>
                </a:tc>
                <a:extLst>
                  <a:ext uri="{0D108BD9-81ED-4DB2-BD59-A6C34878D82A}">
                    <a16:rowId xmlns:a16="http://schemas.microsoft.com/office/drawing/2014/main" val="2013910439"/>
                  </a:ext>
                </a:extLst>
              </a:tr>
              <a:tr h="499019">
                <a:tc>
                  <a:txBody>
                    <a:bodyPr/>
                    <a:lstStyle/>
                    <a:p>
                      <a:endParaRPr lang="en-US" sz="1600"/>
                    </a:p>
                  </a:txBody>
                  <a:tcPr/>
                </a:tc>
                <a:tc>
                  <a:txBody>
                    <a:bodyPr/>
                    <a:lstStyle/>
                    <a:p>
                      <a:r>
                        <a:rPr lang="de-DE" sz="1600" b="0" i="0" strike="noStrike" cap="none" baseline="0">
                          <a:solidFill>
                            <a:srgbClr val="000000"/>
                          </a:solidFill>
                          <a:effectLst/>
                          <a:latin typeface="Segoe UI"/>
                          <a:ea typeface="Segoe UI"/>
                          <a:cs typeface="Segoe UI"/>
                        </a:rPr>
                        <a:t>10</a:t>
                      </a:r>
                    </a:p>
                  </a:txBody>
                  <a:tcPr/>
                </a:tc>
                <a:tc>
                  <a:txBody>
                    <a:bodyPr/>
                    <a:lstStyle/>
                    <a:p>
                      <a:r>
                        <a:rPr lang="de-DE" sz="1600" b="0" i="0" strike="noStrike" cap="none" baseline="0">
                          <a:solidFill>
                            <a:srgbClr val="000000"/>
                          </a:solidFill>
                          <a:effectLst/>
                          <a:latin typeface="Segoe UI"/>
                          <a:ea typeface="Segoe UI"/>
                          <a:cs typeface="Segoe UI"/>
                        </a:rPr>
                        <a:t>skateboard</a:t>
                      </a:r>
                    </a:p>
                  </a:txBody>
                  <a:tcPr/>
                </a:tc>
                <a:tc>
                  <a:txBody>
                    <a:bodyPr/>
                    <a:lstStyle/>
                    <a:p>
                      <a:r>
                        <a:rPr lang="de-DE" sz="1600" b="0" i="0" strike="noStrike" cap="none" baseline="0" dirty="0">
                          <a:solidFill>
                            <a:srgbClr val="000000"/>
                          </a:solidFill>
                          <a:effectLst/>
                          <a:latin typeface="Segoe UI"/>
                          <a:ea typeface="Segoe UI"/>
                          <a:cs typeface="Segoe UI"/>
                        </a:rPr>
                        <a:t>[-3, 3, 2]</a:t>
                      </a:r>
                    </a:p>
                  </a:txBody>
                  <a:tcPr/>
                </a:tc>
                <a:extLst>
                  <a:ext uri="{0D108BD9-81ED-4DB2-BD59-A6C34878D82A}">
                    <a16:rowId xmlns:a16="http://schemas.microsoft.com/office/drawing/2014/main" val="2887896914"/>
                  </a:ext>
                </a:extLst>
              </a:tr>
            </a:tbl>
          </a:graphicData>
        </a:graphic>
      </p:graphicFrame>
      <p:grpSp>
        <p:nvGrpSpPr>
          <p:cNvPr id="5" name="Group 4" descr="An image depicting the vectors for dog, cat, puppy, skateboard in 3-D space. Related words have similar orientation.">
            <a:extLst>
              <a:ext uri="{FF2B5EF4-FFF2-40B4-BE49-F238E27FC236}">
                <a16:creationId xmlns:a16="http://schemas.microsoft.com/office/drawing/2014/main" id="{86D2AD8B-FE03-CD83-FCDA-27E5D36FB959}"/>
              </a:ext>
            </a:extLst>
          </p:cNvPr>
          <p:cNvGrpSpPr/>
          <p:nvPr/>
        </p:nvGrpSpPr>
        <p:grpSpPr>
          <a:xfrm>
            <a:off x="619988" y="2212699"/>
            <a:ext cx="6894717" cy="3734949"/>
            <a:chOff x="619988" y="2212699"/>
            <a:chExt cx="6894717" cy="3734949"/>
          </a:xfrm>
        </p:grpSpPr>
        <p:sp>
          <p:nvSpPr>
            <p:cNvPr id="28" name="Rectangle 27">
              <a:extLst>
                <a:ext uri="{FF2B5EF4-FFF2-40B4-BE49-F238E27FC236}">
                  <a16:creationId xmlns:a16="http://schemas.microsoft.com/office/drawing/2014/main" id="{BD0C4FD0-D709-173A-1D1A-5E8A098EB5DA}"/>
                </a:ext>
                <a:ext uri="{C183D7F6-B498-43B3-948B-1728B52AA6E4}">
                  <adec:decorative xmlns:adec="http://schemas.microsoft.com/office/drawing/2017/decorative" val="1"/>
                </a:ext>
              </a:extLst>
            </p:cNvPr>
            <p:cNvSpPr/>
            <p:nvPr/>
          </p:nvSpPr>
          <p:spPr>
            <a:xfrm>
              <a:off x="619988" y="2212699"/>
              <a:ext cx="6894717" cy="3734949"/>
            </a:xfrm>
            <a:prstGeom prst="rect">
              <a:avLst/>
            </a:prstGeom>
            <a:solidFill>
              <a:sysClr val="window" lastClr="FFFFFF"/>
            </a:solidFill>
            <a:ln w="1905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nvGrpSpPr>
            <p:cNvPr id="37" name="Group 36" descr="An image depicting the vectors for dog, cat, puppy, skateboard in 3-D space. Related words have similar orientation. This is the same image that was on the previous slide depicting the language model overview.">
              <a:extLst>
                <a:ext uri="{FF2B5EF4-FFF2-40B4-BE49-F238E27FC236}">
                  <a16:creationId xmlns:a16="http://schemas.microsoft.com/office/drawing/2014/main" id="{4996E55E-3EC6-921B-61A4-D1304CB09AEC}"/>
                </a:ext>
              </a:extLst>
            </p:cNvPr>
            <p:cNvGrpSpPr/>
            <p:nvPr/>
          </p:nvGrpSpPr>
          <p:grpSpPr>
            <a:xfrm>
              <a:off x="2306493" y="2387647"/>
              <a:ext cx="3458254" cy="3295035"/>
              <a:chOff x="843757" y="2390716"/>
              <a:chExt cx="3458254" cy="3295035"/>
            </a:xfrm>
          </p:grpSpPr>
          <p:cxnSp>
            <p:nvCxnSpPr>
              <p:cNvPr id="29" name="Straight Arrow Connector 28">
                <a:extLst>
                  <a:ext uri="{FF2B5EF4-FFF2-40B4-BE49-F238E27FC236}">
                    <a16:creationId xmlns:a16="http://schemas.microsoft.com/office/drawing/2014/main" id="{C353F79C-3393-92C8-DC2E-FDBEB44DCBD0}"/>
                  </a:ext>
                </a:extLst>
              </p:cNvPr>
              <p:cNvCxnSpPr/>
              <p:nvPr/>
            </p:nvCxnSpPr>
            <p:spPr>
              <a:xfrm flipV="1">
                <a:off x="2147577" y="3835728"/>
                <a:ext cx="1440364" cy="799170"/>
              </a:xfrm>
              <a:prstGeom prst="straightConnector1">
                <a:avLst/>
              </a:prstGeom>
              <a:noFill/>
              <a:ln w="57150" cap="flat" cmpd="sng" algn="ctr">
                <a:solidFill>
                  <a:schemeClr val="accent6">
                    <a:lumMod val="50000"/>
                  </a:schemeClr>
                </a:solidFill>
                <a:prstDash val="solid"/>
                <a:miter lim="800000"/>
                <a:tailEnd type="triangle"/>
              </a:ln>
              <a:effectLst/>
            </p:spPr>
          </p:cxnSp>
          <p:grpSp>
            <p:nvGrpSpPr>
              <p:cNvPr id="30" name="Group 29">
                <a:extLst>
                  <a:ext uri="{FF2B5EF4-FFF2-40B4-BE49-F238E27FC236}">
                    <a16:creationId xmlns:a16="http://schemas.microsoft.com/office/drawing/2014/main" id="{72A70A74-5469-3846-A17A-623B6A64126E}"/>
                  </a:ext>
                </a:extLst>
              </p:cNvPr>
              <p:cNvGrpSpPr/>
              <p:nvPr/>
            </p:nvGrpSpPr>
            <p:grpSpPr>
              <a:xfrm>
                <a:off x="843757" y="2390716"/>
                <a:ext cx="3458254" cy="3295035"/>
                <a:chOff x="1927371" y="1728439"/>
                <a:chExt cx="5367964" cy="4033024"/>
              </a:xfrm>
            </p:grpSpPr>
            <p:sp>
              <p:nvSpPr>
                <p:cNvPr id="35" name="Rectangle 34">
                  <a:extLst>
                    <a:ext uri="{FF2B5EF4-FFF2-40B4-BE49-F238E27FC236}">
                      <a16:creationId xmlns:a16="http://schemas.microsoft.com/office/drawing/2014/main" id="{41A39959-3FBD-A638-7349-BB39CEBB1CD2}"/>
                    </a:ext>
                  </a:extLst>
                </p:cNvPr>
                <p:cNvSpPr/>
                <p:nvPr/>
              </p:nvSpPr>
              <p:spPr>
                <a:xfrm>
                  <a:off x="3224560" y="1728439"/>
                  <a:ext cx="4070775" cy="2982951"/>
                </a:xfrm>
                <a:prstGeom prst="rect">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cxnSp>
              <p:nvCxnSpPr>
                <p:cNvPr id="36" name="Straight Arrow Connector 35">
                  <a:extLst>
                    <a:ext uri="{FF2B5EF4-FFF2-40B4-BE49-F238E27FC236}">
                      <a16:creationId xmlns:a16="http://schemas.microsoft.com/office/drawing/2014/main" id="{614D4566-DF09-196F-1059-144BE4BF2FC7}"/>
                    </a:ext>
                  </a:extLst>
                </p:cNvPr>
                <p:cNvCxnSpPr/>
                <p:nvPr/>
              </p:nvCxnSpPr>
              <p:spPr>
                <a:xfrm flipV="1">
                  <a:off x="1927371" y="4711390"/>
                  <a:ext cx="1297187" cy="1050073"/>
                </a:xfrm>
                <a:prstGeom prst="straightConnector1">
                  <a:avLst/>
                </a:prstGeom>
                <a:noFill/>
                <a:ln w="19050" cap="flat" cmpd="sng" algn="ctr">
                  <a:solidFill>
                    <a:sysClr val="window" lastClr="FFFFFF">
                      <a:lumMod val="75000"/>
                    </a:sysClr>
                  </a:solidFill>
                  <a:prstDash val="sysDot"/>
                  <a:miter lim="800000"/>
                </a:ln>
                <a:effectLst/>
              </p:spPr>
            </p:cxnSp>
            <p:sp>
              <p:nvSpPr>
                <p:cNvPr id="34" name="Cube 33">
                  <a:extLst>
                    <a:ext uri="{FF2B5EF4-FFF2-40B4-BE49-F238E27FC236}">
                      <a16:creationId xmlns:a16="http://schemas.microsoft.com/office/drawing/2014/main" id="{ED72F484-3AB4-023F-ADCE-685B5ED66113}"/>
                    </a:ext>
                  </a:extLst>
                </p:cNvPr>
                <p:cNvSpPr/>
                <p:nvPr/>
              </p:nvSpPr>
              <p:spPr>
                <a:xfrm>
                  <a:off x="1927371" y="1728439"/>
                  <a:ext cx="5334861" cy="4033024"/>
                </a:xfrm>
                <a:prstGeom prst="cube">
                  <a:avLst/>
                </a:prstGeom>
                <a:noFill/>
                <a:ln w="19050" cap="flat" cmpd="sng" algn="ctr">
                  <a:solidFill>
                    <a:sysClr val="window" lastClr="FFFFFF">
                      <a:lumMod val="75000"/>
                    </a:sysClr>
                  </a:solidFill>
                  <a:prstDash val="sysDot"/>
                  <a:miter lim="800000"/>
                </a:ln>
                <a:effectLst/>
              </p:spPr>
              <p:txBody>
                <a:bodyPr rtlCol="0" anchor="ctr"/>
                <a:lstStyle/>
                <a:p>
                  <a:pPr marL="0" marR="0" lvl="0" indent="0" algn="ctr" defTabSz="914400" eaLnBrk="1" fontAlgn="auto" latinLnBrk="0" hangingPunct="1">
                    <a:lnSpc>
                      <a:spcPct val="100000"/>
                    </a:lnSpc>
                    <a:spcBef>
                      <a:spcPct val="0"/>
                    </a:spcBef>
                    <a:spcAft>
                      <a:spcPct val="0"/>
                    </a:spcAft>
                    <a:buClrTx/>
                    <a:buSzTx/>
                    <a:buFontTx/>
                    <a:buNone/>
                    <a:defRPr/>
                  </a:pPr>
                  <a:endParaRPr kumimoji="0" lang="en-US" sz="1800" b="0" i="0" u="none" strike="noStrike" kern="0" cap="none" spc="0" normalizeH="0" baseline="0" noProof="0">
                    <a:ln>
                      <a:noFill/>
                    </a:ln>
                    <a:solidFill>
                      <a:prstClr val="white"/>
                    </a:solidFill>
                    <a:effectLst/>
                    <a:uLnTx/>
                    <a:uFillTx/>
                    <a:latin typeface="Aptos" panose="020B0004020202020204"/>
                    <a:ea typeface="+mn-ea"/>
                    <a:cs typeface="+mn-cs"/>
                  </a:endParaRPr>
                </a:p>
              </p:txBody>
            </p:sp>
          </p:grpSp>
          <p:cxnSp>
            <p:nvCxnSpPr>
              <p:cNvPr id="31" name="Straight Arrow Connector 30">
                <a:extLst>
                  <a:ext uri="{FF2B5EF4-FFF2-40B4-BE49-F238E27FC236}">
                    <a16:creationId xmlns:a16="http://schemas.microsoft.com/office/drawing/2014/main" id="{C05E2E3D-AC7C-8336-7179-83BE688BCFDF}"/>
                  </a:ext>
                </a:extLst>
              </p:cNvPr>
              <p:cNvCxnSpPr/>
              <p:nvPr/>
            </p:nvCxnSpPr>
            <p:spPr>
              <a:xfrm flipV="1">
                <a:off x="2128989" y="4083243"/>
                <a:ext cx="1458952" cy="542363"/>
              </a:xfrm>
              <a:prstGeom prst="straightConnector1">
                <a:avLst/>
              </a:prstGeom>
              <a:noFill/>
              <a:ln w="57150" cap="flat" cmpd="sng" algn="ctr">
                <a:solidFill>
                  <a:srgbClr val="00B0F0"/>
                </a:solidFill>
                <a:prstDash val="solid"/>
                <a:miter lim="800000"/>
                <a:tailEnd type="triangle"/>
              </a:ln>
              <a:effectLst/>
            </p:spPr>
          </p:cxnSp>
          <p:cxnSp>
            <p:nvCxnSpPr>
              <p:cNvPr id="32" name="Straight Arrow Connector 31">
                <a:extLst>
                  <a:ext uri="{FF2B5EF4-FFF2-40B4-BE49-F238E27FC236}">
                    <a16:creationId xmlns:a16="http://schemas.microsoft.com/office/drawing/2014/main" id="{A426613B-CC18-63AB-850B-444900BD9ABC}"/>
                  </a:ext>
                </a:extLst>
              </p:cNvPr>
              <p:cNvCxnSpPr/>
              <p:nvPr/>
            </p:nvCxnSpPr>
            <p:spPr>
              <a:xfrm flipH="1" flipV="1">
                <a:off x="1627182" y="3733506"/>
                <a:ext cx="557562" cy="910682"/>
              </a:xfrm>
              <a:prstGeom prst="straightConnector1">
                <a:avLst/>
              </a:prstGeom>
              <a:noFill/>
              <a:ln w="57150" cap="flat" cmpd="sng" algn="ctr">
                <a:solidFill>
                  <a:srgbClr val="E97132"/>
                </a:solidFill>
                <a:prstDash val="solid"/>
                <a:miter lim="800000"/>
                <a:tailEnd type="triangle"/>
              </a:ln>
              <a:effectLst/>
            </p:spPr>
          </p:cxnSp>
          <p:cxnSp>
            <p:nvCxnSpPr>
              <p:cNvPr id="33" name="Straight Arrow Connector 32">
                <a:extLst>
                  <a:ext uri="{FF2B5EF4-FFF2-40B4-BE49-F238E27FC236}">
                    <a16:creationId xmlns:a16="http://schemas.microsoft.com/office/drawing/2014/main" id="{88AEA622-B29A-9E11-C93E-EC0195427A7F}"/>
                  </a:ext>
                </a:extLst>
              </p:cNvPr>
              <p:cNvCxnSpPr/>
              <p:nvPr/>
            </p:nvCxnSpPr>
            <p:spPr>
              <a:xfrm flipV="1">
                <a:off x="2147574" y="4111525"/>
                <a:ext cx="925746" cy="504787"/>
              </a:xfrm>
              <a:prstGeom prst="straightConnector1">
                <a:avLst/>
              </a:prstGeom>
              <a:noFill/>
              <a:ln w="57150" cap="flat" cmpd="sng" algn="ctr">
                <a:solidFill>
                  <a:schemeClr val="accent5">
                    <a:lumMod val="75000"/>
                  </a:schemeClr>
                </a:solidFill>
                <a:prstDash val="solid"/>
                <a:miter lim="800000"/>
                <a:tailEnd type="triangle"/>
              </a:ln>
              <a:effectLst/>
            </p:spPr>
          </p:cxnSp>
        </p:grpSp>
        <p:pic>
          <p:nvPicPr>
            <p:cNvPr id="45" name="Graphic 44" descr="Skateboard with solid fill">
              <a:extLst>
                <a:ext uri="{FF2B5EF4-FFF2-40B4-BE49-F238E27FC236}">
                  <a16:creationId xmlns:a16="http://schemas.microsoft.com/office/drawing/2014/main" id="{1799821D-311A-544B-95FB-BB490F46C6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6969" y="3317270"/>
              <a:ext cx="606379" cy="606379"/>
            </a:xfrm>
            <a:prstGeom prst="rect">
              <a:avLst/>
            </a:prstGeom>
          </p:spPr>
        </p:pic>
        <p:pic>
          <p:nvPicPr>
            <p:cNvPr id="47" name="Graphic 46" descr="Cat with solid fill">
              <a:extLst>
                <a:ext uri="{FF2B5EF4-FFF2-40B4-BE49-F238E27FC236}">
                  <a16:creationId xmlns:a16="http://schemas.microsoft.com/office/drawing/2014/main" id="{13FF86DC-9479-68FC-01CC-50E06D439F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03557" y="3930236"/>
              <a:ext cx="473926" cy="473926"/>
            </a:xfrm>
            <a:prstGeom prst="rect">
              <a:avLst/>
            </a:prstGeom>
          </p:spPr>
        </p:pic>
        <p:pic>
          <p:nvPicPr>
            <p:cNvPr id="49" name="Graphic 48" descr="Dog with solid fill">
              <a:extLst>
                <a:ext uri="{FF2B5EF4-FFF2-40B4-BE49-F238E27FC236}">
                  <a16:creationId xmlns:a16="http://schemas.microsoft.com/office/drawing/2014/main" id="{04B06E44-D46C-849A-B437-5D51481ECF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10995" y="3246961"/>
              <a:ext cx="718988" cy="718988"/>
            </a:xfrm>
            <a:prstGeom prst="rect">
              <a:avLst/>
            </a:prstGeom>
          </p:spPr>
        </p:pic>
        <p:pic>
          <p:nvPicPr>
            <p:cNvPr id="51" name="Graphic 50" descr="Puppy 2 with solid fill">
              <a:extLst>
                <a:ext uri="{FF2B5EF4-FFF2-40B4-BE49-F238E27FC236}">
                  <a16:creationId xmlns:a16="http://schemas.microsoft.com/office/drawing/2014/main" id="{CEE9F51E-9254-C136-BCB7-4A7893590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91966" y="3566212"/>
              <a:ext cx="630141" cy="630141"/>
            </a:xfrm>
            <a:prstGeom prst="rect">
              <a:avLst/>
            </a:prstGeom>
          </p:spPr>
        </p:pic>
      </p:grpSp>
      <p:pic>
        <p:nvPicPr>
          <p:cNvPr id="52" name="Graphic 51">
            <a:extLst>
              <a:ext uri="{FF2B5EF4-FFF2-40B4-BE49-F238E27FC236}">
                <a16:creationId xmlns:a16="http://schemas.microsoft.com/office/drawing/2014/main" id="{E280BD5C-14B7-6C59-B532-9E47CF58CE65}"/>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21545" y="3144487"/>
            <a:ext cx="718988" cy="718988"/>
          </a:xfrm>
          <a:prstGeom prst="rect">
            <a:avLst/>
          </a:prstGeom>
        </p:spPr>
      </p:pic>
      <p:pic>
        <p:nvPicPr>
          <p:cNvPr id="53" name="Graphic 52">
            <a:extLst>
              <a:ext uri="{FF2B5EF4-FFF2-40B4-BE49-F238E27FC236}">
                <a16:creationId xmlns:a16="http://schemas.microsoft.com/office/drawing/2014/main" id="{71EAD152-7ED6-E884-8B68-EBF0E1EAD80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5968" y="4254300"/>
            <a:ext cx="630141" cy="630141"/>
          </a:xfrm>
          <a:prstGeom prst="rect">
            <a:avLst/>
          </a:prstGeom>
        </p:spPr>
      </p:pic>
      <p:pic>
        <p:nvPicPr>
          <p:cNvPr id="54" name="Graphic 53">
            <a:extLst>
              <a:ext uri="{FF2B5EF4-FFF2-40B4-BE49-F238E27FC236}">
                <a16:creationId xmlns:a16="http://schemas.microsoft.com/office/drawing/2014/main" id="{138C64CD-7AAE-FF20-7F1C-39A498487922}"/>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6612" y="3790331"/>
            <a:ext cx="473926" cy="473926"/>
          </a:xfrm>
          <a:prstGeom prst="rect">
            <a:avLst/>
          </a:prstGeom>
        </p:spPr>
      </p:pic>
      <p:pic>
        <p:nvPicPr>
          <p:cNvPr id="55" name="Graphic 54">
            <a:extLst>
              <a:ext uri="{FF2B5EF4-FFF2-40B4-BE49-F238E27FC236}">
                <a16:creationId xmlns:a16="http://schemas.microsoft.com/office/drawing/2014/main" id="{C52416CA-4DBF-417E-81E4-C91F13F7887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25574" y="4774539"/>
            <a:ext cx="606379" cy="606379"/>
          </a:xfrm>
          <a:prstGeom prst="rect">
            <a:avLst/>
          </a:prstGeom>
        </p:spPr>
      </p:pic>
    </p:spTree>
    <p:extLst>
      <p:ext uri="{BB962C8B-B14F-4D97-AF65-F5344CB8AC3E}">
        <p14:creationId xmlns:p14="http://schemas.microsoft.com/office/powerpoint/2010/main" val="196268895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A6464-19EC-4DE9-AD34-5C5185E6DD18}"/>
              </a:ext>
            </a:extLst>
          </p:cNvPr>
          <p:cNvSpPr>
            <a:spLocks noGrp="1"/>
          </p:cNvSpPr>
          <p:nvPr>
            <p:ph type="title"/>
          </p:nvPr>
        </p:nvSpPr>
        <p:spPr>
          <a:xfrm>
            <a:off x="588263" y="459880"/>
            <a:ext cx="11018520" cy="548640"/>
          </a:xfrm>
        </p:spPr>
        <p:txBody>
          <a:bodyPr/>
          <a:lstStyle/>
          <a:p>
            <a:r>
              <a:rPr lang="de-DE" sz="3600" b="0" i="0" strike="noStrike" cap="none" baseline="0">
                <a:solidFill>
                  <a:srgbClr val="000000"/>
                </a:solidFill>
                <a:effectLst/>
                <a:latin typeface="Segoe UI Semibold"/>
                <a:ea typeface="Segoe UI Semibold"/>
                <a:cs typeface="Segoe UI Semibold"/>
              </a:rPr>
              <a:t>Sprachmodelle – Aufmerksamkeit</a:t>
            </a:r>
          </a:p>
        </p:txBody>
      </p:sp>
      <p:sp>
        <p:nvSpPr>
          <p:cNvPr id="3" name="文本框 2">
            <a:extLst>
              <a:ext uri="{FF2B5EF4-FFF2-40B4-BE49-F238E27FC236}">
                <a16:creationId xmlns:a16="http://schemas.microsoft.com/office/drawing/2014/main" id="{1E0DCDF2-5CF2-467A-8262-F46A6FB3DAE5}"/>
              </a:ext>
            </a:extLst>
          </p:cNvPr>
          <p:cNvSpPr txBox="1"/>
          <p:nvPr/>
        </p:nvSpPr>
        <p:spPr>
          <a:xfrm>
            <a:off x="571039" y="1326985"/>
            <a:ext cx="5347586" cy="1023357"/>
          </a:xfrm>
          <a:prstGeom prst="rect">
            <a:avLst/>
          </a:prstGeom>
          <a:noFill/>
        </p:spPr>
        <p:txBody>
          <a:bodyPr wrap="square" lIns="0" tIns="0" rIns="0" bIns="0" rtlCol="0" anchor="t">
            <a:spAutoFit/>
          </a:bodyPr>
          <a:lstStyle/>
          <a:p>
            <a:pPr>
              <a:spcBef>
                <a:spcPts val="1200"/>
              </a:spcBef>
            </a:pPr>
            <a:r>
              <a:rPr lang="de-DE" sz="2350" b="0" i="0" strike="noStrike" cap="none" baseline="0" dirty="0">
                <a:solidFill>
                  <a:srgbClr val="0078D3"/>
                </a:solidFill>
                <a:effectLst/>
                <a:latin typeface="Segoe UI Semibold"/>
                <a:ea typeface="Segoe UI Semibold"/>
                <a:cs typeface="Segoe UI Semibold"/>
              </a:rPr>
              <a:t>Schritt 3: Aufmerksamkeit</a:t>
            </a:r>
          </a:p>
          <a:p>
            <a:pPr>
              <a:spcBef>
                <a:spcPts val="600"/>
              </a:spcBef>
            </a:pPr>
            <a:r>
              <a:rPr lang="de-DE" sz="1900" b="0" i="0" strike="noStrike" cap="none" baseline="0" dirty="0">
                <a:solidFill>
                  <a:srgbClr val="091F2C"/>
                </a:solidFill>
                <a:effectLst/>
                <a:latin typeface="Segoe UI"/>
                <a:ea typeface="Segoe UI"/>
                <a:cs typeface="Segoe UI"/>
              </a:rPr>
              <a:t>Ermitteln Sie die Stärke der Beziehungen zwischen Token mithilfe der Aufmerksamkeitstechnik.</a:t>
            </a:r>
          </a:p>
        </p:txBody>
      </p:sp>
      <p:sp>
        <p:nvSpPr>
          <p:cNvPr id="11" name="矩形 7">
            <a:extLst>
              <a:ext uri="{FF2B5EF4-FFF2-40B4-BE49-F238E27FC236}">
                <a16:creationId xmlns:a16="http://schemas.microsoft.com/office/drawing/2014/main" id="{FDEDF875-1F5E-4187-BCAF-DAE9349B2CCE}"/>
              </a:ext>
            </a:extLst>
          </p:cNvPr>
          <p:cNvSpPr/>
          <p:nvPr/>
        </p:nvSpPr>
        <p:spPr bwMode="auto">
          <a:xfrm>
            <a:off x="548004" y="2547815"/>
            <a:ext cx="5091736" cy="29073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t" anchorCtr="0" forceAA="0" compatLnSpc="1">
            <a:prstTxWarp prst="textNoShape">
              <a:avLst/>
            </a:prstTxWarp>
            <a:noAutofit/>
          </a:bodyPr>
          <a:lstStyle/>
          <a:p>
            <a:pPr defTabSz="932472" fontAlgn="base">
              <a:spcBef>
                <a:spcPct val="0"/>
              </a:spcBef>
              <a:spcAft>
                <a:spcPct val="0"/>
              </a:spcAft>
            </a:pPr>
            <a:r>
              <a:rPr lang="de-DE" sz="1750" b="0" i="0" strike="noStrike" cap="none" baseline="0" dirty="0">
                <a:solidFill>
                  <a:srgbClr val="091F2C"/>
                </a:solidFill>
                <a:effectLst/>
                <a:latin typeface="Segoe UI Semibold"/>
                <a:ea typeface="Segoe UI Semibold"/>
                <a:cs typeface="Segoe UI Semibold"/>
              </a:rPr>
              <a:t>Beispiel: </a:t>
            </a:r>
          </a:p>
          <a:p>
            <a:pPr marL="342900" indent="-342900" defTabSz="932472" fontAlgn="base">
              <a:spcBef>
                <a:spcPct val="0"/>
              </a:spcBef>
              <a:spcAft>
                <a:spcPct val="0"/>
              </a:spcAft>
              <a:buFont typeface="Arial" pitchFamily="34" charset="0"/>
              <a:buChar char="•"/>
            </a:pPr>
            <a:r>
              <a:rPr lang="de-DE" sz="1750" b="0" i="0" strike="noStrike" cap="none" baseline="0" dirty="0">
                <a:solidFill>
                  <a:srgbClr val="161616"/>
                </a:solidFill>
                <a:effectLst/>
                <a:latin typeface="Segoe UI"/>
                <a:ea typeface="Segoe UI"/>
                <a:cs typeface="Segoe UI"/>
              </a:rPr>
              <a:t>Ziel: Vorhersagen des Tokens nach </a:t>
            </a:r>
            <a:r>
              <a:rPr lang="de-DE" sz="1750" b="1" i="0" strike="noStrike" cap="none" baseline="0" dirty="0">
                <a:solidFill>
                  <a:srgbClr val="161616"/>
                </a:solidFill>
                <a:effectLst/>
                <a:latin typeface="Segoe UI"/>
                <a:ea typeface="Segoe UI"/>
                <a:cs typeface="Segoe UI"/>
              </a:rPr>
              <a:t>“dog.”</a:t>
            </a:r>
          </a:p>
          <a:p>
            <a:pPr marL="342900" indent="-342900" defTabSz="932472" fontAlgn="base">
              <a:spcBef>
                <a:spcPct val="0"/>
              </a:spcBef>
              <a:spcAft>
                <a:spcPct val="0"/>
              </a:spcAft>
              <a:buFont typeface="Arial" pitchFamily="34" charset="0"/>
              <a:buChar char="•"/>
            </a:pPr>
            <a:r>
              <a:rPr lang="de-DE" sz="1750" b="0" i="0" strike="noStrike" cap="none" baseline="0" dirty="0">
                <a:solidFill>
                  <a:srgbClr val="161616"/>
                </a:solidFill>
                <a:effectLst/>
                <a:latin typeface="Segoe UI"/>
                <a:ea typeface="Segoe UI"/>
                <a:cs typeface="Segoe UI"/>
              </a:rPr>
              <a:t>Stellen Sie </a:t>
            </a:r>
            <a:r>
              <a:rPr lang="de-DE" sz="1750" b="1" i="0" strike="noStrike" cap="none" baseline="0" dirty="0">
                <a:solidFill>
                  <a:srgbClr val="161616"/>
                </a:solidFill>
                <a:effectLst/>
                <a:latin typeface="Segoe UI"/>
                <a:ea typeface="Segoe UI"/>
                <a:cs typeface="Segoe UI"/>
              </a:rPr>
              <a:t>“I heard a dog”</a:t>
            </a:r>
            <a:r>
              <a:rPr lang="de-DE" sz="1750" b="0" i="0" strike="noStrike" cap="none" baseline="0" dirty="0">
                <a:solidFill>
                  <a:srgbClr val="161616"/>
                </a:solidFill>
                <a:effectLst/>
                <a:latin typeface="Segoe UI"/>
                <a:ea typeface="Segoe UI"/>
                <a:cs typeface="Segoe UI"/>
              </a:rPr>
              <a:t> als Vektoren dar.</a:t>
            </a:r>
          </a:p>
          <a:p>
            <a:pPr marL="342900" indent="-342900" defTabSz="932472" fontAlgn="base">
              <a:spcBef>
                <a:spcPct val="0"/>
              </a:spcBef>
              <a:spcAft>
                <a:spcPct val="0"/>
              </a:spcAft>
              <a:buFont typeface="Arial" pitchFamily="34" charset="0"/>
              <a:buChar char="•"/>
            </a:pPr>
            <a:r>
              <a:rPr lang="de-DE" sz="1750" b="0" i="0" strike="noStrike" cap="none" baseline="0" dirty="0">
                <a:solidFill>
                  <a:srgbClr val="161616"/>
                </a:solidFill>
                <a:effectLst/>
                <a:latin typeface="Segoe UI"/>
                <a:ea typeface="Segoe UI"/>
                <a:cs typeface="Segoe UI"/>
              </a:rPr>
              <a:t>Ordnen Sie </a:t>
            </a:r>
            <a:r>
              <a:rPr lang="de-DE" sz="1750" b="1" i="0" strike="noStrike" cap="none" baseline="0" dirty="0">
                <a:solidFill>
                  <a:srgbClr val="161616"/>
                </a:solidFill>
                <a:effectLst/>
                <a:latin typeface="Segoe UI"/>
                <a:ea typeface="Segoe UI"/>
                <a:cs typeface="Segoe UI"/>
              </a:rPr>
              <a:t>“heard”</a:t>
            </a:r>
            <a:r>
              <a:rPr lang="de-DE" sz="1750" b="0" i="0" strike="noStrike" cap="none" baseline="0" dirty="0">
                <a:solidFill>
                  <a:srgbClr val="161616"/>
                </a:solidFill>
                <a:effectLst/>
                <a:latin typeface="Segoe UI"/>
                <a:ea typeface="Segoe UI"/>
                <a:cs typeface="Segoe UI"/>
              </a:rPr>
              <a:t> und </a:t>
            </a:r>
            <a:r>
              <a:rPr lang="de-DE" sz="1750" b="1" i="0" strike="noStrike" cap="none" baseline="0" dirty="0">
                <a:solidFill>
                  <a:srgbClr val="161616"/>
                </a:solidFill>
                <a:effectLst/>
                <a:latin typeface="Segoe UI"/>
                <a:ea typeface="Segoe UI"/>
                <a:cs typeface="Segoe UI"/>
              </a:rPr>
              <a:t>“dog”</a:t>
            </a:r>
            <a:r>
              <a:rPr lang="de-DE" sz="1750" b="0" i="0" strike="noStrike" cap="none" baseline="0" dirty="0">
                <a:solidFill>
                  <a:srgbClr val="161616"/>
                </a:solidFill>
                <a:effectLst/>
                <a:latin typeface="Segoe UI"/>
                <a:ea typeface="Segoe UI"/>
                <a:cs typeface="Segoe UI"/>
              </a:rPr>
              <a:t> mehr Gewichtung zu.</a:t>
            </a:r>
          </a:p>
          <a:p>
            <a:pPr marL="342900" indent="-342900" defTabSz="932472" fontAlgn="base">
              <a:spcBef>
                <a:spcPct val="0"/>
              </a:spcBef>
              <a:spcAft>
                <a:spcPct val="0"/>
              </a:spcAft>
              <a:buFont typeface="Arial" pitchFamily="34" charset="0"/>
              <a:buChar char="•"/>
            </a:pPr>
            <a:r>
              <a:rPr lang="de-DE" sz="1750" b="0" i="0" strike="noStrike" cap="none" baseline="0" dirty="0">
                <a:solidFill>
                  <a:srgbClr val="161616"/>
                </a:solidFill>
                <a:effectLst/>
                <a:latin typeface="Segoe UI"/>
                <a:ea typeface="Segoe UI"/>
                <a:cs typeface="Segoe UI"/>
              </a:rPr>
              <a:t>Nach „dog“ können mehrere mögliche Token folgen.</a:t>
            </a:r>
          </a:p>
          <a:p>
            <a:pPr marL="342900" indent="-342900" defTabSz="932472" fontAlgn="base">
              <a:spcBef>
                <a:spcPct val="0"/>
              </a:spcBef>
              <a:spcAft>
                <a:spcPct val="0"/>
              </a:spcAft>
              <a:buFont typeface="Arial" pitchFamily="34" charset="0"/>
              <a:buChar char="•"/>
            </a:pPr>
            <a:r>
              <a:rPr lang="de-DE" sz="1750" b="0" i="0" strike="noStrike" cap="none" baseline="0" dirty="0">
                <a:solidFill>
                  <a:srgbClr val="161616"/>
                </a:solidFill>
                <a:effectLst/>
                <a:latin typeface="Segoe UI"/>
                <a:ea typeface="Segoe UI"/>
                <a:cs typeface="Segoe UI"/>
              </a:rPr>
              <a:t>Das wahrscheinlichste Token wird der Sequenz hinzugefügt (in diesem Fall </a:t>
            </a:r>
            <a:r>
              <a:rPr lang="de-DE" sz="1750" b="1" i="0" strike="noStrike" cap="none" baseline="0" dirty="0">
                <a:solidFill>
                  <a:srgbClr val="161616"/>
                </a:solidFill>
                <a:effectLst/>
                <a:latin typeface="Segoe UI"/>
                <a:ea typeface="Segoe UI"/>
                <a:cs typeface="Segoe UI"/>
              </a:rPr>
              <a:t>“bark.”</a:t>
            </a:r>
            <a:r>
              <a:rPr lang="de-DE" sz="1750" b="0" i="0" strike="noStrike" cap="none" baseline="0" dirty="0">
                <a:solidFill>
                  <a:srgbClr val="161616"/>
                </a:solidFill>
                <a:effectLst/>
                <a:latin typeface="Segoe UI"/>
                <a:ea typeface="Segoe UI"/>
                <a:cs typeface="Segoe UI"/>
              </a:rPr>
              <a:t>) </a:t>
            </a:r>
          </a:p>
        </p:txBody>
      </p:sp>
      <p:pic>
        <p:nvPicPr>
          <p:cNvPr id="1026" name="Picture 2">
            <a:extLst>
              <a:ext uri="{FF2B5EF4-FFF2-40B4-BE49-F238E27FC236}">
                <a16:creationId xmlns:a16="http://schemas.microsoft.com/office/drawing/2014/main" id="{125D1176-D9D8-52E7-173F-80ACD9BDCD27}"/>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1759"/>
          <a:stretch>
            <a:fillRect/>
          </a:stretch>
        </p:blipFill>
        <p:spPr bwMode="auto">
          <a:xfrm>
            <a:off x="5918625" y="1430100"/>
            <a:ext cx="5945617" cy="39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7939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1CCE-C606-FBE3-ACDB-4FFC0EB1AF38}"/>
              </a:ext>
            </a:extLst>
          </p:cNvPr>
          <p:cNvSpPr>
            <a:spLocks noGrp="1"/>
          </p:cNvSpPr>
          <p:nvPr>
            <p:ph type="title"/>
          </p:nvPr>
        </p:nvSpPr>
        <p:spPr>
          <a:xfrm>
            <a:off x="588263" y="276999"/>
            <a:ext cx="11018520" cy="914400"/>
          </a:xfrm>
        </p:spPr>
        <p:txBody>
          <a:bodyPr/>
          <a:lstStyle/>
          <a:p>
            <a:r>
              <a:rPr lang="de-DE" sz="3600" b="0" i="0" strike="noStrike" cap="none" baseline="0">
                <a:solidFill>
                  <a:srgbClr val="000000"/>
                </a:solidFill>
                <a:effectLst/>
                <a:latin typeface="Segoe UI Semibold"/>
                <a:ea typeface="Segoe UI Semibold"/>
                <a:cs typeface="Segoe UI Semibold"/>
              </a:rPr>
              <a:t>Sprachmodelle</a:t>
            </a:r>
            <a:br>
              <a:rPr sz="3600"/>
            </a:br>
            <a:r>
              <a:rPr lang="de-DE" sz="2400" b="0" i="0" strike="noStrike" cap="none" baseline="0">
                <a:solidFill>
                  <a:srgbClr val="808080"/>
                </a:solidFill>
                <a:effectLst/>
                <a:latin typeface="Segoe UI Semibold"/>
                <a:ea typeface="Segoe UI Semibold"/>
                <a:cs typeface="Segoe UI Semibold"/>
              </a:rPr>
              <a:t>Basismodelle</a:t>
            </a:r>
            <a:endParaRPr lang="en-US">
              <a:solidFill>
                <a:schemeClr val="bg1">
                  <a:lumMod val="50000"/>
                </a:schemeClr>
              </a:solidFill>
            </a:endParaRPr>
          </a:p>
        </p:txBody>
      </p:sp>
      <p:grpSp>
        <p:nvGrpSpPr>
          <p:cNvPr id="38" name="Group 37" descr="A box with the following content on&#10;OpenAI models hosted in Azure:&#10;- GPT models for natural language and code generation&#10;- Embeddings models to vectorize text tokens&#10;- DALL-E models for image generation&#10;- Whisper models for speech recognition">
            <a:extLst>
              <a:ext uri="{FF2B5EF4-FFF2-40B4-BE49-F238E27FC236}">
                <a16:creationId xmlns:a16="http://schemas.microsoft.com/office/drawing/2014/main" id="{1E8CE42C-1B18-4CE3-E674-0191C7B72348}"/>
              </a:ext>
            </a:extLst>
          </p:cNvPr>
          <p:cNvGrpSpPr/>
          <p:nvPr/>
        </p:nvGrpSpPr>
        <p:grpSpPr>
          <a:xfrm>
            <a:off x="2237431" y="2524292"/>
            <a:ext cx="3373820" cy="3428015"/>
            <a:chOff x="1245625" y="2294868"/>
            <a:chExt cx="3373820" cy="3428015"/>
          </a:xfrm>
        </p:grpSpPr>
        <p:sp>
          <p:nvSpPr>
            <p:cNvPr id="8" name="Rectangle: Rounded Corners 7">
              <a:extLst>
                <a:ext uri="{FF2B5EF4-FFF2-40B4-BE49-F238E27FC236}">
                  <a16:creationId xmlns:a16="http://schemas.microsoft.com/office/drawing/2014/main" id="{E40D1D1C-C0FA-50BA-9BF4-08D7DE4806BF}"/>
                </a:ext>
              </a:extLst>
            </p:cNvPr>
            <p:cNvSpPr/>
            <p:nvPr/>
          </p:nvSpPr>
          <p:spPr bwMode="auto">
            <a:xfrm>
              <a:off x="1245625" y="2580782"/>
              <a:ext cx="3373820" cy="3142101"/>
            </a:xfrm>
            <a:prstGeom prst="roundRect">
              <a:avLst>
                <a:gd name="adj" fmla="val 11399"/>
              </a:avLst>
            </a:prstGeom>
            <a:noFill/>
            <a:ln w="28575">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33F1B91C-B0DE-EF48-E0D1-C630B4E93AB9}"/>
                </a:ext>
              </a:extLst>
            </p:cNvPr>
            <p:cNvGrpSpPr/>
            <p:nvPr/>
          </p:nvGrpSpPr>
          <p:grpSpPr>
            <a:xfrm>
              <a:off x="1493603" y="2294868"/>
              <a:ext cx="2651723" cy="619125"/>
              <a:chOff x="2124075" y="2137213"/>
              <a:chExt cx="2651723" cy="619125"/>
            </a:xfrm>
          </p:grpSpPr>
          <p:sp>
            <p:nvSpPr>
              <p:cNvPr id="7" name="TextBox 6">
                <a:extLst>
                  <a:ext uri="{FF2B5EF4-FFF2-40B4-BE49-F238E27FC236}">
                    <a16:creationId xmlns:a16="http://schemas.microsoft.com/office/drawing/2014/main" id="{B549AF2E-C3D1-43AE-1551-8B65D5E79DDC}"/>
                  </a:ext>
                </a:extLst>
              </p:cNvPr>
              <p:cNvSpPr txBox="1"/>
              <p:nvPr/>
            </p:nvSpPr>
            <p:spPr>
              <a:xfrm>
                <a:off x="2885089" y="2238461"/>
                <a:ext cx="2098467" cy="369418"/>
              </a:xfrm>
              <a:prstGeom prst="rect">
                <a:avLst/>
              </a:prstGeom>
              <a:solidFill>
                <a:schemeClr val="bg1"/>
              </a:solidFill>
            </p:spPr>
            <p:txBody>
              <a:bodyPr wrap="none" lIns="0" tIns="0" rIns="0" bIns="0" rtlCol="0">
                <a:spAutoFit/>
              </a:bodyPr>
              <a:lstStyle/>
              <a:p>
                <a:pPr algn="l"/>
                <a:r>
                  <a:rPr lang="de-DE" sz="2400" b="0" i="0" strike="noStrike" cap="none" baseline="0">
                    <a:solidFill>
                      <a:srgbClr val="000000"/>
                    </a:solidFill>
                    <a:effectLst/>
                    <a:latin typeface="Segoe UI"/>
                    <a:ea typeface="Segoe UI"/>
                    <a:cs typeface="Segoe UI"/>
                  </a:rPr>
                  <a:t>Azure OpenAI</a:t>
                </a:r>
              </a:p>
            </p:txBody>
          </p:sp>
          <p:sp>
            <p:nvSpPr>
              <p:cNvPr id="9" name="Rectangle 8">
                <a:extLst>
                  <a:ext uri="{FF2B5EF4-FFF2-40B4-BE49-F238E27FC236}">
                    <a16:creationId xmlns:a16="http://schemas.microsoft.com/office/drawing/2014/main" id="{D03357F0-E73C-A260-9FEF-457585B08C21}"/>
                  </a:ext>
                </a:extLst>
              </p:cNvPr>
              <p:cNvSpPr/>
              <p:nvPr/>
            </p:nvSpPr>
            <p:spPr bwMode="auto">
              <a:xfrm>
                <a:off x="2183524" y="2137213"/>
                <a:ext cx="559676" cy="619125"/>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665BF252-B499-81CF-9626-154B0819BD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4075" y="2137213"/>
                <a:ext cx="619125" cy="619125"/>
              </a:xfrm>
              <a:prstGeom prst="rect">
                <a:avLst/>
              </a:prstGeom>
            </p:spPr>
          </p:pic>
        </p:grpSp>
        <p:sp>
          <p:nvSpPr>
            <p:cNvPr id="11" name="TextBox 10">
              <a:extLst>
                <a:ext uri="{FF2B5EF4-FFF2-40B4-BE49-F238E27FC236}">
                  <a16:creationId xmlns:a16="http://schemas.microsoft.com/office/drawing/2014/main" id="{E83ECF09-EA47-5C90-558A-0CD3ED90154C}"/>
                </a:ext>
              </a:extLst>
            </p:cNvPr>
            <p:cNvSpPr txBox="1"/>
            <p:nvPr/>
          </p:nvSpPr>
          <p:spPr>
            <a:xfrm>
              <a:off x="1513638" y="3166947"/>
              <a:ext cx="3105807" cy="2194560"/>
            </a:xfrm>
            <a:prstGeom prst="rect">
              <a:avLst/>
            </a:prstGeom>
            <a:noFill/>
          </p:spPr>
          <p:txBody>
            <a:bodyPr wrap="square" lIns="0" tIns="0" rIns="0" bIns="0" rtlCol="0">
              <a:spAutoFit/>
            </a:bodyPr>
            <a:lstStyle/>
            <a:p>
              <a:pPr algn="l"/>
              <a:r>
                <a:rPr lang="de-DE" sz="1600" b="0" i="0" strike="noStrike" cap="none" baseline="0" dirty="0">
                  <a:solidFill>
                    <a:srgbClr val="000000"/>
                  </a:solidFill>
                  <a:effectLst/>
                  <a:latin typeface="Segoe UI"/>
                  <a:ea typeface="Segoe UI"/>
                  <a:cs typeface="Segoe UI"/>
                </a:rPr>
                <a:t>In Azure gehostete OpenAI-Modelle:</a:t>
              </a:r>
            </a:p>
            <a:p>
              <a:pPr marL="285750" indent="-285750" algn="l">
                <a:buFont typeface="Arial" pitchFamily="34" charset="0"/>
                <a:buChar char="•"/>
              </a:pPr>
              <a:r>
                <a:rPr lang="de-DE" sz="1400" b="0" i="0" strike="noStrike" cap="none" baseline="0" dirty="0">
                  <a:solidFill>
                    <a:srgbClr val="000000"/>
                  </a:solidFill>
                  <a:effectLst/>
                  <a:latin typeface="Segoe UI"/>
                  <a:ea typeface="Segoe UI"/>
                  <a:cs typeface="Segoe UI"/>
                </a:rPr>
                <a:t>GPT-Modelle für natürliche Sprache und Codegenerierung</a:t>
              </a:r>
            </a:p>
            <a:p>
              <a:pPr marL="285750" indent="-285750" algn="l">
                <a:buFont typeface="Arial" pitchFamily="34" charset="0"/>
                <a:buChar char="•"/>
              </a:pPr>
              <a:r>
                <a:rPr lang="de-DE" sz="1400" b="0" i="0" strike="noStrike" cap="none" baseline="0" dirty="0">
                  <a:solidFill>
                    <a:srgbClr val="000000"/>
                  </a:solidFill>
                  <a:effectLst/>
                  <a:latin typeface="Segoe UI"/>
                  <a:ea typeface="Segoe UI"/>
                  <a:cs typeface="Segoe UI"/>
                </a:rPr>
                <a:t>Einbettungsmodelle zur Vektorisierung von Texttoken</a:t>
              </a:r>
            </a:p>
            <a:p>
              <a:pPr marL="285750" indent="-285750" algn="l">
                <a:buFont typeface="Arial" pitchFamily="34" charset="0"/>
                <a:buChar char="•"/>
              </a:pPr>
              <a:r>
                <a:rPr lang="de-DE" sz="1400" b="0" i="0" strike="noStrike" cap="none" baseline="0" dirty="0">
                  <a:solidFill>
                    <a:srgbClr val="000000"/>
                  </a:solidFill>
                  <a:effectLst/>
                  <a:latin typeface="Segoe UI"/>
                  <a:ea typeface="Segoe UI"/>
                  <a:cs typeface="Segoe UI"/>
                </a:rPr>
                <a:t>DALL-E-Modelle für die Bildgenerierung</a:t>
              </a:r>
            </a:p>
            <a:p>
              <a:pPr marL="285750" indent="-285750" algn="l">
                <a:buFont typeface="Arial" pitchFamily="34" charset="0"/>
                <a:buChar char="•"/>
              </a:pPr>
              <a:r>
                <a:rPr lang="de-DE" sz="1400" b="0" i="0" strike="noStrike" cap="none" baseline="0" dirty="0">
                  <a:solidFill>
                    <a:srgbClr val="000000"/>
                  </a:solidFill>
                  <a:effectLst/>
                  <a:latin typeface="Segoe UI"/>
                  <a:ea typeface="Segoe UI"/>
                  <a:cs typeface="Segoe UI"/>
                </a:rPr>
                <a:t>Whisper-Modelle für die Spracherkennung</a:t>
              </a:r>
            </a:p>
          </p:txBody>
        </p:sp>
      </p:grpSp>
      <p:grpSp>
        <p:nvGrpSpPr>
          <p:cNvPr id="17" name="Group 16" descr="A box with content about the model catalog available in Azure AI Studio and Azure Machine Learning Studio. The content reads: &#10;Azure OpenAI models&#10;Open-source models from:&#10;Microsoft&#10;OpenAI&#10;HuggingFace&#10;Mistral&#10;Meta&#10;Databricks&#10;and more">
            <a:extLst>
              <a:ext uri="{FF2B5EF4-FFF2-40B4-BE49-F238E27FC236}">
                <a16:creationId xmlns:a16="http://schemas.microsoft.com/office/drawing/2014/main" id="{A040DA04-68FD-1E86-19CD-226C2CED5A37}"/>
              </a:ext>
            </a:extLst>
          </p:cNvPr>
          <p:cNvGrpSpPr/>
          <p:nvPr/>
        </p:nvGrpSpPr>
        <p:grpSpPr>
          <a:xfrm>
            <a:off x="5935717" y="2524292"/>
            <a:ext cx="4335517" cy="3576965"/>
            <a:chOff x="6858000" y="1515298"/>
            <a:chExt cx="4335517" cy="3576965"/>
          </a:xfrm>
        </p:grpSpPr>
        <p:sp>
          <p:nvSpPr>
            <p:cNvPr id="15" name="Rectangle: Rounded Corners 14">
              <a:extLst>
                <a:ext uri="{FF2B5EF4-FFF2-40B4-BE49-F238E27FC236}">
                  <a16:creationId xmlns:a16="http://schemas.microsoft.com/office/drawing/2014/main" id="{306E6A14-6A92-065F-4DFB-5D196EDB4B1C}"/>
                </a:ext>
              </a:extLst>
            </p:cNvPr>
            <p:cNvSpPr/>
            <p:nvPr/>
          </p:nvSpPr>
          <p:spPr bwMode="auto">
            <a:xfrm>
              <a:off x="6858000" y="2058367"/>
              <a:ext cx="4335517" cy="3033896"/>
            </a:xfrm>
            <a:prstGeom prst="roundRect">
              <a:avLst>
                <a:gd name="adj" fmla="val 11399"/>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0B390B4-5638-A1BB-FFB7-16B42461E232}"/>
                </a:ext>
              </a:extLst>
            </p:cNvPr>
            <p:cNvSpPr/>
            <p:nvPr/>
          </p:nvSpPr>
          <p:spPr bwMode="auto">
            <a:xfrm>
              <a:off x="7067158" y="1834004"/>
              <a:ext cx="2502512" cy="5891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a:extLst>
                <a:ext uri="{FF2B5EF4-FFF2-40B4-BE49-F238E27FC236}">
                  <a16:creationId xmlns:a16="http://schemas.microsoft.com/office/drawing/2014/main" id="{9D7FC0CC-E183-822D-6B60-990E6C35AC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40582" y="1762229"/>
              <a:ext cx="377623" cy="377623"/>
            </a:xfrm>
            <a:prstGeom prst="rect">
              <a:avLst/>
            </a:prstGeom>
          </p:spPr>
        </p:pic>
        <p:sp>
          <p:nvSpPr>
            <p:cNvPr id="14" name="TextBox 13">
              <a:extLst>
                <a:ext uri="{FF2B5EF4-FFF2-40B4-BE49-F238E27FC236}">
                  <a16:creationId xmlns:a16="http://schemas.microsoft.com/office/drawing/2014/main" id="{454CC135-A82C-D895-B19C-A39EBFED22A1}"/>
                </a:ext>
              </a:extLst>
            </p:cNvPr>
            <p:cNvSpPr txBox="1"/>
            <p:nvPr/>
          </p:nvSpPr>
          <p:spPr>
            <a:xfrm>
              <a:off x="7970670" y="1515298"/>
              <a:ext cx="3183802" cy="861974"/>
            </a:xfrm>
            <a:prstGeom prst="rect">
              <a:avLst/>
            </a:prstGeom>
            <a:noFill/>
          </p:spPr>
          <p:txBody>
            <a:bodyPr wrap="none" lIns="0" tIns="0" rIns="0" bIns="0" rtlCol="0">
              <a:spAutoFit/>
            </a:bodyPr>
            <a:lstStyle/>
            <a:p>
              <a:pPr algn="l"/>
              <a:r>
                <a:rPr lang="de-DE" sz="2400" b="0" i="0" strike="noStrike" cap="none" baseline="0">
                  <a:solidFill>
                    <a:srgbClr val="000000"/>
                  </a:solidFill>
                  <a:effectLst/>
                  <a:latin typeface="Segoe UI"/>
                  <a:ea typeface="Segoe UI"/>
                  <a:cs typeface="Segoe UI"/>
                </a:rPr>
                <a:t>Modellkatalog</a:t>
              </a:r>
            </a:p>
            <a:p>
              <a:pPr algn="l"/>
              <a:r>
                <a:rPr lang="de-DE" sz="1600" b="0" i="0" strike="noStrike" cap="none" baseline="0">
                  <a:solidFill>
                    <a:srgbClr val="000000"/>
                  </a:solidFill>
                  <a:effectLst/>
                  <a:latin typeface="Segoe UI"/>
                  <a:ea typeface="Segoe UI"/>
                  <a:cs typeface="Segoe UI"/>
                </a:rPr>
                <a:t>Azure KI Foundry</a:t>
              </a:r>
            </a:p>
            <a:p>
              <a:pPr algn="l"/>
              <a:r>
                <a:rPr lang="de-DE" sz="1600" b="0" i="0" strike="noStrike" cap="none" baseline="0">
                  <a:solidFill>
                    <a:srgbClr val="000000"/>
                  </a:solidFill>
                  <a:effectLst/>
                  <a:latin typeface="Segoe UI"/>
                  <a:ea typeface="Segoe UI"/>
                  <a:cs typeface="Segoe UI"/>
                </a:rPr>
                <a:t>Azure Machine Learning Studio</a:t>
              </a:r>
              <a:endParaRPr lang="en-US" sz="2000"/>
            </a:p>
          </p:txBody>
        </p:sp>
        <p:pic>
          <p:nvPicPr>
            <p:cNvPr id="13" name="Graphic 12">
              <a:extLst>
                <a:ext uri="{FF2B5EF4-FFF2-40B4-BE49-F238E27FC236}">
                  <a16:creationId xmlns:a16="http://schemas.microsoft.com/office/drawing/2014/main" id="{7BCA9D82-685D-54E8-CD16-467FB66E2F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17900" y="1992240"/>
              <a:ext cx="377623" cy="377623"/>
            </a:xfrm>
            <a:prstGeom prst="rect">
              <a:avLst/>
            </a:prstGeom>
          </p:spPr>
        </p:pic>
      </p:grpSp>
      <p:cxnSp>
        <p:nvCxnSpPr>
          <p:cNvPr id="19" name="Straight Connector 18">
            <a:extLst>
              <a:ext uri="{FF2B5EF4-FFF2-40B4-BE49-F238E27FC236}">
                <a16:creationId xmlns:a16="http://schemas.microsoft.com/office/drawing/2014/main" id="{29DF4851-570A-8A58-78F1-72F649522A4C}"/>
              </a:ext>
              <a:ext uri="{C183D7F6-B498-43B3-948B-1728B52AA6E4}">
                <adec:decorative xmlns:adec="http://schemas.microsoft.com/office/drawing/2017/decorative" val="1"/>
              </a:ext>
            </a:extLst>
          </p:cNvPr>
          <p:cNvCxnSpPr/>
          <p:nvPr/>
        </p:nvCxnSpPr>
        <p:spPr>
          <a:xfrm>
            <a:off x="5611251" y="3032872"/>
            <a:ext cx="1191718" cy="86121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1C2B60A-7C8B-4AAD-9CA1-54DAC8BD087A}"/>
              </a:ext>
              <a:ext uri="{C183D7F6-B498-43B3-948B-1728B52AA6E4}">
                <adec:decorative xmlns:adec="http://schemas.microsoft.com/office/drawing/2017/decorative" val="1"/>
              </a:ext>
            </a:extLst>
          </p:cNvPr>
          <p:cNvCxnSpPr/>
          <p:nvPr/>
        </p:nvCxnSpPr>
        <p:spPr>
          <a:xfrm flipV="1">
            <a:off x="5611251" y="3928572"/>
            <a:ext cx="1191718" cy="179652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2727A0-9CAE-48BB-D5A7-2A545C0C6DDD}"/>
              </a:ext>
            </a:extLst>
          </p:cNvPr>
          <p:cNvSpPr txBox="1"/>
          <p:nvPr/>
        </p:nvSpPr>
        <p:spPr>
          <a:xfrm>
            <a:off x="6802969" y="3791073"/>
            <a:ext cx="3000857" cy="2216506"/>
          </a:xfrm>
          <a:prstGeom prst="rect">
            <a:avLst/>
          </a:prstGeom>
          <a:noFill/>
        </p:spPr>
        <p:txBody>
          <a:bodyPr wrap="none" lIns="0" tIns="0" rIns="0" bIns="0" rtlCol="0">
            <a:spAutoFit/>
          </a:bodyPr>
          <a:lstStyle/>
          <a:p>
            <a:pPr marL="285750" indent="-285750" algn="l">
              <a:buFont typeface="Arial" pitchFamily="34" charset="0"/>
              <a:buChar char="•"/>
            </a:pPr>
            <a:r>
              <a:rPr lang="de-DE" sz="1600" b="0" i="0" strike="noStrike" cap="none" baseline="0">
                <a:solidFill>
                  <a:srgbClr val="000000"/>
                </a:solidFill>
                <a:effectLst/>
                <a:latin typeface="Segoe UI"/>
                <a:ea typeface="Segoe UI"/>
                <a:cs typeface="Segoe UI"/>
              </a:rPr>
              <a:t>Azure OpenAI-Modelle</a:t>
            </a:r>
          </a:p>
          <a:p>
            <a:pPr marL="285750" indent="-285750" algn="l">
              <a:buFont typeface="Arial" pitchFamily="34" charset="0"/>
              <a:buChar char="•"/>
            </a:pPr>
            <a:r>
              <a:rPr lang="de-DE" sz="1600" b="0" i="0" strike="noStrike" cap="none" baseline="0">
                <a:solidFill>
                  <a:srgbClr val="000000"/>
                </a:solidFill>
                <a:effectLst/>
                <a:latin typeface="Segoe UI"/>
                <a:ea typeface="Segoe UI"/>
                <a:cs typeface="Segoe UI"/>
              </a:rPr>
              <a:t>Open-Source-Modelle von:</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Microsoft</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OpenAI</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Hugging Face</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Mistral</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Meta</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Databricks</a:t>
            </a:r>
          </a:p>
          <a:p>
            <a:pPr marL="742933" lvl="1" indent="-285750">
              <a:buFont typeface="Arial" pitchFamily="34" charset="0"/>
              <a:buChar char="•"/>
            </a:pPr>
            <a:r>
              <a:rPr lang="de-DE" sz="1600" b="0" i="0" strike="noStrike" cap="none" baseline="0">
                <a:solidFill>
                  <a:srgbClr val="000000"/>
                </a:solidFill>
                <a:effectLst/>
                <a:latin typeface="Segoe UI"/>
                <a:ea typeface="Segoe UI"/>
                <a:cs typeface="Segoe UI"/>
              </a:rPr>
              <a:t>Andere</a:t>
            </a:r>
          </a:p>
        </p:txBody>
      </p:sp>
      <p:sp>
        <p:nvSpPr>
          <p:cNvPr id="41" name="TextBox 40">
            <a:extLst>
              <a:ext uri="{FF2B5EF4-FFF2-40B4-BE49-F238E27FC236}">
                <a16:creationId xmlns:a16="http://schemas.microsoft.com/office/drawing/2014/main" id="{8A86061C-F77F-454B-599C-283563B41A9E}"/>
              </a:ext>
            </a:extLst>
          </p:cNvPr>
          <p:cNvSpPr txBox="1"/>
          <p:nvPr/>
        </p:nvSpPr>
        <p:spPr>
          <a:xfrm>
            <a:off x="1221828" y="1499276"/>
            <a:ext cx="9989512" cy="830997"/>
          </a:xfrm>
          <a:prstGeom prst="rect">
            <a:avLst/>
          </a:prstGeom>
          <a:noFill/>
        </p:spPr>
        <p:txBody>
          <a:bodyPr wrap="square" lIns="0" tIns="0" rIns="0" bIns="0" rtlCol="0">
            <a:spAutoFit/>
          </a:bodyPr>
          <a:lstStyle/>
          <a:p>
            <a:pPr marL="285750" indent="-285750" algn="l">
              <a:buFont typeface="Arial" pitchFamily="34" charset="0"/>
              <a:buChar char="•"/>
            </a:pPr>
            <a:r>
              <a:rPr lang="de-DE" sz="1800" b="0" i="0" strike="noStrike" cap="none" baseline="0" dirty="0">
                <a:solidFill>
                  <a:srgbClr val="000000"/>
                </a:solidFill>
                <a:effectLst/>
                <a:latin typeface="Segoe UI"/>
                <a:ea typeface="Segoe UI"/>
                <a:cs typeface="Segoe UI"/>
              </a:rPr>
              <a:t>Sie können Ihr eigenes Sprachmodell von Grund auf neu trainieren, aber ...</a:t>
            </a:r>
          </a:p>
          <a:p>
            <a:pPr marL="285750" indent="-285750" algn="l">
              <a:buFont typeface="Arial" pitchFamily="34" charset="0"/>
              <a:buChar char="•"/>
            </a:pPr>
            <a:r>
              <a:rPr lang="de-DE" sz="1800" b="0" i="0" strike="noStrike" cap="none" baseline="0" dirty="0">
                <a:solidFill>
                  <a:srgbClr val="000000"/>
                </a:solidFill>
                <a:effectLst/>
                <a:latin typeface="Segoe UI"/>
                <a:ea typeface="Segoe UI"/>
                <a:cs typeface="Segoe UI"/>
              </a:rPr>
              <a:t>Die meisten generativen KI-Lösungen verwenden ein </a:t>
            </a:r>
            <a:r>
              <a:rPr lang="de-DE" sz="1800" b="0" i="1" strike="noStrike" cap="none" baseline="0" dirty="0">
                <a:solidFill>
                  <a:srgbClr val="000000"/>
                </a:solidFill>
                <a:effectLst/>
                <a:latin typeface="Segoe UI"/>
                <a:ea typeface="Segoe UI"/>
                <a:cs typeface="Segoe UI"/>
              </a:rPr>
              <a:t>Basismodell</a:t>
            </a:r>
            <a:r>
              <a:rPr lang="de-DE" sz="1800" b="0" i="0" strike="noStrike" cap="none" baseline="0" dirty="0">
                <a:solidFill>
                  <a:srgbClr val="000000"/>
                </a:solidFill>
                <a:effectLst/>
                <a:latin typeface="Segoe UI"/>
                <a:ea typeface="Segoe UI"/>
                <a:cs typeface="Segoe UI"/>
              </a:rPr>
              <a:t> (das optional mit eigenen Daten verfeinert werden kann)</a:t>
            </a:r>
          </a:p>
        </p:txBody>
      </p:sp>
    </p:spTree>
    <p:extLst>
      <p:ext uri="{BB962C8B-B14F-4D97-AF65-F5344CB8AC3E}">
        <p14:creationId xmlns:p14="http://schemas.microsoft.com/office/powerpoint/2010/main" val="105680878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7CC6-8A43-8ADF-FF86-FA9DC63E15BE}"/>
              </a:ext>
            </a:extLst>
          </p:cNvPr>
          <p:cNvSpPr>
            <a:spLocks noGrp="1"/>
          </p:cNvSpPr>
          <p:nvPr>
            <p:ph type="title"/>
          </p:nvPr>
        </p:nvSpPr>
        <p:spPr>
          <a:xfrm>
            <a:off x="590200" y="314073"/>
            <a:ext cx="11011600" cy="853440"/>
          </a:xfrm>
        </p:spPr>
        <p:txBody>
          <a:bodyPr/>
          <a:lstStyle/>
          <a:p>
            <a:r>
              <a:rPr lang="de-DE" sz="3200" b="0" i="0" strike="noStrike" cap="none" baseline="0">
                <a:solidFill>
                  <a:srgbClr val="000000"/>
                </a:solidFill>
                <a:effectLst/>
                <a:latin typeface="Segoe UI Semibold"/>
                <a:ea typeface="Segoe UI Semibold"/>
                <a:cs typeface="Segoe UI Semibold"/>
              </a:rPr>
              <a:t>Sprachmodelle</a:t>
            </a:r>
            <a:br>
              <a:rPr sz="3200"/>
            </a:br>
            <a:r>
              <a:rPr lang="de-DE" sz="2400" b="0" i="0" strike="noStrike" cap="none" baseline="0">
                <a:solidFill>
                  <a:srgbClr val="808080"/>
                </a:solidFill>
                <a:effectLst/>
                <a:latin typeface="Segoe UI Semibold"/>
                <a:ea typeface="Segoe UI Semibold"/>
                <a:cs typeface="Segoe UI Semibold"/>
              </a:rPr>
              <a:t>Große und kleine Sprachmodelle</a:t>
            </a:r>
            <a:endParaRPr lang="en-US">
              <a:solidFill>
                <a:schemeClr val="bg1">
                  <a:lumMod val="50000"/>
                </a:schemeClr>
              </a:solidFill>
            </a:endParaRPr>
          </a:p>
        </p:txBody>
      </p:sp>
      <p:sp>
        <p:nvSpPr>
          <p:cNvPr id="3" name="Text Placeholder 2">
            <a:extLst>
              <a:ext uri="{FF2B5EF4-FFF2-40B4-BE49-F238E27FC236}">
                <a16:creationId xmlns:a16="http://schemas.microsoft.com/office/drawing/2014/main" id="{9314D09E-16A7-257A-F3F4-62C0BB356DFF}"/>
              </a:ext>
            </a:extLst>
          </p:cNvPr>
          <p:cNvSpPr>
            <a:spLocks noGrp="1"/>
          </p:cNvSpPr>
          <p:nvPr>
            <p:ph type="body" sz="quarter" idx="15"/>
          </p:nvPr>
        </p:nvSpPr>
        <p:spPr>
          <a:xfrm>
            <a:off x="823715" y="1591056"/>
            <a:ext cx="5139763" cy="5204502"/>
          </a:xfrm>
        </p:spPr>
        <p:txBody>
          <a:bodyPr/>
          <a:lstStyle/>
          <a:p>
            <a:pPr marL="0" indent="0">
              <a:lnSpc>
                <a:spcPct val="90000"/>
              </a:lnSpc>
              <a:buNone/>
            </a:pPr>
            <a:r>
              <a:rPr lang="de-DE" sz="1900" b="1" i="0" strike="noStrike" cap="none" baseline="0" dirty="0">
                <a:solidFill>
                  <a:srgbClr val="000000"/>
                </a:solidFill>
                <a:effectLst/>
                <a:latin typeface="Segoe UI"/>
                <a:ea typeface="Segoe UI"/>
                <a:cs typeface="Segoe UI"/>
              </a:rPr>
              <a:t>Große Sprachmodelle (LLMs)</a:t>
            </a:r>
          </a:p>
          <a:p>
            <a:r>
              <a:rPr lang="de-DE" sz="1900" b="0" i="0" strike="noStrike" cap="none" baseline="0" dirty="0">
                <a:solidFill>
                  <a:srgbClr val="000000"/>
                </a:solidFill>
                <a:effectLst/>
                <a:latin typeface="Segoe UI"/>
                <a:ea typeface="Segoe UI"/>
                <a:cs typeface="Segoe UI"/>
              </a:rPr>
              <a:t>Trainiert mit großen Mengen allgemeiner Textdaten</a:t>
            </a:r>
          </a:p>
          <a:p>
            <a:r>
              <a:rPr lang="de-DE" sz="1900" b="0" i="0" strike="noStrike" cap="none" baseline="0" dirty="0">
                <a:solidFill>
                  <a:srgbClr val="000000"/>
                </a:solidFill>
                <a:effectLst/>
                <a:latin typeface="Segoe UI"/>
                <a:ea typeface="Segoe UI"/>
                <a:cs typeface="Segoe UI"/>
              </a:rPr>
              <a:t>Viele Milliarden von Parametern</a:t>
            </a:r>
          </a:p>
          <a:p>
            <a:r>
              <a:rPr lang="de-DE" sz="1900" b="0" i="0" strike="noStrike" cap="none" baseline="0" dirty="0">
                <a:solidFill>
                  <a:srgbClr val="000000"/>
                </a:solidFill>
                <a:effectLst/>
                <a:latin typeface="Segoe UI"/>
                <a:ea typeface="Segoe UI"/>
                <a:cs typeface="Segoe UI"/>
              </a:rPr>
              <a:t>Umfassende Sprachgenerierungsfunktionen in mehreren Kontexten</a:t>
            </a:r>
          </a:p>
          <a:p>
            <a:r>
              <a:rPr lang="de-DE" sz="1900" b="0" i="0" strike="noStrike" cap="none" baseline="0" dirty="0">
                <a:solidFill>
                  <a:srgbClr val="000000"/>
                </a:solidFill>
                <a:effectLst/>
                <a:latin typeface="Segoe UI"/>
                <a:ea typeface="Segoe UI"/>
                <a:cs typeface="Segoe UI"/>
              </a:rPr>
              <a:t>Die große Größe kann sich auf Leistung und Portabilität auswirken</a:t>
            </a:r>
          </a:p>
          <a:p>
            <a:r>
              <a:rPr lang="de-DE" sz="1900" b="0" i="0" strike="noStrike" cap="none" baseline="0" dirty="0">
                <a:solidFill>
                  <a:srgbClr val="000000"/>
                </a:solidFill>
                <a:effectLst/>
                <a:latin typeface="Segoe UI"/>
                <a:ea typeface="Segoe UI"/>
                <a:cs typeface="Segoe UI"/>
              </a:rPr>
              <a:t>Zeitaufwendig (und teuer) bei der Feinabstimmung mit Ihren eigenen Trainingsdaten</a:t>
            </a:r>
          </a:p>
          <a:p>
            <a:r>
              <a:rPr lang="de-DE" sz="1900" b="0" i="0" strike="noStrike" cap="none" baseline="0" dirty="0">
                <a:solidFill>
                  <a:srgbClr val="000000"/>
                </a:solidFill>
                <a:effectLst/>
                <a:latin typeface="Segoe UI"/>
                <a:ea typeface="Segoe UI"/>
                <a:cs typeface="Segoe UI"/>
              </a:rPr>
              <a:t>Beispiele:</a:t>
            </a:r>
          </a:p>
          <a:p>
            <a:pPr lvl="1"/>
            <a:r>
              <a:rPr lang="de-DE" sz="1900" b="0" i="0" strike="noStrike" cap="none" baseline="0" dirty="0">
                <a:solidFill>
                  <a:srgbClr val="000000"/>
                </a:solidFill>
                <a:effectLst/>
                <a:latin typeface="Segoe UI"/>
                <a:ea typeface="Segoe UI"/>
                <a:cs typeface="Segoe UI"/>
              </a:rPr>
              <a:t>OpenAI GPT 4</a:t>
            </a:r>
          </a:p>
          <a:p>
            <a:pPr lvl="1"/>
            <a:r>
              <a:rPr lang="de-DE" sz="1900" b="0" i="0" strike="noStrike" cap="none" baseline="0" dirty="0">
                <a:solidFill>
                  <a:srgbClr val="000000"/>
                </a:solidFill>
                <a:effectLst/>
                <a:latin typeface="Segoe UI"/>
                <a:ea typeface="Segoe UI"/>
                <a:cs typeface="Segoe UI"/>
              </a:rPr>
              <a:t>Mistral 7B</a:t>
            </a:r>
          </a:p>
          <a:p>
            <a:pPr lvl="1"/>
            <a:r>
              <a:rPr lang="de-DE" sz="1900" b="0" i="0" strike="noStrike" cap="none" baseline="0" dirty="0">
                <a:solidFill>
                  <a:srgbClr val="000000"/>
                </a:solidFill>
                <a:effectLst/>
                <a:latin typeface="Segoe UI"/>
                <a:ea typeface="Segoe UI"/>
                <a:cs typeface="Segoe UI"/>
              </a:rPr>
              <a:t>Meta Llama 3</a:t>
            </a:r>
          </a:p>
          <a:p>
            <a:pPr lvl="1">
              <a:lnSpc>
                <a:spcPct val="90000"/>
              </a:lnSpc>
            </a:pPr>
            <a:endParaRPr lang="en-US" sz="1900" dirty="0"/>
          </a:p>
        </p:txBody>
      </p:sp>
      <p:sp>
        <p:nvSpPr>
          <p:cNvPr id="4" name="Text Placeholder 3">
            <a:extLst>
              <a:ext uri="{FF2B5EF4-FFF2-40B4-BE49-F238E27FC236}">
                <a16:creationId xmlns:a16="http://schemas.microsoft.com/office/drawing/2014/main" id="{F075A0FA-E404-F3D4-C4DF-7D79120B43CA}"/>
              </a:ext>
            </a:extLst>
          </p:cNvPr>
          <p:cNvSpPr>
            <a:spLocks noGrp="1"/>
          </p:cNvSpPr>
          <p:nvPr>
            <p:ph type="body" sz="quarter" idx="20"/>
          </p:nvPr>
        </p:nvSpPr>
        <p:spPr>
          <a:xfrm>
            <a:off x="6609653" y="1591056"/>
            <a:ext cx="4758632" cy="4327338"/>
          </a:xfrm>
        </p:spPr>
        <p:txBody>
          <a:bodyPr/>
          <a:lstStyle/>
          <a:p>
            <a:pPr marL="0" indent="0">
              <a:buNone/>
            </a:pPr>
            <a:r>
              <a:rPr lang="de-DE" sz="1900" b="1" i="0" strike="noStrike" cap="none" baseline="0" dirty="0">
                <a:solidFill>
                  <a:srgbClr val="000000"/>
                </a:solidFill>
                <a:effectLst/>
                <a:latin typeface="Segoe UI"/>
                <a:ea typeface="Segoe UI"/>
                <a:cs typeface="Segoe UI"/>
              </a:rPr>
              <a:t>Kleine Sprachmodelle (SLMs)</a:t>
            </a:r>
          </a:p>
          <a:p>
            <a:r>
              <a:rPr lang="de-DE" sz="1900" b="0" i="0" strike="noStrike" cap="none" baseline="0" dirty="0">
                <a:solidFill>
                  <a:srgbClr val="000000"/>
                </a:solidFill>
                <a:effectLst/>
                <a:latin typeface="Segoe UI"/>
                <a:ea typeface="Segoe UI"/>
                <a:cs typeface="Segoe UI"/>
              </a:rPr>
              <a:t>Trainiert mit fokussierten Textdaten</a:t>
            </a:r>
          </a:p>
          <a:p>
            <a:r>
              <a:rPr lang="de-DE" sz="1900" b="0" i="0" strike="noStrike" cap="none" baseline="0" dirty="0">
                <a:solidFill>
                  <a:srgbClr val="000000"/>
                </a:solidFill>
                <a:effectLst/>
                <a:latin typeface="Segoe UI"/>
                <a:ea typeface="Segoe UI"/>
                <a:cs typeface="Segoe UI"/>
              </a:rPr>
              <a:t>Weniger Parameter</a:t>
            </a:r>
          </a:p>
          <a:p>
            <a:r>
              <a:rPr lang="de-DE" sz="1900" b="0" i="0" strike="noStrike" cap="none" baseline="0" dirty="0">
                <a:solidFill>
                  <a:srgbClr val="000000"/>
                </a:solidFill>
                <a:effectLst/>
                <a:latin typeface="Segoe UI"/>
                <a:ea typeface="Segoe UI"/>
                <a:cs typeface="Segoe UI"/>
              </a:rPr>
              <a:t>Gezielte Sprachgenerierungsfunktionen in speziellen Kontexten</a:t>
            </a:r>
          </a:p>
          <a:p>
            <a:r>
              <a:rPr lang="de-DE" sz="1900" b="0" i="0" strike="noStrike" cap="none" baseline="0" dirty="0">
                <a:solidFill>
                  <a:srgbClr val="000000"/>
                </a:solidFill>
                <a:effectLst/>
                <a:latin typeface="Segoe UI"/>
                <a:ea typeface="Segoe UI"/>
                <a:cs typeface="Segoe UI"/>
              </a:rPr>
              <a:t>Schnell und portierbar</a:t>
            </a:r>
          </a:p>
          <a:p>
            <a:r>
              <a:rPr lang="de-DE" sz="1900" b="0" i="0" strike="noStrike" cap="none" baseline="0" dirty="0">
                <a:solidFill>
                  <a:srgbClr val="000000"/>
                </a:solidFill>
                <a:effectLst/>
                <a:latin typeface="Segoe UI"/>
                <a:ea typeface="Segoe UI"/>
                <a:cs typeface="Segoe UI"/>
              </a:rPr>
              <a:t>Schneller (und kostengünstiger) bei der Feinabstimmung mit Ihren eigenen Trainingsdaten</a:t>
            </a:r>
          </a:p>
          <a:p>
            <a:r>
              <a:rPr lang="de-DE" sz="1900" b="0" i="0" strike="noStrike" cap="none" baseline="0" dirty="0">
                <a:solidFill>
                  <a:srgbClr val="000000"/>
                </a:solidFill>
                <a:effectLst/>
                <a:latin typeface="Segoe UI"/>
                <a:ea typeface="Segoe UI"/>
                <a:cs typeface="Segoe UI"/>
              </a:rPr>
              <a:t>Beispiele:</a:t>
            </a:r>
          </a:p>
          <a:p>
            <a:pPr lvl="1"/>
            <a:r>
              <a:rPr lang="de-DE" sz="1900" b="0" i="0" strike="noStrike" cap="none" baseline="0" dirty="0">
                <a:solidFill>
                  <a:srgbClr val="000000"/>
                </a:solidFill>
                <a:effectLst/>
                <a:latin typeface="Segoe UI"/>
                <a:ea typeface="Segoe UI"/>
                <a:cs typeface="Segoe UI"/>
              </a:rPr>
              <a:t>Microsoft Phi-3</a:t>
            </a:r>
          </a:p>
          <a:p>
            <a:pPr lvl="1"/>
            <a:r>
              <a:rPr lang="de-DE" sz="1900" b="0" i="0" strike="noStrike" cap="none" baseline="0" dirty="0">
                <a:solidFill>
                  <a:srgbClr val="000000"/>
                </a:solidFill>
                <a:effectLst/>
                <a:latin typeface="Segoe UI"/>
                <a:ea typeface="Segoe UI"/>
                <a:cs typeface="Segoe UI"/>
              </a:rPr>
              <a:t>Microsoft Orca 2</a:t>
            </a:r>
          </a:p>
          <a:p>
            <a:pPr lvl="1"/>
            <a:r>
              <a:rPr lang="de-DE" sz="1900" b="0" i="0" strike="noStrike" cap="none" baseline="0" dirty="0">
                <a:solidFill>
                  <a:srgbClr val="000000"/>
                </a:solidFill>
                <a:effectLst/>
                <a:latin typeface="Segoe UI"/>
                <a:ea typeface="Segoe UI"/>
                <a:cs typeface="Segoe UI"/>
              </a:rPr>
              <a:t>Hugging Face GPT Neo</a:t>
            </a:r>
          </a:p>
        </p:txBody>
      </p:sp>
      <p:cxnSp>
        <p:nvCxnSpPr>
          <p:cNvPr id="6" name="Straight Connector 5">
            <a:extLst>
              <a:ext uri="{FF2B5EF4-FFF2-40B4-BE49-F238E27FC236}">
                <a16:creationId xmlns:a16="http://schemas.microsoft.com/office/drawing/2014/main" id="{9FA30CEA-D6AA-2299-2102-41B05AF466F6}"/>
              </a:ext>
              <a:ext uri="{C183D7F6-B498-43B3-948B-1728B52AA6E4}">
                <adec:decorative xmlns:adec="http://schemas.microsoft.com/office/drawing/2017/decorative" val="1"/>
              </a:ext>
            </a:extLst>
          </p:cNvPr>
          <p:cNvCxnSpPr/>
          <p:nvPr/>
        </p:nvCxnSpPr>
        <p:spPr>
          <a:xfrm flipH="1">
            <a:off x="6096000" y="1451873"/>
            <a:ext cx="0" cy="3887945"/>
          </a:xfrm>
          <a:prstGeom prst="line">
            <a:avLst/>
          </a:prstGeom>
          <a:ln w="12700">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818432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B50300-C1D1-4310-AE44-8B3933CD53D2}"/>
              </a:ext>
            </a:extLst>
          </p:cNvPr>
          <p:cNvSpPr>
            <a:spLocks noGrp="1"/>
          </p:cNvSpPr>
          <p:nvPr>
            <p:ph type="title"/>
          </p:nvPr>
        </p:nvSpPr>
        <p:spPr>
          <a:xfrm>
            <a:off x="588263" y="459879"/>
            <a:ext cx="11018520" cy="548640"/>
          </a:xfrm>
        </p:spPr>
        <p:txBody>
          <a:bodyPr/>
          <a:lstStyle/>
          <a:p>
            <a:r>
              <a:rPr lang="de-DE" sz="3600" b="0" i="0" strike="noStrike" cap="none" baseline="0">
                <a:solidFill>
                  <a:srgbClr val="000000"/>
                </a:solidFill>
                <a:effectLst/>
                <a:latin typeface="Segoe UI Semibold"/>
                <a:ea typeface="Segoe UI Semibold"/>
                <a:cs typeface="Segoe UI Semibold"/>
              </a:rPr>
              <a:t>Copilot und KI-Agents</a:t>
            </a:r>
            <a:endParaRPr lang="zh-CN" altLang="en-US">
              <a:solidFill>
                <a:schemeClr val="bg1">
                  <a:lumMod val="50000"/>
                </a:schemeClr>
              </a:solidFill>
            </a:endParaRPr>
          </a:p>
        </p:txBody>
      </p:sp>
      <p:sp>
        <p:nvSpPr>
          <p:cNvPr id="3" name="文本框 2">
            <a:extLst>
              <a:ext uri="{FF2B5EF4-FFF2-40B4-BE49-F238E27FC236}">
                <a16:creationId xmlns:a16="http://schemas.microsoft.com/office/drawing/2014/main" id="{1E6945DD-B779-4D48-AA43-C249473A4E35}"/>
              </a:ext>
            </a:extLst>
          </p:cNvPr>
          <p:cNvSpPr txBox="1"/>
          <p:nvPr/>
        </p:nvSpPr>
        <p:spPr>
          <a:xfrm>
            <a:off x="588262" y="1240266"/>
            <a:ext cx="6594415" cy="584775"/>
          </a:xfrm>
          <a:prstGeom prst="rect">
            <a:avLst/>
          </a:prstGeom>
          <a:noFill/>
        </p:spPr>
        <p:txBody>
          <a:bodyPr wrap="square" lIns="0" tIns="0" rIns="0" bIns="0" rtlCol="0">
            <a:spAutoFit/>
          </a:bodyPr>
          <a:lstStyle/>
          <a:p>
            <a:pPr>
              <a:spcBef>
                <a:spcPts val="1200"/>
              </a:spcBef>
            </a:pPr>
            <a:r>
              <a:rPr lang="de-DE" sz="1900" b="0" i="0" strike="noStrike" cap="none" baseline="0" dirty="0">
                <a:solidFill>
                  <a:srgbClr val="000000"/>
                </a:solidFill>
                <a:effectLst/>
                <a:latin typeface="Segoe UI Semibold"/>
                <a:ea typeface="Segoe UI Semibold"/>
                <a:cs typeface="Segoe UI Semibold"/>
              </a:rPr>
              <a:t>Assistenten, die mit generativer KI betrieben werden, </a:t>
            </a:r>
            <a:br>
              <a:rPr lang="de-DE" sz="1900" b="0" i="0" strike="noStrike" cap="none" baseline="0" dirty="0">
                <a:solidFill>
                  <a:srgbClr val="000000"/>
                </a:solidFill>
                <a:effectLst/>
                <a:latin typeface="Segoe UI Semibold"/>
                <a:ea typeface="Segoe UI Semibold"/>
                <a:cs typeface="Segoe UI Semibold"/>
              </a:rPr>
            </a:br>
            <a:r>
              <a:rPr lang="de-DE" sz="1900" b="0" i="0" strike="noStrike" cap="none" baseline="0" dirty="0">
                <a:solidFill>
                  <a:srgbClr val="000000"/>
                </a:solidFill>
                <a:effectLst/>
                <a:latin typeface="Segoe UI Semibold"/>
                <a:ea typeface="Segoe UI Semibold"/>
                <a:cs typeface="Segoe UI Semibold"/>
              </a:rPr>
              <a:t>sind in Anwendungen integriert, oft als Chat-Schnittstellen.</a:t>
            </a:r>
          </a:p>
        </p:txBody>
      </p:sp>
      <p:sp>
        <p:nvSpPr>
          <p:cNvPr id="7" name="文本框 6">
            <a:extLst>
              <a:ext uri="{FF2B5EF4-FFF2-40B4-BE49-F238E27FC236}">
                <a16:creationId xmlns:a16="http://schemas.microsoft.com/office/drawing/2014/main" id="{B1286115-AE65-46CC-A8A4-0F31E69209F0}"/>
              </a:ext>
            </a:extLst>
          </p:cNvPr>
          <p:cNvSpPr txBox="1"/>
          <p:nvPr/>
        </p:nvSpPr>
        <p:spPr>
          <a:xfrm>
            <a:off x="651716" y="2084887"/>
            <a:ext cx="6723869" cy="4428392"/>
          </a:xfrm>
          <a:prstGeom prst="rect">
            <a:avLst/>
          </a:prstGeom>
          <a:noFill/>
        </p:spPr>
        <p:txBody>
          <a:bodyPr wrap="square" lIns="0" tIns="0" rIns="0" bIns="0" rtlCol="0">
            <a:spAutoFit/>
          </a:bodyPr>
          <a:lstStyle/>
          <a:p>
            <a:pPr marL="285750" indent="-285750">
              <a:lnSpc>
                <a:spcPct val="110000"/>
              </a:lnSpc>
              <a:spcBef>
                <a:spcPts val="500"/>
              </a:spcBef>
              <a:buFont typeface="Arial" pitchFamily="34" charset="0"/>
              <a:buChar char="•"/>
            </a:pPr>
            <a:r>
              <a:rPr lang="de-DE" sz="1700" b="0" i="0" strike="noStrike" cap="none" baseline="0" dirty="0">
                <a:solidFill>
                  <a:srgbClr val="000000"/>
                </a:solidFill>
                <a:effectLst/>
                <a:latin typeface="Segoe UI"/>
                <a:ea typeface="Segoe UI"/>
                <a:cs typeface="Segoe UI"/>
              </a:rPr>
              <a:t>Generative KI-Assistenten stellen kontextbezogene Unterstützung für alltägliche Aufgaben bereit. In der Regel wird ein Sprachmodell zur Interpretation und Generierung natürlicher Sprache verwendet.</a:t>
            </a:r>
          </a:p>
          <a:p>
            <a:pPr marL="285750" indent="-285750">
              <a:lnSpc>
                <a:spcPct val="110000"/>
              </a:lnSpc>
              <a:spcBef>
                <a:spcPts val="500"/>
              </a:spcBef>
              <a:buFont typeface="Arial" pitchFamily="34" charset="0"/>
              <a:buChar char="•"/>
            </a:pPr>
            <a:r>
              <a:rPr lang="de-DE" sz="1900" b="0" i="0" strike="noStrike" cap="none" baseline="0" dirty="0">
                <a:solidFill>
                  <a:srgbClr val="1F2328"/>
                </a:solidFill>
                <a:effectLst/>
                <a:latin typeface="-apple-system"/>
                <a:ea typeface="-apple-system"/>
                <a:cs typeface="-apple-system"/>
              </a:rPr>
              <a:t>Microsoft Copilot ist ein auf generativer KI basierender Assistent, der in eine Vielzahl von Microsoft-Anwendungen </a:t>
            </a:r>
            <a:br>
              <a:rPr lang="de-DE" sz="1900" b="0" i="0" strike="noStrike" cap="none" baseline="0" dirty="0">
                <a:solidFill>
                  <a:srgbClr val="1F2328"/>
                </a:solidFill>
                <a:effectLst/>
                <a:latin typeface="-apple-system"/>
                <a:ea typeface="-apple-system"/>
                <a:cs typeface="-apple-system"/>
              </a:rPr>
            </a:br>
            <a:r>
              <a:rPr lang="de-DE" sz="1900" b="0" i="0" strike="noStrike" cap="none" baseline="0" dirty="0">
                <a:solidFill>
                  <a:srgbClr val="1F2328"/>
                </a:solidFill>
                <a:effectLst/>
                <a:latin typeface="-apple-system"/>
                <a:ea typeface="-apple-system"/>
                <a:cs typeface="-apple-system"/>
              </a:rPr>
              <a:t>und Benutzererfahrungen integriert ist.</a:t>
            </a:r>
          </a:p>
          <a:p>
            <a:pPr marL="285750" indent="-285750">
              <a:lnSpc>
                <a:spcPct val="110000"/>
              </a:lnSpc>
              <a:spcBef>
                <a:spcPts val="500"/>
              </a:spcBef>
              <a:buFont typeface="Arial" pitchFamily="34" charset="0"/>
              <a:buChar char="•"/>
            </a:pPr>
            <a:r>
              <a:rPr lang="de-DE" sz="1700" b="0" i="0" strike="noStrike" cap="none" baseline="0" dirty="0">
                <a:solidFill>
                  <a:srgbClr val="000000"/>
                </a:solidFill>
                <a:effectLst/>
                <a:latin typeface="Segoe UI"/>
                <a:ea typeface="Segoe UI"/>
                <a:cs typeface="Segoe UI"/>
              </a:rPr>
              <a:t>Geschäftsnutzende können Copiloten verwenden, um ihre Produktivität und Kreativität durch KI-generierte Inhalte und Automation von Aufgaben steigern.</a:t>
            </a:r>
          </a:p>
          <a:p>
            <a:pPr marL="285750" indent="-285750">
              <a:lnSpc>
                <a:spcPct val="110000"/>
              </a:lnSpc>
              <a:spcBef>
                <a:spcPts val="500"/>
              </a:spcBef>
              <a:buFont typeface="Arial" pitchFamily="34" charset="0"/>
              <a:buChar char="•"/>
            </a:pPr>
            <a:r>
              <a:rPr lang="de-DE" sz="1700" b="0" i="0" strike="noStrike" cap="none" baseline="0" dirty="0">
                <a:solidFill>
                  <a:srgbClr val="000000"/>
                </a:solidFill>
                <a:effectLst/>
                <a:latin typeface="Segoe UI"/>
                <a:ea typeface="Segoe UI"/>
                <a:cs typeface="Segoe UI"/>
              </a:rPr>
              <a:t>Entwickler bzw. Entwicklerinnen können:</a:t>
            </a:r>
          </a:p>
          <a:p>
            <a:pPr marL="742933" lvl="1" indent="-285750">
              <a:lnSpc>
                <a:spcPct val="110000"/>
              </a:lnSpc>
              <a:spcBef>
                <a:spcPts val="500"/>
              </a:spcBef>
              <a:buFont typeface="Arial" pitchFamily="34" charset="0"/>
              <a:buChar char="•"/>
            </a:pPr>
            <a:r>
              <a:rPr lang="de-DE" sz="1700" b="0" i="0" strike="noStrike" cap="none" baseline="0" dirty="0">
                <a:solidFill>
                  <a:srgbClr val="000000"/>
                </a:solidFill>
                <a:effectLst/>
                <a:latin typeface="Segoe UI"/>
                <a:ea typeface="Segoe UI"/>
                <a:cs typeface="Segoe UI"/>
              </a:rPr>
              <a:t>Erweitern von Microsoft Copilot durch Integration </a:t>
            </a:r>
            <a:br>
              <a:rPr lang="de-DE" sz="1700" b="0" i="0" strike="noStrike" cap="none" baseline="0" dirty="0">
                <a:solidFill>
                  <a:srgbClr val="000000"/>
                </a:solidFill>
                <a:effectLst/>
                <a:latin typeface="Segoe UI"/>
                <a:ea typeface="Segoe UI"/>
                <a:cs typeface="Segoe UI"/>
              </a:rPr>
            </a:br>
            <a:r>
              <a:rPr lang="de-DE" sz="1700" b="0" i="0" strike="noStrike" cap="none" baseline="0" dirty="0">
                <a:solidFill>
                  <a:srgbClr val="000000"/>
                </a:solidFill>
                <a:effectLst/>
                <a:latin typeface="Segoe UI"/>
                <a:ea typeface="Segoe UI"/>
                <a:cs typeface="Segoe UI"/>
              </a:rPr>
              <a:t>in Geschäftsprozesse und Daten</a:t>
            </a:r>
          </a:p>
          <a:p>
            <a:pPr marL="742933" lvl="1" indent="-285750">
              <a:lnSpc>
                <a:spcPct val="110000"/>
              </a:lnSpc>
              <a:spcBef>
                <a:spcPts val="500"/>
              </a:spcBef>
              <a:buFont typeface="Arial" pitchFamily="34" charset="0"/>
              <a:buChar char="•"/>
            </a:pPr>
            <a:r>
              <a:rPr lang="de-DE" sz="1700" b="0" i="0" strike="noStrike" cap="none" baseline="0" dirty="0">
                <a:solidFill>
                  <a:srgbClr val="000000"/>
                </a:solidFill>
                <a:effectLst/>
                <a:latin typeface="Segoe UI"/>
                <a:ea typeface="Segoe UI"/>
                <a:cs typeface="Segoe UI"/>
              </a:rPr>
              <a:t>Erstellen Sie Agents, die wie ein Copilot generative </a:t>
            </a:r>
            <a:br>
              <a:rPr lang="de-DE" sz="1700" b="0" i="0" strike="noStrike" cap="none" baseline="0" dirty="0">
                <a:solidFill>
                  <a:srgbClr val="000000"/>
                </a:solidFill>
                <a:effectLst/>
                <a:latin typeface="Segoe UI"/>
                <a:ea typeface="Segoe UI"/>
                <a:cs typeface="Segoe UI"/>
              </a:rPr>
            </a:br>
            <a:r>
              <a:rPr lang="de-DE" sz="1700" b="0" i="0" strike="noStrike" cap="none" baseline="0" dirty="0">
                <a:solidFill>
                  <a:srgbClr val="000000"/>
                </a:solidFill>
                <a:effectLst/>
                <a:latin typeface="Segoe UI"/>
                <a:ea typeface="Segoe UI"/>
                <a:cs typeface="Segoe UI"/>
              </a:rPr>
              <a:t>KI-Funktionen in Apps und Dienste integrieren</a:t>
            </a:r>
          </a:p>
        </p:txBody>
      </p:sp>
      <p:pic>
        <p:nvPicPr>
          <p:cNvPr id="4" name="Picture 3">
            <a:extLst>
              <a:ext uri="{FF2B5EF4-FFF2-40B4-BE49-F238E27FC236}">
                <a16:creationId xmlns:a16="http://schemas.microsoft.com/office/drawing/2014/main" id="{8C496BB2-915D-ACB4-C478-6C49D8FC6C1F}"/>
              </a:ext>
            </a:extLst>
          </p:cNvPr>
          <p:cNvPicPr>
            <a:picLocks noChangeAspect="1"/>
          </p:cNvPicPr>
          <p:nvPr/>
        </p:nvPicPr>
        <p:blipFill>
          <a:blip r:embed="rId3"/>
          <a:srcRect/>
          <a:stretch/>
        </p:blipFill>
        <p:spPr>
          <a:xfrm>
            <a:off x="7606827" y="608556"/>
            <a:ext cx="3129322" cy="6052664"/>
          </a:xfrm>
          <a:prstGeom prst="rect">
            <a:avLst/>
          </a:prstGeom>
        </p:spPr>
      </p:pic>
    </p:spTree>
    <p:extLst>
      <p:ext uri="{BB962C8B-B14F-4D97-AF65-F5344CB8AC3E}">
        <p14:creationId xmlns:p14="http://schemas.microsoft.com/office/powerpoint/2010/main" val="114732566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BE1E4-935A-EDDA-1EC7-DD83E6D5F2D6}"/>
              </a:ext>
            </a:extLst>
          </p:cNvPr>
          <p:cNvSpPr>
            <a:spLocks noGrp="1"/>
          </p:cNvSpPr>
          <p:nvPr>
            <p:ph type="title"/>
          </p:nvPr>
        </p:nvSpPr>
        <p:spPr>
          <a:xfrm>
            <a:off x="376580" y="276999"/>
            <a:ext cx="11230203" cy="914400"/>
          </a:xfrm>
        </p:spPr>
        <p:txBody>
          <a:bodyPr/>
          <a:lstStyle/>
          <a:p>
            <a:r>
              <a:rPr lang="de-DE" sz="3600" b="0" i="0" strike="noStrike" cap="none" baseline="0">
                <a:solidFill>
                  <a:srgbClr val="000000"/>
                </a:solidFill>
                <a:effectLst/>
                <a:latin typeface="Segoe UI Semibold"/>
                <a:ea typeface="Segoe UI Semibold"/>
                <a:cs typeface="Segoe UI Semibold"/>
              </a:rPr>
              <a:t>Microsoft Copilot-Beispiele</a:t>
            </a:r>
            <a:br>
              <a:rPr sz="3600"/>
            </a:br>
            <a:r>
              <a:rPr lang="de-DE" sz="2400" b="0" i="0" strike="noStrike" cap="none" baseline="0">
                <a:solidFill>
                  <a:srgbClr val="808080"/>
                </a:solidFill>
                <a:effectLst/>
                <a:latin typeface="Segoe UI Semibold"/>
                <a:ea typeface="Segoe UI Semibold"/>
                <a:cs typeface="Segoe UI Semibold"/>
              </a:rPr>
              <a:t>Generative KI zur Unterstützung der Informationskommunikation</a:t>
            </a:r>
            <a:endParaRPr lang="en-US">
              <a:solidFill>
                <a:schemeClr val="bg1">
                  <a:lumMod val="50000"/>
                </a:schemeClr>
              </a:solidFill>
            </a:endParaRPr>
          </a:p>
        </p:txBody>
      </p:sp>
      <p:sp>
        <p:nvSpPr>
          <p:cNvPr id="12" name="TextBox 11">
            <a:extLst>
              <a:ext uri="{FF2B5EF4-FFF2-40B4-BE49-F238E27FC236}">
                <a16:creationId xmlns:a16="http://schemas.microsoft.com/office/drawing/2014/main" id="{80B4DCD3-341E-C86F-A620-38346520F727}"/>
              </a:ext>
            </a:extLst>
          </p:cNvPr>
          <p:cNvSpPr txBox="1"/>
          <p:nvPr/>
        </p:nvSpPr>
        <p:spPr>
          <a:xfrm>
            <a:off x="376579" y="4525738"/>
            <a:ext cx="3201507" cy="1231106"/>
          </a:xfrm>
          <a:prstGeom prst="rect">
            <a:avLst/>
          </a:prstGeom>
          <a:noFill/>
        </p:spPr>
        <p:txBody>
          <a:bodyPr wrap="square" lIns="0" tIns="0" rIns="0" bIns="0" rtlCol="0">
            <a:spAutoFit/>
          </a:bodyPr>
          <a:lstStyle/>
          <a:p>
            <a:pPr algn="l"/>
            <a:r>
              <a:rPr lang="de-DE" sz="1600" b="1" i="0" strike="noStrike" cap="none" baseline="0" dirty="0">
                <a:solidFill>
                  <a:srgbClr val="000000"/>
                </a:solidFill>
                <a:effectLst/>
                <a:latin typeface="Segoe UI"/>
                <a:ea typeface="Segoe UI"/>
                <a:cs typeface="Segoe UI"/>
              </a:rPr>
              <a:t>KI im Web </a:t>
            </a:r>
            <a:r>
              <a:rPr lang="de-DE" sz="1600" b="0" i="0" strike="noStrike" cap="none" baseline="0" dirty="0">
                <a:solidFill>
                  <a:srgbClr val="000000"/>
                </a:solidFill>
                <a:effectLst/>
                <a:latin typeface="Segoe UI"/>
                <a:ea typeface="Segoe UI"/>
                <a:cs typeface="Segoe UI"/>
              </a:rPr>
              <a:t>– für alle zugänglich: </a:t>
            </a:r>
          </a:p>
          <a:p>
            <a:pPr algn="l"/>
            <a:r>
              <a:rPr lang="de-DE" sz="1600" b="0" i="0" strike="noStrike" cap="none" baseline="0" dirty="0">
                <a:solidFill>
                  <a:srgbClr val="000000"/>
                </a:solidFill>
                <a:effectLst/>
                <a:latin typeface="Segoe UI"/>
                <a:ea typeface="Segoe UI"/>
                <a:cs typeface="Segoe UI"/>
              </a:rPr>
              <a:t>Nutzen Sie Copilot, um Fragen zu beantworten, Inhalte zu erstellen und das Web zu durchsuchen unter </a:t>
            </a:r>
            <a:r>
              <a:rPr lang="de-DE" sz="1600" b="0" i="1" strike="noStrike" cap="none" baseline="0" dirty="0">
                <a:solidFill>
                  <a:srgbClr val="000000"/>
                </a:solidFill>
                <a:effectLst/>
                <a:latin typeface="Segoe UI"/>
                <a:ea typeface="Segoe UI"/>
                <a:cs typeface="Segoe UI"/>
              </a:rPr>
              <a:t>https://copilot.microsoft.com</a:t>
            </a:r>
            <a:r>
              <a:rPr lang="de-DE" sz="1600" b="0" i="0" strike="noStrike" cap="none" baseline="0" dirty="0">
                <a:solidFill>
                  <a:srgbClr val="000000"/>
                </a:solidFill>
                <a:effectLst/>
                <a:latin typeface="Segoe UI"/>
                <a:ea typeface="Segoe UI"/>
                <a:cs typeface="Segoe UI"/>
              </a:rPr>
              <a:t>.</a:t>
            </a:r>
          </a:p>
        </p:txBody>
      </p:sp>
      <p:sp>
        <p:nvSpPr>
          <p:cNvPr id="7" name="TextBox 6">
            <a:extLst>
              <a:ext uri="{FF2B5EF4-FFF2-40B4-BE49-F238E27FC236}">
                <a16:creationId xmlns:a16="http://schemas.microsoft.com/office/drawing/2014/main" id="{D56D03F8-0960-5D0D-5F44-030554B7E240}"/>
              </a:ext>
            </a:extLst>
          </p:cNvPr>
          <p:cNvSpPr txBox="1"/>
          <p:nvPr/>
        </p:nvSpPr>
        <p:spPr>
          <a:xfrm>
            <a:off x="4101113" y="4539437"/>
            <a:ext cx="7714307" cy="984885"/>
          </a:xfrm>
          <a:prstGeom prst="rect">
            <a:avLst/>
          </a:prstGeom>
          <a:noFill/>
        </p:spPr>
        <p:txBody>
          <a:bodyPr wrap="square" lIns="0" tIns="0" rIns="0" bIns="0" rtlCol="0">
            <a:spAutoFit/>
          </a:bodyPr>
          <a:lstStyle/>
          <a:p>
            <a:r>
              <a:rPr lang="de-DE" sz="1600" b="1" i="0" strike="noStrike" cap="none" baseline="0" dirty="0">
                <a:solidFill>
                  <a:srgbClr val="000000"/>
                </a:solidFill>
                <a:effectLst/>
                <a:latin typeface="Segoe UI"/>
                <a:ea typeface="Segoe UI"/>
                <a:cs typeface="Segoe UI"/>
              </a:rPr>
              <a:t>KI in Microsoft 365 </a:t>
            </a:r>
            <a:r>
              <a:rPr lang="de-DE" sz="1600" b="0" i="0" strike="noStrike" cap="none" baseline="0" dirty="0">
                <a:solidFill>
                  <a:srgbClr val="000000"/>
                </a:solidFill>
                <a:effectLst/>
                <a:latin typeface="Segoe UI"/>
                <a:ea typeface="Segoe UI"/>
                <a:cs typeface="Segoe UI"/>
              </a:rPr>
              <a:t>– zugänglich mit Abonnement: </a:t>
            </a:r>
          </a:p>
          <a:p>
            <a:r>
              <a:rPr lang="de-DE" sz="1600" b="0" i="0" strike="noStrike" cap="none" baseline="0" dirty="0">
                <a:solidFill>
                  <a:srgbClr val="000000"/>
                </a:solidFill>
                <a:effectLst/>
                <a:latin typeface="Segoe UI"/>
                <a:ea typeface="Segoe UI"/>
                <a:cs typeface="Segoe UI"/>
              </a:rPr>
              <a:t>Schreiben, Bearbeiten und Analysieren von Dokumenten in Word, Erstellen und Verbessern von Präsentationen in PowerPoint, Unterstützung bei der Kommunikation in Outlook und Teams und vieles mehr. </a:t>
            </a:r>
          </a:p>
        </p:txBody>
      </p:sp>
      <p:pic>
        <p:nvPicPr>
          <p:cNvPr id="6" name="Picture 5">
            <a:extLst>
              <a:ext uri="{FF2B5EF4-FFF2-40B4-BE49-F238E27FC236}">
                <a16:creationId xmlns:a16="http://schemas.microsoft.com/office/drawing/2014/main" id="{58768007-E208-C495-4DDB-1BD1A0F9AD92}"/>
              </a:ext>
            </a:extLst>
          </p:cNvPr>
          <p:cNvPicPr>
            <a:picLocks noChangeAspect="1"/>
          </p:cNvPicPr>
          <p:nvPr/>
        </p:nvPicPr>
        <p:blipFill>
          <a:blip r:embed="rId3"/>
          <a:srcRect/>
          <a:stretch/>
        </p:blipFill>
        <p:spPr>
          <a:xfrm>
            <a:off x="376580" y="1671880"/>
            <a:ext cx="3481165" cy="2649779"/>
          </a:xfrm>
          <a:prstGeom prst="rect">
            <a:avLst/>
          </a:prstGeom>
        </p:spPr>
      </p:pic>
      <p:pic>
        <p:nvPicPr>
          <p:cNvPr id="8" name="Picture 7">
            <a:extLst>
              <a:ext uri="{FF2B5EF4-FFF2-40B4-BE49-F238E27FC236}">
                <a16:creationId xmlns:a16="http://schemas.microsoft.com/office/drawing/2014/main" id="{B89C6C8D-306E-0B06-6E8E-DE7A21A92E4F}"/>
              </a:ext>
            </a:extLst>
          </p:cNvPr>
          <p:cNvPicPr>
            <a:picLocks noChangeAspect="1"/>
          </p:cNvPicPr>
          <p:nvPr/>
        </p:nvPicPr>
        <p:blipFill>
          <a:blip r:embed="rId4"/>
          <a:srcRect/>
          <a:stretch/>
        </p:blipFill>
        <p:spPr>
          <a:xfrm>
            <a:off x="8125119" y="1671880"/>
            <a:ext cx="3939930" cy="2436073"/>
          </a:xfrm>
          <a:prstGeom prst="rect">
            <a:avLst/>
          </a:prstGeom>
        </p:spPr>
      </p:pic>
      <p:pic>
        <p:nvPicPr>
          <p:cNvPr id="9" name="Picture 8">
            <a:extLst>
              <a:ext uri="{FF2B5EF4-FFF2-40B4-BE49-F238E27FC236}">
                <a16:creationId xmlns:a16="http://schemas.microsoft.com/office/drawing/2014/main" id="{5EFD061B-D59F-119D-088A-3F1BBFF4E324}"/>
              </a:ext>
            </a:extLst>
          </p:cNvPr>
          <p:cNvPicPr>
            <a:picLocks noChangeAspect="1"/>
          </p:cNvPicPr>
          <p:nvPr/>
        </p:nvPicPr>
        <p:blipFill>
          <a:blip r:embed="rId5"/>
          <a:srcRect/>
          <a:stretch/>
        </p:blipFill>
        <p:spPr>
          <a:xfrm>
            <a:off x="4101114" y="1671880"/>
            <a:ext cx="3917944" cy="2436073"/>
          </a:xfrm>
          <a:prstGeom prst="rect">
            <a:avLst/>
          </a:prstGeom>
        </p:spPr>
      </p:pic>
    </p:spTree>
    <p:extLst>
      <p:ext uri="{BB962C8B-B14F-4D97-AF65-F5344CB8AC3E}">
        <p14:creationId xmlns:p14="http://schemas.microsoft.com/office/powerpoint/2010/main" val="37564082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27CC0-5CC9-3A57-338C-E75B20A89684}"/>
              </a:ext>
            </a:extLst>
          </p:cNvPr>
          <p:cNvSpPr>
            <a:spLocks noGrp="1"/>
          </p:cNvSpPr>
          <p:nvPr>
            <p:ph type="title"/>
          </p:nvPr>
        </p:nvSpPr>
        <p:spPr>
          <a:xfrm>
            <a:off x="232348" y="276999"/>
            <a:ext cx="11374435" cy="914400"/>
          </a:xfrm>
        </p:spPr>
        <p:txBody>
          <a:bodyPr/>
          <a:lstStyle/>
          <a:p>
            <a:r>
              <a:rPr lang="de-DE" sz="3600" b="0" i="0" strike="noStrike" cap="none" baseline="0">
                <a:solidFill>
                  <a:srgbClr val="000000"/>
                </a:solidFill>
                <a:effectLst/>
                <a:latin typeface="Segoe UI Semibold"/>
                <a:ea typeface="Segoe UI Semibold"/>
                <a:cs typeface="Segoe UI Semibold"/>
              </a:rPr>
              <a:t>Microsoft Copilot-Beispiele</a:t>
            </a:r>
            <a:br>
              <a:rPr sz="3600"/>
            </a:br>
            <a:r>
              <a:rPr lang="de-DE" sz="2400" b="0" i="0" strike="noStrike" cap="none" baseline="0">
                <a:solidFill>
                  <a:srgbClr val="808080"/>
                </a:solidFill>
                <a:effectLst/>
                <a:latin typeface="Segoe UI Semibold"/>
                <a:ea typeface="Segoe UI Semibold"/>
                <a:cs typeface="Segoe UI Semibold"/>
              </a:rPr>
              <a:t>Generative KI zur Unterstützung von Geschäftsprozessen</a:t>
            </a:r>
          </a:p>
        </p:txBody>
      </p:sp>
      <p:sp>
        <p:nvSpPr>
          <p:cNvPr id="9" name="TextBox 8">
            <a:extLst>
              <a:ext uri="{FF2B5EF4-FFF2-40B4-BE49-F238E27FC236}">
                <a16:creationId xmlns:a16="http://schemas.microsoft.com/office/drawing/2014/main" id="{D354DC8E-1EF9-1597-A9BD-D6C54BA8502E}"/>
              </a:ext>
            </a:extLst>
          </p:cNvPr>
          <p:cNvSpPr txBox="1"/>
          <p:nvPr/>
        </p:nvSpPr>
        <p:spPr>
          <a:xfrm>
            <a:off x="293167" y="4162677"/>
            <a:ext cx="6293163" cy="1706880"/>
          </a:xfrm>
          <a:prstGeom prst="rect">
            <a:avLst/>
          </a:prstGeom>
          <a:noFill/>
        </p:spPr>
        <p:txBody>
          <a:bodyPr wrap="square" lIns="0" tIns="0" rIns="0" bIns="0" rtlCol="0">
            <a:spAutoFit/>
          </a:bodyPr>
          <a:lstStyle/>
          <a:p>
            <a:r>
              <a:rPr lang="de-DE" sz="1600" b="1" i="0" strike="noStrike" cap="none" baseline="0" dirty="0">
                <a:solidFill>
                  <a:srgbClr val="000000"/>
                </a:solidFill>
                <a:effectLst/>
                <a:latin typeface="Segoe UI"/>
                <a:ea typeface="Segoe UI"/>
                <a:cs typeface="Segoe UI"/>
              </a:rPr>
              <a:t>KI in Microsoft Dynamics 365: </a:t>
            </a:r>
          </a:p>
          <a:p>
            <a:r>
              <a:rPr lang="de-DE" sz="1600" b="0" i="0" strike="noStrike" cap="none" baseline="0" dirty="0">
                <a:solidFill>
                  <a:srgbClr val="000000"/>
                </a:solidFill>
                <a:effectLst/>
                <a:latin typeface="Segoe UI"/>
                <a:ea typeface="Segoe UI"/>
                <a:cs typeface="Segoe UI"/>
              </a:rPr>
              <a:t>Verwenden Sie zum Beispiel Copilot in Microsoft Dynamics 365 Sales, um relevante Informationen über Kundinnen und Kunden zu finden, Leads zu qualifizieren und Angebote zu erstellen. In einem anderen Fall verwenden Sie Copilot in Dynamics 365 Customer Service, um Kundenprobleme schnell zu finden und zu lösen.</a:t>
            </a:r>
          </a:p>
          <a:p>
            <a:endParaRPr lang="en-US" sz="1600" dirty="0"/>
          </a:p>
        </p:txBody>
      </p:sp>
      <p:sp>
        <p:nvSpPr>
          <p:cNvPr id="5" name="TextBox 4">
            <a:extLst>
              <a:ext uri="{FF2B5EF4-FFF2-40B4-BE49-F238E27FC236}">
                <a16:creationId xmlns:a16="http://schemas.microsoft.com/office/drawing/2014/main" id="{BF76CFFD-C1F0-00F8-CB20-7AB02E67A276}"/>
              </a:ext>
            </a:extLst>
          </p:cNvPr>
          <p:cNvSpPr txBox="1"/>
          <p:nvPr/>
        </p:nvSpPr>
        <p:spPr>
          <a:xfrm>
            <a:off x="8165590" y="4342595"/>
            <a:ext cx="3945524" cy="1706880"/>
          </a:xfrm>
          <a:prstGeom prst="rect">
            <a:avLst/>
          </a:prstGeom>
          <a:noFill/>
        </p:spPr>
        <p:txBody>
          <a:bodyPr wrap="square" lIns="0" tIns="0" rIns="0" bIns="0" rtlCol="0">
            <a:spAutoFit/>
          </a:bodyPr>
          <a:lstStyle/>
          <a:p>
            <a:r>
              <a:rPr lang="de-DE" sz="1600" b="1" i="0" strike="noStrike" cap="none" baseline="0">
                <a:solidFill>
                  <a:srgbClr val="000000"/>
                </a:solidFill>
                <a:effectLst/>
                <a:latin typeface="Segoe UI"/>
                <a:ea typeface="Segoe UI"/>
                <a:cs typeface="Segoe UI"/>
              </a:rPr>
              <a:t>KI in Microsoft Fabric: </a:t>
            </a:r>
          </a:p>
          <a:p>
            <a:r>
              <a:rPr lang="de-DE" sz="1600" b="0" i="0" strike="noStrike" cap="none" baseline="0">
                <a:solidFill>
                  <a:srgbClr val="000000"/>
                </a:solidFill>
                <a:effectLst/>
                <a:latin typeface="Segoe UI"/>
                <a:ea typeface="Segoe UI"/>
                <a:cs typeface="Segoe UI"/>
              </a:rPr>
              <a:t>Verwenden Sie Copilot in Microsoft Fabric, um den Code zu schreiben, der zum Analysieren, Bearbeiten und Visualisieren Ihrer Daten erforderlich ist.</a:t>
            </a:r>
          </a:p>
          <a:p>
            <a:endParaRPr lang="en-US" sz="1600"/>
          </a:p>
        </p:txBody>
      </p:sp>
      <p:pic>
        <p:nvPicPr>
          <p:cNvPr id="6" name="Picture 5">
            <a:extLst>
              <a:ext uri="{FF2B5EF4-FFF2-40B4-BE49-F238E27FC236}">
                <a16:creationId xmlns:a16="http://schemas.microsoft.com/office/drawing/2014/main" id="{943406B6-DE5C-DB6B-2525-52DA35583179}"/>
              </a:ext>
            </a:extLst>
          </p:cNvPr>
          <p:cNvPicPr>
            <a:picLocks noChangeAspect="1"/>
          </p:cNvPicPr>
          <p:nvPr/>
        </p:nvPicPr>
        <p:blipFill>
          <a:blip r:embed="rId3"/>
          <a:stretch>
            <a:fillRect/>
          </a:stretch>
        </p:blipFill>
        <p:spPr>
          <a:xfrm>
            <a:off x="293166" y="1438947"/>
            <a:ext cx="3770797" cy="2133040"/>
          </a:xfrm>
          <a:prstGeom prst="rect">
            <a:avLst/>
          </a:prstGeom>
        </p:spPr>
      </p:pic>
      <p:pic>
        <p:nvPicPr>
          <p:cNvPr id="8" name="Picture 7">
            <a:extLst>
              <a:ext uri="{FF2B5EF4-FFF2-40B4-BE49-F238E27FC236}">
                <a16:creationId xmlns:a16="http://schemas.microsoft.com/office/drawing/2014/main" id="{11665570-F595-6BEB-D5B6-4C2F9E39F82A}"/>
              </a:ext>
            </a:extLst>
          </p:cNvPr>
          <p:cNvPicPr>
            <a:picLocks noChangeAspect="1"/>
          </p:cNvPicPr>
          <p:nvPr/>
        </p:nvPicPr>
        <p:blipFill>
          <a:blip r:embed="rId4"/>
          <a:srcRect/>
          <a:stretch/>
        </p:blipFill>
        <p:spPr>
          <a:xfrm>
            <a:off x="8227110" y="1378726"/>
            <a:ext cx="3822485" cy="2783950"/>
          </a:xfrm>
          <a:prstGeom prst="rect">
            <a:avLst/>
          </a:prstGeom>
        </p:spPr>
      </p:pic>
      <p:pic>
        <p:nvPicPr>
          <p:cNvPr id="10" name="Picture 9">
            <a:extLst>
              <a:ext uri="{FF2B5EF4-FFF2-40B4-BE49-F238E27FC236}">
                <a16:creationId xmlns:a16="http://schemas.microsoft.com/office/drawing/2014/main" id="{1A54DD4E-04B4-7DAE-DE24-3C5F6417E2EB}"/>
              </a:ext>
            </a:extLst>
          </p:cNvPr>
          <p:cNvPicPr>
            <a:picLocks noChangeAspect="1"/>
          </p:cNvPicPr>
          <p:nvPr/>
        </p:nvPicPr>
        <p:blipFill>
          <a:blip r:embed="rId5"/>
          <a:stretch>
            <a:fillRect/>
          </a:stretch>
        </p:blipFill>
        <p:spPr>
          <a:xfrm>
            <a:off x="4152509" y="1438947"/>
            <a:ext cx="3886982" cy="2133040"/>
          </a:xfrm>
          <a:prstGeom prst="rect">
            <a:avLst/>
          </a:prstGeom>
        </p:spPr>
      </p:pic>
    </p:spTree>
    <p:extLst>
      <p:ext uri="{BB962C8B-B14F-4D97-AF65-F5344CB8AC3E}">
        <p14:creationId xmlns:p14="http://schemas.microsoft.com/office/powerpoint/2010/main" val="838570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90F039CB-D49A-87A9-761F-5610818A844F}"/>
              </a:ext>
            </a:extLst>
          </p:cNvPr>
          <p:cNvSpPr>
            <a:spLocks noGrp="1"/>
          </p:cNvSpPr>
          <p:nvPr>
            <p:ph type="ctrTitle"/>
          </p:nvPr>
        </p:nvSpPr>
        <p:spPr>
          <a:xfrm>
            <a:off x="559219" y="1115844"/>
            <a:ext cx="7680960" cy="4631911"/>
          </a:xfrm>
        </p:spPr>
        <p:txBody>
          <a:bodyPr anchor="b">
            <a:normAutofit/>
          </a:bodyPr>
          <a:lstStyle/>
          <a:p>
            <a:r>
              <a:rPr lang="de-DE" sz="6500"/>
              <a:t>Grundlagen der KI</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484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B1506-20A5-C8F1-CB2F-AF02D8246E49}"/>
              </a:ext>
            </a:extLst>
          </p:cNvPr>
          <p:cNvSpPr>
            <a:spLocks noGrp="1"/>
          </p:cNvSpPr>
          <p:nvPr>
            <p:ph type="title"/>
          </p:nvPr>
        </p:nvSpPr>
        <p:spPr>
          <a:xfrm>
            <a:off x="352158" y="280229"/>
            <a:ext cx="12285539" cy="907941"/>
          </a:xfrm>
        </p:spPr>
        <p:txBody>
          <a:bodyPr/>
          <a:lstStyle/>
          <a:p>
            <a:r>
              <a:rPr lang="de-DE" sz="3600" b="0" i="0" strike="noStrike" cap="none" baseline="0" dirty="0">
                <a:solidFill>
                  <a:srgbClr val="000000"/>
                </a:solidFill>
                <a:effectLst/>
                <a:latin typeface="Segoe UI Semibold"/>
                <a:ea typeface="Segoe UI Semibold"/>
                <a:cs typeface="Segoe UI Semibold"/>
              </a:rPr>
              <a:t>Microsoft Copilot-Beispiele</a:t>
            </a:r>
            <a:br>
              <a:rPr sz="3600" dirty="0"/>
            </a:br>
            <a:r>
              <a:rPr lang="de-DE" sz="2300" b="0" i="0" strike="noStrike" cap="none" baseline="0" dirty="0">
                <a:solidFill>
                  <a:srgbClr val="808080"/>
                </a:solidFill>
                <a:effectLst/>
                <a:latin typeface="Segoe UI Semibold"/>
                <a:ea typeface="Segoe UI Semibold"/>
                <a:cs typeface="Segoe UI Semibold"/>
              </a:rPr>
              <a:t>Generative KI zur Unterstützung von IT-Infrastruktur, Sicherheit und Softwareentwicklung</a:t>
            </a:r>
          </a:p>
        </p:txBody>
      </p:sp>
      <p:sp>
        <p:nvSpPr>
          <p:cNvPr id="7" name="TextBox 6">
            <a:extLst>
              <a:ext uri="{FF2B5EF4-FFF2-40B4-BE49-F238E27FC236}">
                <a16:creationId xmlns:a16="http://schemas.microsoft.com/office/drawing/2014/main" id="{927918B6-F3E9-D645-117A-64745BB7325C}"/>
              </a:ext>
            </a:extLst>
          </p:cNvPr>
          <p:cNvSpPr txBox="1"/>
          <p:nvPr/>
        </p:nvSpPr>
        <p:spPr>
          <a:xfrm>
            <a:off x="352160" y="4682170"/>
            <a:ext cx="3040398" cy="1206484"/>
          </a:xfrm>
          <a:prstGeom prst="rect">
            <a:avLst/>
          </a:prstGeom>
          <a:noFill/>
        </p:spPr>
        <p:txBody>
          <a:bodyPr wrap="square" lIns="0" tIns="0" rIns="0" bIns="0" rtlCol="0">
            <a:spAutoFit/>
          </a:bodyPr>
          <a:lstStyle/>
          <a:p>
            <a:pPr>
              <a:lnSpc>
                <a:spcPct val="90000"/>
              </a:lnSpc>
            </a:pPr>
            <a:r>
              <a:rPr lang="de-DE" sz="1600" b="1" i="0" strike="noStrike" cap="none" baseline="0" dirty="0">
                <a:solidFill>
                  <a:srgbClr val="000000"/>
                </a:solidFill>
                <a:effectLst/>
                <a:latin typeface="Segoe UI"/>
                <a:ea typeface="Segoe UI"/>
                <a:cs typeface="Segoe UI"/>
              </a:rPr>
              <a:t>KI in Microsoft Azure:</a:t>
            </a:r>
          </a:p>
          <a:p>
            <a:r>
              <a:rPr lang="de-DE" sz="1600" b="0" i="0" strike="noStrike" cap="none" baseline="0" dirty="0">
                <a:solidFill>
                  <a:srgbClr val="000000"/>
                </a:solidFill>
                <a:effectLst/>
                <a:latin typeface="Segoe UI"/>
                <a:ea typeface="Segoe UI"/>
                <a:cs typeface="Segoe UI"/>
              </a:rPr>
              <a:t>Verwenden Sie Copilot im Azure-Portal, um Cloudinfrastrukturen zu entwerfen, zu betreiben, zu optimieren und zu beheben.</a:t>
            </a:r>
          </a:p>
        </p:txBody>
      </p:sp>
      <p:sp>
        <p:nvSpPr>
          <p:cNvPr id="8" name="TextBox 7">
            <a:extLst>
              <a:ext uri="{FF2B5EF4-FFF2-40B4-BE49-F238E27FC236}">
                <a16:creationId xmlns:a16="http://schemas.microsoft.com/office/drawing/2014/main" id="{0340BA94-487B-AA03-6224-B8D11CE4E673}"/>
              </a:ext>
            </a:extLst>
          </p:cNvPr>
          <p:cNvSpPr txBox="1"/>
          <p:nvPr/>
        </p:nvSpPr>
        <p:spPr>
          <a:xfrm>
            <a:off x="3785542" y="4712918"/>
            <a:ext cx="4014511" cy="1674305"/>
          </a:xfrm>
          <a:prstGeom prst="rect">
            <a:avLst/>
          </a:prstGeom>
          <a:noFill/>
        </p:spPr>
        <p:txBody>
          <a:bodyPr wrap="square" lIns="0" tIns="0" rIns="0" bIns="0" rtlCol="0">
            <a:spAutoFit/>
          </a:bodyPr>
          <a:lstStyle/>
          <a:p>
            <a:pPr>
              <a:lnSpc>
                <a:spcPct val="90000"/>
              </a:lnSpc>
            </a:pPr>
            <a:r>
              <a:rPr lang="de-DE" sz="1600" b="1" i="0" strike="noStrike" cap="none" baseline="0" dirty="0">
                <a:solidFill>
                  <a:srgbClr val="000000"/>
                </a:solidFill>
                <a:effectLst/>
                <a:latin typeface="Segoe UI"/>
                <a:ea typeface="Segoe UI"/>
                <a:cs typeface="Segoe UI"/>
              </a:rPr>
              <a:t>KI und Microsoft Copilot für Security:</a:t>
            </a:r>
          </a:p>
          <a:p>
            <a:r>
              <a:rPr lang="de-DE" sz="1600" b="0" i="0" strike="noStrike" cap="none" baseline="0" dirty="0">
                <a:solidFill>
                  <a:srgbClr val="000000"/>
                </a:solidFill>
                <a:effectLst/>
                <a:latin typeface="Segoe UI"/>
                <a:ea typeface="Segoe UI"/>
                <a:cs typeface="Segoe UI"/>
              </a:rPr>
              <a:t>Verwenden Sie Microsoft Copilot für </a:t>
            </a:r>
            <a:br>
              <a:rPr lang="de-DE" sz="1600" b="0" i="0" strike="noStrike" cap="none" baseline="0" dirty="0">
                <a:solidFill>
                  <a:srgbClr val="000000"/>
                </a:solidFill>
                <a:effectLst/>
                <a:latin typeface="Segoe UI"/>
                <a:ea typeface="Segoe UI"/>
                <a:cs typeface="Segoe UI"/>
              </a:rPr>
            </a:br>
            <a:r>
              <a:rPr lang="de-DE" sz="1600" b="0" i="0" strike="noStrike" cap="none" baseline="0" dirty="0">
                <a:solidFill>
                  <a:srgbClr val="000000"/>
                </a:solidFill>
                <a:effectLst/>
                <a:latin typeface="Segoe UI"/>
                <a:ea typeface="Segoe UI"/>
                <a:cs typeface="Segoe UI"/>
              </a:rPr>
              <a:t>Security als eigenständiges Sicherheitsportal oder eingebettet in Sicherheitstools, um Sicherheitsbedrohungen zu bewerten und darauf zu reagieren.</a:t>
            </a:r>
          </a:p>
          <a:p>
            <a:pPr algn="ctr">
              <a:lnSpc>
                <a:spcPct val="90000"/>
              </a:lnSpc>
            </a:pPr>
            <a:endParaRPr lang="en-US" sz="1600" dirty="0"/>
          </a:p>
        </p:txBody>
      </p:sp>
      <p:sp>
        <p:nvSpPr>
          <p:cNvPr id="9" name="TextBox 8">
            <a:extLst>
              <a:ext uri="{FF2B5EF4-FFF2-40B4-BE49-F238E27FC236}">
                <a16:creationId xmlns:a16="http://schemas.microsoft.com/office/drawing/2014/main" id="{F04965FC-1817-F7EF-796B-A98DEED02B56}"/>
              </a:ext>
            </a:extLst>
          </p:cNvPr>
          <p:cNvSpPr txBox="1"/>
          <p:nvPr/>
        </p:nvSpPr>
        <p:spPr>
          <a:xfrm>
            <a:off x="7876461" y="4651334"/>
            <a:ext cx="3864966" cy="2037481"/>
          </a:xfrm>
          <a:prstGeom prst="rect">
            <a:avLst/>
          </a:prstGeom>
          <a:noFill/>
        </p:spPr>
        <p:txBody>
          <a:bodyPr wrap="square">
            <a:spAutoFit/>
          </a:bodyPr>
          <a:lstStyle/>
          <a:p>
            <a:pPr>
              <a:lnSpc>
                <a:spcPct val="90000"/>
              </a:lnSpc>
            </a:pPr>
            <a:r>
              <a:rPr lang="de-DE" sz="1600" b="1" i="0" strike="noStrike" cap="none" baseline="0" dirty="0">
                <a:solidFill>
                  <a:srgbClr val="000000"/>
                </a:solidFill>
                <a:effectLst/>
                <a:latin typeface="Segoe UI"/>
                <a:ea typeface="Segoe UI"/>
                <a:cs typeface="Segoe UI"/>
              </a:rPr>
              <a:t>KI in GitHub Copilot:</a:t>
            </a:r>
          </a:p>
          <a:p>
            <a:r>
              <a:rPr lang="de-DE" sz="1600" b="0" i="0" strike="noStrike" cap="none" baseline="0" dirty="0">
                <a:solidFill>
                  <a:srgbClr val="000000"/>
                </a:solidFill>
                <a:effectLst/>
                <a:latin typeface="Segoe UI"/>
                <a:ea typeface="Segoe UI"/>
                <a:cs typeface="Segoe UI"/>
              </a:rPr>
              <a:t>Nutzen Sie GitHub Copilot, um die Produktivität von Entwicklern bzw. Entwicklerinnen zu maximieren, indem Sie Code analysieren und erklären, Code-Dokumentation hinzufügen und neuen Code auf der Grundlage von Prompts in natürlicher Sprache erzeugen.</a:t>
            </a:r>
          </a:p>
        </p:txBody>
      </p:sp>
      <p:pic>
        <p:nvPicPr>
          <p:cNvPr id="5" name="Picture 4">
            <a:extLst>
              <a:ext uri="{FF2B5EF4-FFF2-40B4-BE49-F238E27FC236}">
                <a16:creationId xmlns:a16="http://schemas.microsoft.com/office/drawing/2014/main" id="{BBE666A7-7FDB-308C-C7F8-E88CD60CDE04}"/>
              </a:ext>
            </a:extLst>
          </p:cNvPr>
          <p:cNvPicPr>
            <a:picLocks noChangeAspect="1"/>
          </p:cNvPicPr>
          <p:nvPr/>
        </p:nvPicPr>
        <p:blipFill>
          <a:blip r:embed="rId3"/>
          <a:srcRect/>
          <a:stretch/>
        </p:blipFill>
        <p:spPr>
          <a:xfrm>
            <a:off x="352159" y="1568921"/>
            <a:ext cx="3246559" cy="2365997"/>
          </a:xfrm>
          <a:prstGeom prst="rect">
            <a:avLst/>
          </a:prstGeom>
        </p:spPr>
      </p:pic>
      <p:pic>
        <p:nvPicPr>
          <p:cNvPr id="10" name="Picture 9">
            <a:extLst>
              <a:ext uri="{FF2B5EF4-FFF2-40B4-BE49-F238E27FC236}">
                <a16:creationId xmlns:a16="http://schemas.microsoft.com/office/drawing/2014/main" id="{759F7D05-C76F-AC4A-6BA0-B6E615D8B696}"/>
              </a:ext>
            </a:extLst>
          </p:cNvPr>
          <p:cNvPicPr>
            <a:picLocks noChangeAspect="1"/>
          </p:cNvPicPr>
          <p:nvPr/>
        </p:nvPicPr>
        <p:blipFill>
          <a:blip r:embed="rId4"/>
          <a:srcRect/>
          <a:stretch/>
        </p:blipFill>
        <p:spPr>
          <a:xfrm>
            <a:off x="3802379" y="1568921"/>
            <a:ext cx="4014510" cy="2488465"/>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DB83C7B1-A4C2-235B-E260-B806155059B8}"/>
              </a:ext>
            </a:extLst>
          </p:cNvPr>
          <p:cNvPicPr>
            <a:picLocks noChangeAspect="1"/>
          </p:cNvPicPr>
          <p:nvPr/>
        </p:nvPicPr>
        <p:blipFill>
          <a:blip r:embed="rId5"/>
          <a:stretch>
            <a:fillRect/>
          </a:stretch>
        </p:blipFill>
        <p:spPr>
          <a:xfrm>
            <a:off x="7948591" y="1568921"/>
            <a:ext cx="4030472" cy="2939364"/>
          </a:xfrm>
          <a:prstGeom prst="rect">
            <a:avLst/>
          </a:prstGeom>
        </p:spPr>
      </p:pic>
    </p:spTree>
    <p:extLst>
      <p:ext uri="{BB962C8B-B14F-4D97-AF65-F5344CB8AC3E}">
        <p14:creationId xmlns:p14="http://schemas.microsoft.com/office/powerpoint/2010/main" val="29792519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row: Right 10">
            <a:extLst>
              <a:ext uri="{FF2B5EF4-FFF2-40B4-BE49-F238E27FC236}">
                <a16:creationId xmlns:a16="http://schemas.microsoft.com/office/drawing/2014/main" id="{F643E51F-E3F0-D370-9D2A-CE8F7A0068AE}"/>
              </a:ext>
              <a:ext uri="{C183D7F6-B498-43B3-948B-1728B52AA6E4}">
                <adec:decorative xmlns:adec="http://schemas.microsoft.com/office/drawing/2017/decorative" val="1"/>
              </a:ext>
            </a:extLst>
          </p:cNvPr>
          <p:cNvSpPr/>
          <p:nvPr/>
        </p:nvSpPr>
        <p:spPr bwMode="auto">
          <a:xfrm>
            <a:off x="4890360" y="2175248"/>
            <a:ext cx="4603399" cy="940461"/>
          </a:xfrm>
          <a:prstGeom prst="rightArrow">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90360"/>
            <a:ext cx="11018520" cy="487680"/>
          </a:xfrm>
        </p:spPr>
        <p:txBody>
          <a:bodyPr/>
          <a:lstStyle/>
          <a:p>
            <a:r>
              <a:rPr lang="de-DE" sz="3200" b="0" i="0" strike="noStrike" cap="none" baseline="0">
                <a:solidFill>
                  <a:srgbClr val="000000"/>
                </a:solidFill>
                <a:effectLst/>
                <a:latin typeface="Segoe UI Semibold"/>
                <a:ea typeface="Segoe UI Semibold"/>
                <a:cs typeface="Segoe UI Semibold"/>
              </a:rPr>
              <a:t>Überlegungen zu Prompts</a:t>
            </a:r>
            <a:endParaRPr lang="en-US"/>
          </a:p>
        </p:txBody>
      </p:sp>
      <p:sp>
        <p:nvSpPr>
          <p:cNvPr id="15" name="TextBox 14">
            <a:extLst>
              <a:ext uri="{FF2B5EF4-FFF2-40B4-BE49-F238E27FC236}">
                <a16:creationId xmlns:a16="http://schemas.microsoft.com/office/drawing/2014/main" id="{5380169E-0803-1B31-B645-6AAED38D18A7}"/>
              </a:ext>
            </a:extLst>
          </p:cNvPr>
          <p:cNvSpPr txBox="1"/>
          <p:nvPr/>
        </p:nvSpPr>
        <p:spPr>
          <a:xfrm>
            <a:off x="1901580" y="3851321"/>
            <a:ext cx="9601307" cy="1938992"/>
          </a:xfrm>
          <a:prstGeom prst="rect">
            <a:avLst/>
          </a:prstGeom>
          <a:noFill/>
        </p:spPr>
        <p:txBody>
          <a:bodyPr wrap="square" lIns="0" tIns="0" rIns="0" bIns="0" rtlCol="0">
            <a:spAutoFit/>
          </a:bodyPr>
          <a:lstStyle/>
          <a:p>
            <a:pPr marL="342900" indent="-342900" algn="l">
              <a:buClr>
                <a:srgbClr val="C00000"/>
              </a:buClr>
              <a:buAutoNum type="arabicPeriod"/>
            </a:pPr>
            <a:r>
              <a:rPr lang="de-DE" sz="1800" b="0" i="0" strike="noStrike" cap="none" baseline="0" dirty="0">
                <a:solidFill>
                  <a:srgbClr val="000000"/>
                </a:solidFill>
                <a:effectLst/>
                <a:latin typeface="Segoe UI"/>
                <a:ea typeface="Segoe UI"/>
                <a:cs typeface="Segoe UI"/>
              </a:rPr>
              <a:t>Starten Sie mit einem konkreten Ziel für die Aufgabe, die der Assistent übernehmen soll</a:t>
            </a:r>
          </a:p>
          <a:p>
            <a:pPr marL="342900" indent="-342900" algn="l">
              <a:buClr>
                <a:srgbClr val="C00000"/>
              </a:buClr>
              <a:buAutoNum type="arabicPeriod"/>
            </a:pPr>
            <a:r>
              <a:rPr lang="de-DE" sz="1800" b="0" i="0" strike="noStrike" cap="none" baseline="0" dirty="0">
                <a:solidFill>
                  <a:srgbClr val="000000"/>
                </a:solidFill>
                <a:effectLst/>
                <a:latin typeface="Segoe UI"/>
                <a:ea typeface="Segoe UI"/>
                <a:cs typeface="Segoe UI"/>
              </a:rPr>
              <a:t>Geben Sie eine Quelle an, um die Antwort auf einen bestimmten Bereich von Informationen zu </a:t>
            </a:r>
            <a:r>
              <a:rPr lang="de-DE" sz="1800" b="0" i="1" strike="noStrike" cap="none" baseline="0" dirty="0">
                <a:solidFill>
                  <a:srgbClr val="000000"/>
                </a:solidFill>
                <a:effectLst/>
                <a:latin typeface="Segoe UI"/>
                <a:ea typeface="Segoe UI"/>
                <a:cs typeface="Segoe UI"/>
              </a:rPr>
              <a:t>stützen</a:t>
            </a:r>
            <a:r>
              <a:rPr lang="de-DE" sz="1800" b="0" i="0" strike="noStrike" cap="none" baseline="0" dirty="0">
                <a:solidFill>
                  <a:srgbClr val="000000"/>
                </a:solidFill>
                <a:effectLst/>
                <a:latin typeface="Segoe UI"/>
                <a:ea typeface="Segoe UI"/>
                <a:cs typeface="Segoe UI"/>
              </a:rPr>
              <a:t>.</a:t>
            </a:r>
          </a:p>
          <a:p>
            <a:pPr marL="342900" indent="-342900" algn="l">
              <a:buClr>
                <a:srgbClr val="C00000"/>
              </a:buClr>
              <a:buAutoNum type="arabicPeriod"/>
            </a:pPr>
            <a:r>
              <a:rPr lang="de-DE" sz="1800" b="0" i="0" strike="noStrike" cap="none" baseline="0" dirty="0">
                <a:solidFill>
                  <a:srgbClr val="000000"/>
                </a:solidFill>
                <a:effectLst/>
                <a:latin typeface="Segoe UI"/>
                <a:ea typeface="Segoe UI"/>
                <a:cs typeface="Segoe UI"/>
              </a:rPr>
              <a:t>Fügen Sie Kontext hinzu, um die Eignung und Relevanz der Antwort zu maximieren.</a:t>
            </a:r>
          </a:p>
          <a:p>
            <a:pPr marL="342900" indent="-342900" algn="l">
              <a:buClr>
                <a:srgbClr val="C00000"/>
              </a:buClr>
              <a:buAutoNum type="arabicPeriod"/>
            </a:pPr>
            <a:r>
              <a:rPr lang="de-DE" sz="1800" b="0" i="0" strike="noStrike" cap="none" baseline="0" dirty="0">
                <a:solidFill>
                  <a:srgbClr val="000000"/>
                </a:solidFill>
                <a:effectLst/>
                <a:latin typeface="Segoe UI"/>
                <a:ea typeface="Segoe UI"/>
                <a:cs typeface="Segoe UI"/>
              </a:rPr>
              <a:t>Legen Sie klare Erwartungen an die Antwort fest.</a:t>
            </a:r>
          </a:p>
          <a:p>
            <a:pPr marL="342900" indent="-342900" algn="l">
              <a:buClr>
                <a:srgbClr val="C00000"/>
              </a:buClr>
              <a:buAutoNum type="arabicPeriod"/>
            </a:pPr>
            <a:r>
              <a:rPr lang="de-DE" sz="1800" b="0" i="0" strike="noStrike" cap="none" baseline="0" dirty="0">
                <a:solidFill>
                  <a:srgbClr val="000000"/>
                </a:solidFill>
                <a:effectLst/>
                <a:latin typeface="Segoe UI"/>
                <a:ea typeface="Segoe UI"/>
                <a:cs typeface="Segoe UI"/>
              </a:rPr>
              <a:t>Iterieren Sie auf der Grundlage früherer Eingabeaufforderungen und Antworten, um das Ergebnis zu verfeinern.</a:t>
            </a:r>
          </a:p>
        </p:txBody>
      </p:sp>
      <p:sp>
        <p:nvSpPr>
          <p:cNvPr id="14" name="Speech Bubble: Rectangle 13">
            <a:extLst>
              <a:ext uri="{FF2B5EF4-FFF2-40B4-BE49-F238E27FC236}">
                <a16:creationId xmlns:a16="http://schemas.microsoft.com/office/drawing/2014/main" id="{C9E3E1F2-E101-B6CC-2BBC-F5DDF39EE33E}"/>
              </a:ext>
            </a:extLst>
          </p:cNvPr>
          <p:cNvSpPr/>
          <p:nvPr/>
        </p:nvSpPr>
        <p:spPr bwMode="auto">
          <a:xfrm>
            <a:off x="1616668" y="1469051"/>
            <a:ext cx="3273692" cy="2268000"/>
          </a:xfrm>
          <a:prstGeom prst="wedgeRectCallout">
            <a:avLst>
              <a:gd name="adj1" fmla="val -64605"/>
              <a:gd name="adj2" fmla="val -1198"/>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de-DE" sz="1500" b="1" i="0" strike="noStrike" cap="none" baseline="0" dirty="0">
                <a:solidFill>
                  <a:srgbClr val="000000"/>
                </a:solidFill>
                <a:effectLst/>
                <a:latin typeface="Segoe UI"/>
                <a:ea typeface="Segoe UI"/>
                <a:cs typeface="Segoe UI"/>
              </a:rPr>
              <a:t>Beispiel:</a:t>
            </a:r>
          </a:p>
          <a:p>
            <a:pPr algn="l" defTabSz="932472" fontAlgn="base">
              <a:spcBef>
                <a:spcPct val="0"/>
              </a:spcBef>
              <a:spcAft>
                <a:spcPct val="0"/>
              </a:spcAft>
            </a:pPr>
            <a:r>
              <a:rPr lang="de-DE" sz="1500" b="0" i="0" strike="noStrike" cap="none" baseline="0" dirty="0">
                <a:solidFill>
                  <a:srgbClr val="000000"/>
                </a:solidFill>
                <a:effectLst/>
                <a:latin typeface="Segoe UI"/>
                <a:ea typeface="Segoe UI"/>
                <a:cs typeface="Segoe UI"/>
              </a:rPr>
              <a:t>Fasse die wichtigsten Überlegungen zur Einführung von Copilot</a:t>
            </a:r>
            <a:r>
              <a:rPr lang="de-DE" sz="1500" b="1" i="0" strike="noStrike" cap="none" baseline="30000" dirty="0">
                <a:solidFill>
                  <a:srgbClr val="FF0000"/>
                </a:solidFill>
                <a:effectLst/>
                <a:latin typeface="Segoe UI"/>
                <a:ea typeface="Segoe UI"/>
                <a:cs typeface="Segoe UI"/>
              </a:rPr>
              <a:t>1</a:t>
            </a:r>
            <a:r>
              <a:rPr lang="de-DE" sz="1500" b="0" i="0" strike="noStrike" cap="none" baseline="0" dirty="0">
                <a:solidFill>
                  <a:srgbClr val="000000"/>
                </a:solidFill>
                <a:effectLst/>
                <a:latin typeface="Segoe UI"/>
                <a:ea typeface="Segoe UI"/>
                <a:cs typeface="Segoe UI"/>
              </a:rPr>
              <a:t> aus diesem Dokument</a:t>
            </a:r>
            <a:r>
              <a:rPr lang="de-DE" sz="1500" b="1" i="0" strike="noStrike" cap="none" baseline="30000" dirty="0">
                <a:solidFill>
                  <a:srgbClr val="FF0000"/>
                </a:solidFill>
                <a:effectLst/>
                <a:latin typeface="Segoe UI"/>
                <a:ea typeface="Segoe UI"/>
                <a:cs typeface="Segoe UI"/>
              </a:rPr>
              <a:t>2</a:t>
            </a:r>
            <a:r>
              <a:rPr lang="de-DE" sz="1500" b="0" i="0" strike="noStrike" cap="none" baseline="0" dirty="0">
                <a:solidFill>
                  <a:srgbClr val="000000"/>
                </a:solidFill>
                <a:effectLst/>
                <a:latin typeface="Segoe UI"/>
                <a:ea typeface="Segoe UI"/>
                <a:cs typeface="Segoe UI"/>
              </a:rPr>
              <a:t> für die Unternehmensleitung</a:t>
            </a:r>
            <a:r>
              <a:rPr lang="de-DE" sz="1500" b="1" i="0" strike="noStrike" cap="none" baseline="30000" dirty="0">
                <a:solidFill>
                  <a:srgbClr val="FF0000"/>
                </a:solidFill>
                <a:effectLst/>
                <a:latin typeface="Segoe UI"/>
                <a:ea typeface="Segoe UI"/>
                <a:cs typeface="Segoe UI"/>
              </a:rPr>
              <a:t>3</a:t>
            </a:r>
            <a:r>
              <a:rPr lang="de-DE" sz="1500" b="0" i="0" strike="noStrike" cap="none" baseline="0" dirty="0">
                <a:solidFill>
                  <a:srgbClr val="000000"/>
                </a:solidFill>
                <a:effectLst/>
                <a:latin typeface="Segoe UI"/>
                <a:ea typeface="Segoe UI"/>
                <a:cs typeface="Segoe UI"/>
              </a:rPr>
              <a:t> zusammen. Formatiere die Zusammenfassung mit nicht mehr als sechs Aufzählungspunkten und einem professionellen Stil</a:t>
            </a:r>
            <a:r>
              <a:rPr lang="de-DE" sz="1500" b="1" i="0" strike="noStrike" cap="none" baseline="30000" dirty="0">
                <a:solidFill>
                  <a:srgbClr val="FF0000"/>
                </a:solidFill>
                <a:effectLst/>
                <a:latin typeface="Segoe UI"/>
                <a:ea typeface="Segoe UI"/>
                <a:cs typeface="Segoe UI"/>
              </a:rPr>
              <a:t>4</a:t>
            </a:r>
            <a:r>
              <a:rPr lang="de-DE" sz="1500" b="0" i="0" strike="noStrike" cap="none" baseline="0" dirty="0">
                <a:solidFill>
                  <a:srgbClr val="000000"/>
                </a:solidFill>
                <a:effectLst/>
                <a:latin typeface="Segoe UI"/>
                <a:ea typeface="Segoe UI"/>
                <a:cs typeface="Segoe UI"/>
              </a:rPr>
              <a:t>.</a:t>
            </a:r>
          </a:p>
        </p:txBody>
      </p:sp>
      <p:grpSp>
        <p:nvGrpSpPr>
          <p:cNvPr id="7" name="Group 6" descr="Image of the Microsoft Copilot logo.">
            <a:extLst>
              <a:ext uri="{FF2B5EF4-FFF2-40B4-BE49-F238E27FC236}">
                <a16:creationId xmlns:a16="http://schemas.microsoft.com/office/drawing/2014/main" id="{A174CAE5-6EC9-7E47-7BC7-B61D5103CFF9}"/>
              </a:ext>
            </a:extLst>
          </p:cNvPr>
          <p:cNvGrpSpPr/>
          <p:nvPr/>
        </p:nvGrpSpPr>
        <p:grpSpPr>
          <a:xfrm>
            <a:off x="5261495" y="1861958"/>
            <a:ext cx="1906335" cy="1567042"/>
            <a:chOff x="4411457" y="1598455"/>
            <a:chExt cx="1906335" cy="1567042"/>
          </a:xfrm>
        </p:grpSpPr>
        <p:sp>
          <p:nvSpPr>
            <p:cNvPr id="6" name="Rectangle 5">
              <a:extLst>
                <a:ext uri="{FF2B5EF4-FFF2-40B4-BE49-F238E27FC236}">
                  <a16:creationId xmlns:a16="http://schemas.microsoft.com/office/drawing/2014/main" id="{302D5020-0913-BFC9-A7AA-452A8333CBA2}"/>
                </a:ext>
              </a:extLst>
            </p:cNvPr>
            <p:cNvSpPr/>
            <p:nvPr/>
          </p:nvSpPr>
          <p:spPr bwMode="auto">
            <a:xfrm>
              <a:off x="4411457" y="1598455"/>
              <a:ext cx="1906335" cy="156704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de-DE" sz="1800" b="0" i="0" strike="noStrike" cap="none" baseline="0">
                  <a:solidFill>
                    <a:srgbClr val="000000"/>
                  </a:solidFill>
                  <a:effectLst/>
                  <a:latin typeface="Segoe UI"/>
                  <a:ea typeface="Segoe UI"/>
                  <a:cs typeface="Segoe UI"/>
                </a:rPr>
                <a:t>Copilot</a:t>
              </a:r>
            </a:p>
          </p:txBody>
        </p:sp>
        <p:pic>
          <p:nvPicPr>
            <p:cNvPr id="1026" name="Picture 2">
              <a:extLst>
                <a:ext uri="{FF2B5EF4-FFF2-40B4-BE49-F238E27FC236}">
                  <a16:creationId xmlns:a16="http://schemas.microsoft.com/office/drawing/2014/main" id="{1FEFFA38-5278-FE42-29B7-E10BD87012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47973" y="1863017"/>
              <a:ext cx="633301" cy="63330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41BD9DBD-1D25-4772-5546-8C95CF402ECA}"/>
              </a:ext>
            </a:extLst>
          </p:cNvPr>
          <p:cNvSpPr txBox="1"/>
          <p:nvPr/>
        </p:nvSpPr>
        <p:spPr>
          <a:xfrm>
            <a:off x="7367921" y="1629481"/>
            <a:ext cx="2391680" cy="2091342"/>
          </a:xfrm>
          <a:prstGeom prst="rect">
            <a:avLst/>
          </a:prstGeom>
          <a:noFill/>
        </p:spPr>
        <p:txBody>
          <a:bodyPr wrap="none" lIns="0" tIns="0" rIns="0" bIns="0" rtlCol="0">
            <a:spAutoFit/>
          </a:bodyPr>
          <a:lstStyle/>
          <a:p>
            <a:pPr algn="l">
              <a:lnSpc>
                <a:spcPct val="90000"/>
              </a:lnSpc>
            </a:pPr>
            <a:r>
              <a:rPr lang="de-DE" sz="1100" b="1" i="0" strike="noStrike" cap="none" baseline="0" dirty="0">
                <a:solidFill>
                  <a:srgbClr val="000000"/>
                </a:solidFill>
                <a:effectLst/>
                <a:latin typeface="Segoe UI"/>
                <a:ea typeface="Segoe UI"/>
                <a:cs typeface="Segoe UI"/>
              </a:rPr>
              <a:t>Systemmeldung</a:t>
            </a:r>
          </a:p>
          <a:p>
            <a:pPr algn="l">
              <a:lnSpc>
                <a:spcPct val="90000"/>
              </a:lnSpc>
            </a:pPr>
            <a:r>
              <a:rPr lang="de-DE" sz="1100" b="0" i="1" strike="noStrike" cap="none" baseline="0" dirty="0">
                <a:solidFill>
                  <a:srgbClr val="000000"/>
                </a:solidFill>
                <a:effectLst/>
                <a:latin typeface="Segoe UI"/>
                <a:ea typeface="Segoe UI"/>
                <a:cs typeface="Segoe UI"/>
              </a:rPr>
              <a:t>Du bist ein hilfreicher Assistent …</a:t>
            </a:r>
          </a:p>
          <a:p>
            <a:pPr algn="ctr">
              <a:lnSpc>
                <a:spcPct val="90000"/>
              </a:lnSpc>
            </a:pPr>
            <a:r>
              <a:rPr lang="en-US" sz="1600" b="1" dirty="0"/>
              <a:t>+</a:t>
            </a:r>
          </a:p>
          <a:p>
            <a:pPr algn="l">
              <a:lnSpc>
                <a:spcPct val="90000"/>
              </a:lnSpc>
            </a:pPr>
            <a:r>
              <a:rPr lang="de-DE" sz="1800" b="1" i="0" strike="noStrike" cap="none" baseline="30000" dirty="0">
                <a:effectLst/>
                <a:latin typeface="Segoe UI"/>
                <a:ea typeface="Segoe UI"/>
                <a:cs typeface="Segoe UI"/>
              </a:rPr>
              <a:t>Gesprächshistorie</a:t>
            </a:r>
            <a:r>
              <a:rPr lang="de-DE" sz="1800" b="1" i="0" strike="noStrike" cap="none" baseline="30000" dirty="0">
                <a:solidFill>
                  <a:srgbClr val="FF0000"/>
                </a:solidFill>
                <a:effectLst/>
                <a:latin typeface="Segoe UI"/>
                <a:ea typeface="Segoe UI"/>
                <a:cs typeface="Segoe UI"/>
              </a:rPr>
              <a:t> </a:t>
            </a:r>
            <a:r>
              <a:rPr lang="de-DE" sz="1800" b="1" i="0" strike="noStrike" cap="none" baseline="30000" dirty="0">
                <a:effectLst/>
                <a:latin typeface="Segoe UI"/>
                <a:ea typeface="Segoe UI"/>
                <a:cs typeface="Segoe UI"/>
              </a:rPr>
              <a:t>:</a:t>
            </a:r>
            <a:endParaRPr lang="en-US" sz="1200" b="1" i="0" strike="noStrike" cap="none" baseline="0" dirty="0">
              <a:effectLst/>
              <a:latin typeface="Segoe UI"/>
              <a:ea typeface="Segoe UI"/>
              <a:cs typeface="Segoe UI"/>
            </a:endParaRPr>
          </a:p>
          <a:p>
            <a:pPr algn="l">
              <a:lnSpc>
                <a:spcPct val="90000"/>
              </a:lnSpc>
            </a:pPr>
            <a:r>
              <a:rPr lang="de-DE" sz="1200" b="0" i="0" strike="noStrike" cap="none" baseline="0" dirty="0">
                <a:solidFill>
                  <a:srgbClr val="000000"/>
                </a:solidFill>
                <a:effectLst/>
                <a:latin typeface="Segoe UI"/>
                <a:ea typeface="Segoe UI"/>
                <a:cs typeface="Segoe UI"/>
              </a:rPr>
              <a:t>Benutzer bzw. Benutzerin</a:t>
            </a:r>
            <a:r>
              <a:rPr lang="de-DE" sz="1200" b="0" i="1" strike="noStrike" cap="none" baseline="0" dirty="0">
                <a:solidFill>
                  <a:srgbClr val="000000"/>
                </a:solidFill>
                <a:effectLst/>
                <a:latin typeface="Segoe UI"/>
                <a:ea typeface="Segoe UI"/>
                <a:cs typeface="Segoe UI"/>
              </a:rPr>
              <a:t>: </a:t>
            </a:r>
            <a:br>
              <a:rPr lang="de-DE" sz="1200" b="0" i="1" strike="noStrike" cap="none" baseline="0" dirty="0">
                <a:solidFill>
                  <a:srgbClr val="000000"/>
                </a:solidFill>
                <a:effectLst/>
                <a:latin typeface="Segoe UI"/>
                <a:ea typeface="Segoe UI"/>
                <a:cs typeface="Segoe UI"/>
              </a:rPr>
            </a:br>
            <a:r>
              <a:rPr lang="de-DE" sz="1200" b="0" i="1" strike="noStrike" cap="none" baseline="0" dirty="0">
                <a:solidFill>
                  <a:srgbClr val="000000"/>
                </a:solidFill>
                <a:effectLst/>
                <a:latin typeface="Segoe UI"/>
                <a:ea typeface="Segoe UI"/>
                <a:cs typeface="Segoe UI"/>
              </a:rPr>
              <a:t>Hallo</a:t>
            </a:r>
            <a:r>
              <a:rPr lang="de-DE" sz="1200" b="0" i="0" strike="noStrike" cap="none" baseline="0" dirty="0">
                <a:solidFill>
                  <a:srgbClr val="000000"/>
                </a:solidFill>
                <a:effectLst/>
                <a:latin typeface="Segoe UI"/>
                <a:ea typeface="Segoe UI"/>
                <a:cs typeface="Segoe UI"/>
              </a:rPr>
              <a:t>Assistent</a:t>
            </a:r>
            <a:r>
              <a:rPr lang="de-DE" sz="1200" b="0" i="1" strike="noStrike" cap="none" baseline="0" dirty="0">
                <a:solidFill>
                  <a:srgbClr val="000000"/>
                </a:solidFill>
                <a:effectLst/>
                <a:latin typeface="Segoe UI"/>
                <a:ea typeface="Segoe UI"/>
                <a:cs typeface="Segoe UI"/>
              </a:rPr>
              <a:t>: Hallo. Wie kann </a:t>
            </a:r>
            <a:br>
              <a:rPr lang="de-DE" sz="1200" b="0" i="1" strike="noStrike" cap="none" baseline="0" dirty="0">
                <a:solidFill>
                  <a:srgbClr val="000000"/>
                </a:solidFill>
                <a:effectLst/>
                <a:latin typeface="Segoe UI"/>
                <a:ea typeface="Segoe UI"/>
                <a:cs typeface="Segoe UI"/>
              </a:rPr>
            </a:br>
            <a:r>
              <a:rPr lang="de-DE" sz="1200" b="0" i="1" strike="noStrike" cap="none" baseline="0" dirty="0">
                <a:solidFill>
                  <a:srgbClr val="000000"/>
                </a:solidFill>
                <a:effectLst/>
                <a:latin typeface="Segoe UI"/>
                <a:ea typeface="Segoe UI"/>
                <a:cs typeface="Segoe UI"/>
              </a:rPr>
              <a:t>ich helfen? …</a:t>
            </a:r>
          </a:p>
          <a:p>
            <a:pPr algn="ctr">
              <a:lnSpc>
                <a:spcPct val="90000"/>
              </a:lnSpc>
            </a:pPr>
            <a:r>
              <a:rPr lang="en-US" sz="1600" b="1" dirty="0"/>
              <a:t>+</a:t>
            </a:r>
          </a:p>
          <a:p>
            <a:pPr algn="l">
              <a:lnSpc>
                <a:spcPct val="90000"/>
              </a:lnSpc>
            </a:pPr>
            <a:r>
              <a:rPr lang="de-DE" sz="1100" b="1" i="0" strike="noStrike" cap="none" baseline="0" dirty="0">
                <a:solidFill>
                  <a:srgbClr val="000000"/>
                </a:solidFill>
                <a:effectLst/>
                <a:latin typeface="Segoe UI"/>
                <a:ea typeface="Segoe UI"/>
                <a:cs typeface="Segoe UI"/>
              </a:rPr>
              <a:t>Aktueller </a:t>
            </a:r>
            <a:r>
              <a:rPr lang="de-DE" sz="1100" b="0" i="0" strike="noStrike" cap="none" baseline="0" dirty="0">
                <a:solidFill>
                  <a:srgbClr val="000000"/>
                </a:solidFill>
                <a:effectLst/>
                <a:latin typeface="Segoe UI"/>
                <a:ea typeface="Segoe UI"/>
                <a:cs typeface="Segoe UI"/>
              </a:rPr>
              <a:t>:</a:t>
            </a:r>
          </a:p>
          <a:p>
            <a:pPr>
              <a:lnSpc>
                <a:spcPct val="90000"/>
              </a:lnSpc>
            </a:pPr>
            <a:r>
              <a:rPr lang="de-DE" sz="1100" b="0" i="0" strike="noStrike" cap="none" baseline="0" dirty="0">
                <a:solidFill>
                  <a:srgbClr val="000000"/>
                </a:solidFill>
                <a:effectLst/>
                <a:latin typeface="Segoe UI"/>
                <a:ea typeface="Segoe UI"/>
                <a:cs typeface="Segoe UI"/>
              </a:rPr>
              <a:t>Benutzer bzw. Ben</a:t>
            </a:r>
            <a:r>
              <a:rPr lang="de-DE" sz="1100" b="1" dirty="0">
                <a:solidFill>
                  <a:srgbClr val="000000"/>
                </a:solidFill>
                <a:cs typeface="Segoe UI"/>
              </a:rPr>
              <a:t>Prompt</a:t>
            </a:r>
            <a:r>
              <a:rPr lang="de-DE" sz="1100" b="0" i="0" strike="noStrike" cap="none" baseline="0" dirty="0">
                <a:solidFill>
                  <a:srgbClr val="000000"/>
                </a:solidFill>
                <a:effectLst/>
                <a:latin typeface="Segoe UI"/>
                <a:ea typeface="Segoe UI"/>
                <a:cs typeface="Segoe UI"/>
              </a:rPr>
              <a:t>utzerin</a:t>
            </a:r>
            <a:r>
              <a:rPr lang="de-DE" sz="1100" b="0" i="1" strike="noStrike" cap="none" baseline="0" dirty="0">
                <a:solidFill>
                  <a:srgbClr val="000000"/>
                </a:solidFill>
                <a:effectLst/>
                <a:latin typeface="Segoe UI"/>
                <a:ea typeface="Segoe UI"/>
                <a:cs typeface="Segoe UI"/>
              </a:rPr>
              <a:t>: </a:t>
            </a:r>
            <a:br>
              <a:rPr lang="de-DE" sz="1100" b="0" i="1" strike="noStrike" cap="none" baseline="0" dirty="0">
                <a:solidFill>
                  <a:srgbClr val="000000"/>
                </a:solidFill>
                <a:effectLst/>
                <a:latin typeface="Segoe UI"/>
                <a:ea typeface="Segoe UI"/>
                <a:cs typeface="Segoe UI"/>
              </a:rPr>
            </a:br>
            <a:r>
              <a:rPr lang="de-DE" sz="1100" b="0" i="1" strike="noStrike" cap="none" baseline="0" dirty="0">
                <a:solidFill>
                  <a:srgbClr val="000000"/>
                </a:solidFill>
                <a:effectLst/>
                <a:latin typeface="Segoe UI"/>
                <a:ea typeface="Segoe UI"/>
                <a:cs typeface="Segoe UI"/>
              </a:rPr>
              <a:t>Fasse die wichtigsten …</a:t>
            </a:r>
          </a:p>
          <a:p>
            <a:pPr algn="l">
              <a:lnSpc>
                <a:spcPct val="90000"/>
              </a:lnSpc>
            </a:pPr>
            <a:r>
              <a:rPr lang="de-DE" sz="1000" b="0" i="1" strike="noStrike" cap="none" baseline="0" dirty="0">
                <a:solidFill>
                  <a:srgbClr val="000000"/>
                </a:solidFill>
                <a:effectLst/>
                <a:latin typeface="Segoe UI"/>
                <a:ea typeface="Segoe UI"/>
                <a:cs typeface="Segoe UI"/>
              </a:rPr>
              <a:t>(Kann von Copilot weiter optimiert werden)</a:t>
            </a:r>
            <a:endParaRPr lang="en-US" sz="1000" i="1" dirty="0"/>
          </a:p>
        </p:txBody>
      </p:sp>
      <p:pic>
        <p:nvPicPr>
          <p:cNvPr id="13" name="Graphic 12">
            <a:extLst>
              <a:ext uri="{FF2B5EF4-FFF2-40B4-BE49-F238E27FC236}">
                <a16:creationId xmlns:a16="http://schemas.microsoft.com/office/drawing/2014/main" id="{F2FC489A-766B-EA12-FF68-CE273CA0094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7025" y="2317446"/>
            <a:ext cx="1219597" cy="1219597"/>
          </a:xfrm>
          <a:prstGeom prst="rect">
            <a:avLst/>
          </a:prstGeom>
        </p:spPr>
      </p:pic>
      <p:grpSp>
        <p:nvGrpSpPr>
          <p:cNvPr id="10" name="Group 9" descr="Image representing language models.">
            <a:extLst>
              <a:ext uri="{FF2B5EF4-FFF2-40B4-BE49-F238E27FC236}">
                <a16:creationId xmlns:a16="http://schemas.microsoft.com/office/drawing/2014/main" id="{D4862006-473B-4F28-5D51-892C9C663DD8}"/>
              </a:ext>
            </a:extLst>
          </p:cNvPr>
          <p:cNvGrpSpPr/>
          <p:nvPr/>
        </p:nvGrpSpPr>
        <p:grpSpPr>
          <a:xfrm>
            <a:off x="9493759" y="1861958"/>
            <a:ext cx="1786168" cy="1500733"/>
            <a:chOff x="9493759" y="1861958"/>
            <a:chExt cx="1786168" cy="1500733"/>
          </a:xfrm>
        </p:grpSpPr>
        <p:sp>
          <p:nvSpPr>
            <p:cNvPr id="4" name="Rectangle 3">
              <a:extLst>
                <a:ext uri="{FF2B5EF4-FFF2-40B4-BE49-F238E27FC236}">
                  <a16:creationId xmlns:a16="http://schemas.microsoft.com/office/drawing/2014/main" id="{31DC683E-5D8C-5CF3-FB41-EA5D4C2A356B}"/>
                </a:ext>
              </a:extLst>
            </p:cNvPr>
            <p:cNvSpPr/>
            <p:nvPr/>
          </p:nvSpPr>
          <p:spPr bwMode="auto">
            <a:xfrm>
              <a:off x="9493759" y="1861958"/>
              <a:ext cx="1786168" cy="1500733"/>
            </a:xfrm>
            <a:prstGeom prst="rect">
              <a:avLst/>
            </a:prstGeom>
            <a:noFill/>
            <a:ln>
              <a:solidFill>
                <a:schemeClr val="bg1">
                  <a:lumMod val="50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de-DE" sz="1800" b="0" i="0" strike="noStrike" cap="none" baseline="0">
                  <a:solidFill>
                    <a:srgbClr val="000000"/>
                  </a:solidFill>
                  <a:effectLst/>
                  <a:latin typeface="Segoe UI"/>
                  <a:ea typeface="Segoe UI"/>
                  <a:cs typeface="Segoe UI"/>
                </a:rPr>
                <a:t>Sprachmodell</a:t>
              </a:r>
            </a:p>
          </p:txBody>
        </p:sp>
        <p:pic>
          <p:nvPicPr>
            <p:cNvPr id="9" name="Picture 8">
              <a:extLst>
                <a:ext uri="{FF2B5EF4-FFF2-40B4-BE49-F238E27FC236}">
                  <a16:creationId xmlns:a16="http://schemas.microsoft.com/office/drawing/2014/main" id="{04A079D2-AA53-F9B3-334C-4563CE09B4A1}"/>
                </a:ext>
              </a:extLst>
            </p:cNvPr>
            <p:cNvPicPr>
              <a:picLocks noChangeAspect="1"/>
            </p:cNvPicPr>
            <p:nvPr/>
          </p:nvPicPr>
          <p:blipFill>
            <a:blip r:embed="rId6"/>
            <a:stretch>
              <a:fillRect/>
            </a:stretch>
          </p:blipFill>
          <p:spPr>
            <a:xfrm>
              <a:off x="9998341" y="1976624"/>
              <a:ext cx="753741" cy="681644"/>
            </a:xfrm>
            <a:prstGeom prst="rect">
              <a:avLst/>
            </a:prstGeom>
          </p:spPr>
        </p:pic>
      </p:grpSp>
    </p:spTree>
    <p:extLst>
      <p:ext uri="{BB962C8B-B14F-4D97-AF65-F5344CB8AC3E}">
        <p14:creationId xmlns:p14="http://schemas.microsoft.com/office/powerpoint/2010/main" val="683238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2DAC7-0862-C18C-F7BF-18871ECE22B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78D42A1-EAE3-9E53-F475-88FC44F6506E}"/>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dirty="0"/>
              <a:t>DEMO</a:t>
            </a:r>
          </a:p>
        </p:txBody>
      </p:sp>
      <p:sp>
        <p:nvSpPr>
          <p:cNvPr id="4" name="Inhaltsplatzhalter 3">
            <a:extLst>
              <a:ext uri="{FF2B5EF4-FFF2-40B4-BE49-F238E27FC236}">
                <a16:creationId xmlns:a16="http://schemas.microsoft.com/office/drawing/2014/main" id="{ABF0E074-40B1-55B1-FBF9-66FF0BE0B1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de-DE" sz="1400" b="1" dirty="0" err="1"/>
              <a:t>Tokenizer</a:t>
            </a:r>
            <a:r>
              <a:rPr lang="de-DE" sz="1400" b="1" dirty="0"/>
              <a:t> - </a:t>
            </a:r>
            <a:r>
              <a:rPr lang="de-DE" sz="1400" dirty="0" err="1">
                <a:hlinkClick r:id="rId3"/>
              </a:rPr>
              <a:t>Tokenizer</a:t>
            </a:r>
            <a:r>
              <a:rPr lang="de-DE" sz="1400" dirty="0">
                <a:hlinkClick r:id="rId3"/>
              </a:rPr>
              <a:t> - OpenAI API</a:t>
            </a:r>
            <a:endParaRPr lang="de-DE" sz="1400" dirty="0"/>
          </a:p>
          <a:p>
            <a:pPr marL="0" indent="0">
              <a:spcBef>
                <a:spcPts val="2500"/>
              </a:spcBef>
              <a:buNone/>
            </a:pPr>
            <a:r>
              <a:rPr lang="de-DE" sz="1400" b="1" dirty="0"/>
              <a:t>Inside LLM </a:t>
            </a:r>
            <a:r>
              <a:rPr lang="de-DE" sz="1400" dirty="0"/>
              <a:t>- </a:t>
            </a:r>
            <a:r>
              <a:rPr lang="en-US" sz="1400" dirty="0">
                <a:hlinkClick r:id="rId4"/>
              </a:rPr>
              <a:t>Embedding projector - visualization of high-dimensional data</a:t>
            </a:r>
            <a:endParaRPr lang="en-US" sz="1400" dirty="0"/>
          </a:p>
          <a:p>
            <a:pPr marL="0" indent="0">
              <a:spcBef>
                <a:spcPts val="2500"/>
              </a:spcBef>
              <a:buNone/>
            </a:pPr>
            <a:r>
              <a:rPr lang="en-US" sz="1400" b="1" dirty="0" err="1"/>
              <a:t>Texterkennung</a:t>
            </a:r>
            <a:r>
              <a:rPr lang="en-US" sz="1400" b="1" dirty="0"/>
              <a:t> </a:t>
            </a:r>
            <a:r>
              <a:rPr lang="en-US" sz="1400" dirty="0"/>
              <a:t>- </a:t>
            </a:r>
            <a:r>
              <a:rPr lang="de-DE" sz="1400" dirty="0" err="1">
                <a:hlinkClick r:id="rId5"/>
              </a:rPr>
              <a:t>ConvNetJS</a:t>
            </a:r>
            <a:r>
              <a:rPr lang="de-DE" sz="1400" dirty="0">
                <a:hlinkClick r:id="rId5"/>
              </a:rPr>
              <a:t> MNIST </a:t>
            </a:r>
            <a:r>
              <a:rPr lang="de-DE" sz="1400" dirty="0" err="1">
                <a:hlinkClick r:id="rId5"/>
              </a:rPr>
              <a:t>demo</a:t>
            </a:r>
            <a:endParaRPr lang="de-DE" sz="1400" dirty="0"/>
          </a:p>
          <a:p>
            <a:pPr marL="0" indent="0">
              <a:spcBef>
                <a:spcPts val="2500"/>
              </a:spcBef>
              <a:buNone/>
            </a:pPr>
            <a:r>
              <a:rPr lang="de-DE" sz="1400" b="1" dirty="0"/>
              <a:t>Neuronal Network </a:t>
            </a:r>
            <a:r>
              <a:rPr lang="de-DE" sz="1400" dirty="0"/>
              <a:t>-</a:t>
            </a:r>
            <a:r>
              <a:rPr lang="de-DE" sz="1400" dirty="0">
                <a:hlinkClick r:id="rId6"/>
              </a:rPr>
              <a:t>A </a:t>
            </a:r>
            <a:r>
              <a:rPr lang="de-DE" sz="1400" dirty="0" err="1">
                <a:hlinkClick r:id="rId6"/>
              </a:rPr>
              <a:t>Neural</a:t>
            </a:r>
            <a:r>
              <a:rPr lang="de-DE" sz="1400" dirty="0">
                <a:hlinkClick r:id="rId6"/>
              </a:rPr>
              <a:t> Network </a:t>
            </a:r>
            <a:r>
              <a:rPr lang="de-DE" sz="1400" dirty="0" err="1">
                <a:hlinkClick r:id="rId6"/>
              </a:rPr>
              <a:t>Playground</a:t>
            </a:r>
            <a:endParaRPr lang="de-DE" sz="1400" dirty="0"/>
          </a:p>
          <a:p>
            <a:pPr marL="0" indent="0">
              <a:spcBef>
                <a:spcPts val="2500"/>
              </a:spcBef>
              <a:buNone/>
            </a:pPr>
            <a:r>
              <a:rPr lang="de-DE" sz="1400" b="1" dirty="0"/>
              <a:t> </a:t>
            </a:r>
          </a:p>
        </p:txBody>
      </p:sp>
    </p:spTree>
    <p:extLst>
      <p:ext uri="{BB962C8B-B14F-4D97-AF65-F5344CB8AC3E}">
        <p14:creationId xmlns:p14="http://schemas.microsoft.com/office/powerpoint/2010/main" val="1343441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31935D55-2595-5E35-7FE8-A922E9181856}"/>
              </a:ext>
            </a:extLst>
          </p:cNvPr>
          <p:cNvSpPr>
            <a:spLocks noGrp="1"/>
          </p:cNvSpPr>
          <p:nvPr>
            <p:ph type="ctrTitle"/>
          </p:nvPr>
        </p:nvSpPr>
        <p:spPr>
          <a:xfrm>
            <a:off x="559219" y="1115844"/>
            <a:ext cx="7680960" cy="4631911"/>
          </a:xfrm>
        </p:spPr>
        <p:txBody>
          <a:bodyPr anchor="b">
            <a:normAutofit/>
          </a:bodyPr>
          <a:lstStyle/>
          <a:p>
            <a:r>
              <a:rPr lang="de-DE" sz="6500"/>
              <a:t>Sicherheitsaspekte bei KI</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503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el 1">
            <a:extLst>
              <a:ext uri="{FF2B5EF4-FFF2-40B4-BE49-F238E27FC236}">
                <a16:creationId xmlns:a16="http://schemas.microsoft.com/office/drawing/2014/main" id="{581C5FFC-135B-3F7B-1BD2-9EE888F88AB9}"/>
              </a:ext>
            </a:extLst>
          </p:cNvPr>
          <p:cNvSpPr>
            <a:spLocks noGrp="1"/>
          </p:cNvSpPr>
          <p:nvPr>
            <p:ph type="title"/>
          </p:nvPr>
        </p:nvSpPr>
        <p:spPr>
          <a:xfrm>
            <a:off x="640080" y="914400"/>
            <a:ext cx="3412998" cy="1839433"/>
          </a:xfrm>
        </p:spPr>
        <p:txBody>
          <a:bodyPr>
            <a:normAutofit/>
          </a:bodyPr>
          <a:lstStyle/>
          <a:p>
            <a:r>
              <a:rPr lang="de-DE" sz="3600"/>
              <a:t>Fairness</a:t>
            </a:r>
          </a:p>
        </p:txBody>
      </p:sp>
      <p:graphicFrame>
        <p:nvGraphicFramePr>
          <p:cNvPr id="4" name="Inhaltsplatzhalter 4">
            <a:extLst>
              <a:ext uri="{FF2B5EF4-FFF2-40B4-BE49-F238E27FC236}">
                <a16:creationId xmlns:a16="http://schemas.microsoft.com/office/drawing/2014/main" id="{B0086880-9232-4315-B2C7-116AA11F078D}"/>
              </a:ext>
            </a:extLst>
          </p:cNvPr>
          <p:cNvGraphicFramePr>
            <a:graphicFrameLocks noGrp="1"/>
          </p:cNvGraphicFramePr>
          <p:nvPr>
            <p:ph idx="1"/>
            <p:extLst>
              <p:ext uri="{D42A27DB-BD31-4B8C-83A1-F6EECF244321}">
                <p14:modId xmlns:p14="http://schemas.microsoft.com/office/powerpoint/2010/main" val="380201598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360030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1B3DCD4A-FA27-5B9A-72EE-1BB67D8F4FA0}"/>
              </a:ext>
            </a:extLst>
          </p:cNvPr>
          <p:cNvSpPr>
            <a:spLocks noGrp="1"/>
          </p:cNvSpPr>
          <p:nvPr>
            <p:ph type="title"/>
          </p:nvPr>
        </p:nvSpPr>
        <p:spPr>
          <a:xfrm>
            <a:off x="640080" y="914401"/>
            <a:ext cx="4306824" cy="1477817"/>
          </a:xfrm>
        </p:spPr>
        <p:txBody>
          <a:bodyPr vert="horz" lIns="91440" tIns="45720" rIns="91440" bIns="45720" rtlCol="0" anchor="t">
            <a:normAutofit/>
          </a:bodyPr>
          <a:lstStyle/>
          <a:p>
            <a:r>
              <a:rPr lang="en-US"/>
              <a:t>Zuverlässigkeit und Sicherheit</a:t>
            </a:r>
          </a:p>
        </p:txBody>
      </p:sp>
      <p:pic>
        <p:nvPicPr>
          <p:cNvPr id="5" name="Inhaltsplatzhalter 4" descr="Personenidentität, UI-Schnittstelle, digitales Sicherheitskonzept">
            <a:extLst>
              <a:ext uri="{FF2B5EF4-FFF2-40B4-BE49-F238E27FC236}">
                <a16:creationId xmlns:a16="http://schemas.microsoft.com/office/drawing/2014/main" id="{2C551789-6A66-4618-B51B-2F1A5798036E}"/>
              </a:ext>
            </a:extLst>
          </p:cNvPr>
          <p:cNvPicPr>
            <a:picLocks noGrp="1" noChangeAspect="1"/>
          </p:cNvPicPr>
          <p:nvPr>
            <p:ph sz="half" idx="1"/>
          </p:nvPr>
        </p:nvPicPr>
        <p:blipFill>
          <a:blip r:embed="rId3"/>
          <a:srcRect l="10062" r="16524" b="-2"/>
          <a:stretch/>
        </p:blipFill>
        <p:spPr>
          <a:xfrm>
            <a:off x="1" y="2613892"/>
            <a:ext cx="4946906"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4946904"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796A771F-E63E-8797-15B4-CD0ECBCB385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41848" y="1014984"/>
            <a:ext cx="5889161" cy="5288267"/>
          </a:xfrm>
        </p:spPr>
        <p:txBody>
          <a:bodyPr>
            <a:normAutofit/>
          </a:bodyPr>
          <a:lstStyle/>
          <a:p>
            <a:pPr marL="0" indent="0">
              <a:spcBef>
                <a:spcPts val="2500"/>
              </a:spcBef>
              <a:buNone/>
            </a:pPr>
            <a:r>
              <a:rPr lang="de-DE" sz="1400" b="1"/>
              <a:t>Strenge Tests von KI-Systemen</a:t>
            </a:r>
          </a:p>
          <a:p>
            <a:pPr marL="0" lvl="1" indent="0">
              <a:buNone/>
            </a:pPr>
            <a:r>
              <a:rPr lang="de-DE" sz="1400"/>
              <a:t>Um die Zuverlässigkeit zu garantieren, müssen KI-Systeme strengen Tests unterzogen werden, die verschiedene Aspekte der Leistung evaluieren.</a:t>
            </a:r>
          </a:p>
          <a:p>
            <a:pPr marL="0" indent="0">
              <a:spcBef>
                <a:spcPts val="2500"/>
              </a:spcBef>
              <a:buNone/>
            </a:pPr>
            <a:r>
              <a:rPr lang="de-DE" sz="1400" b="1"/>
              <a:t>Überprüfung der Modellgenauigkeit</a:t>
            </a:r>
          </a:p>
          <a:p>
            <a:pPr marL="0" lvl="1" indent="0">
              <a:buNone/>
            </a:pPr>
            <a:r>
              <a:rPr lang="de-DE" sz="1400"/>
              <a:t>Die genaue Überprüfung der Modellgenauigkeit ist entscheidend, um sicherzustellen, dass die KI-Systeme korrekte Entscheidungen treffen.</a:t>
            </a:r>
          </a:p>
          <a:p>
            <a:pPr marL="0" indent="0">
              <a:spcBef>
                <a:spcPts val="2500"/>
              </a:spcBef>
              <a:buNone/>
            </a:pPr>
            <a:r>
              <a:rPr lang="de-DE" sz="1400" b="1"/>
              <a:t>Robustheit gegenüber Angriffen</a:t>
            </a:r>
          </a:p>
          <a:p>
            <a:pPr marL="0" lvl="1" indent="0">
              <a:buNone/>
            </a:pPr>
            <a:r>
              <a:rPr lang="de-DE" sz="1400"/>
              <a:t>Die Robustheit der Systeme gegenüber potenziellen Angriffen ist ein weiterer wichtiger Aspekt, um Sicherheit zu gewährleisten.</a:t>
            </a:r>
          </a:p>
          <a:p>
            <a:pPr marL="0" indent="0">
              <a:spcBef>
                <a:spcPts val="2500"/>
              </a:spcBef>
              <a:buNone/>
            </a:pPr>
            <a:r>
              <a:rPr lang="de-DE" sz="1400" b="1"/>
              <a:t>Zuverlässige Leistung unter Bedingungen</a:t>
            </a:r>
          </a:p>
          <a:p>
            <a:pPr marL="0" lvl="1" indent="0">
              <a:buNone/>
            </a:pPr>
            <a:r>
              <a:rPr lang="de-DE" sz="1400"/>
              <a:t>Es ist wichtig, dass KI-Systeme unter verschiedenen Bedingungen zuverlässig funktionieren, um ihre Anwendung in der realen Welt zu sichern.</a:t>
            </a:r>
          </a:p>
        </p:txBody>
      </p:sp>
    </p:spTree>
    <p:extLst>
      <p:ext uri="{BB962C8B-B14F-4D97-AF65-F5344CB8AC3E}">
        <p14:creationId xmlns:p14="http://schemas.microsoft.com/office/powerpoint/2010/main" val="2011941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8DF42E11-49FD-E6F7-F715-6F39FCCDC83C}"/>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Datenschutz und Sicherheit</a:t>
            </a:r>
          </a:p>
        </p:txBody>
      </p:sp>
      <p:sp>
        <p:nvSpPr>
          <p:cNvPr id="4" name="Inhaltsplatzhalter 3">
            <a:extLst>
              <a:ext uri="{FF2B5EF4-FFF2-40B4-BE49-F238E27FC236}">
                <a16:creationId xmlns:a16="http://schemas.microsoft.com/office/drawing/2014/main" id="{155F6B47-6C0D-5964-8D95-D53B1D6E6EA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de-DE" sz="1400" b="1"/>
              <a:t>Schutz der Nutzerdaten</a:t>
            </a:r>
          </a:p>
          <a:p>
            <a:pPr marL="0" lvl="1" indent="0">
              <a:buNone/>
            </a:pPr>
            <a:r>
              <a:rPr lang="de-DE" sz="1400"/>
              <a:t>Der Schutz der Nutzerdaten ist entscheidend, um Vertrauen in KI-Anwendungen zu schaffen und sicherzustellen, dass private Informationen nicht missbraucht werden.</a:t>
            </a:r>
          </a:p>
          <a:p>
            <a:pPr marL="0" indent="0">
              <a:spcBef>
                <a:spcPts val="2500"/>
              </a:spcBef>
              <a:buNone/>
            </a:pPr>
            <a:r>
              <a:rPr lang="de-DE" sz="1400" b="1"/>
              <a:t>Einhaltung von Datenschutzgesetzen</a:t>
            </a:r>
          </a:p>
          <a:p>
            <a:pPr marL="0" lvl="1" indent="0">
              <a:buNone/>
            </a:pPr>
            <a:r>
              <a:rPr lang="de-DE" sz="1400"/>
              <a:t>Die Einhaltung von Datenschutzgesetzen ist unerlässlich, um rechtliche Probleme zu vermeiden und den Schutz der Privatsphäre der Nutzer zu gewährleisten.</a:t>
            </a:r>
          </a:p>
          <a:p>
            <a:pPr marL="0" indent="0">
              <a:spcBef>
                <a:spcPts val="2500"/>
              </a:spcBef>
              <a:buNone/>
            </a:pPr>
            <a:r>
              <a:rPr lang="de-DE" sz="1400" b="1"/>
              <a:t>Sichere Datenspeicherung</a:t>
            </a:r>
          </a:p>
          <a:p>
            <a:pPr marL="0" lvl="1" indent="0">
              <a:buNone/>
            </a:pPr>
            <a:r>
              <a:rPr lang="de-DE" sz="1400"/>
              <a:t>Sichere Datenspeicherung und -verarbeitung sind notwendig, um sicherzustellen, dass Daten vor unbefugtem Zugriff und Missbrauch geschützt sind.</a:t>
            </a:r>
          </a:p>
        </p:txBody>
      </p:sp>
      <p:pic>
        <p:nvPicPr>
          <p:cNvPr id="5" name="Inhaltsplatzhalter 4" descr="Sicheres Systemkonzept. Vorhängeschloss und Akten">
            <a:extLst>
              <a:ext uri="{FF2B5EF4-FFF2-40B4-BE49-F238E27FC236}">
                <a16:creationId xmlns:a16="http://schemas.microsoft.com/office/drawing/2014/main" id="{898F5616-9F42-4D38-8883-F3C1C937BDCC}"/>
              </a:ext>
            </a:extLst>
          </p:cNvPr>
          <p:cNvPicPr>
            <a:picLocks noGrp="1" noChangeAspect="1"/>
          </p:cNvPicPr>
          <p:nvPr>
            <p:ph sz="half" idx="1"/>
          </p:nvPr>
        </p:nvPicPr>
        <p:blipFill>
          <a:blip r:embed="rId3"/>
          <a:srcRect l="24848" r="20146"/>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014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70FDB789-6391-2085-C07E-F087A53606C1}"/>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a:t>Inklusivität</a:t>
            </a:r>
          </a:p>
        </p:txBody>
      </p:sp>
      <p:pic>
        <p:nvPicPr>
          <p:cNvPr id="5" name="Inhaltsplatzhalter 4" descr="Aufnahme einer Gruppe von Geschäftsleuten, die sich mit einer Benutzeroberfläche verbinden, während sie nachts in einem Büro arbeiten">
            <a:extLst>
              <a:ext uri="{FF2B5EF4-FFF2-40B4-BE49-F238E27FC236}">
                <a16:creationId xmlns:a16="http://schemas.microsoft.com/office/drawing/2014/main" id="{88EC483F-6434-4392-B787-CDCF64106CA2}"/>
              </a:ext>
            </a:extLst>
          </p:cNvPr>
          <p:cNvPicPr>
            <a:picLocks noGrp="1" noChangeAspect="1"/>
          </p:cNvPicPr>
          <p:nvPr>
            <p:ph sz="half" idx="1"/>
          </p:nvPr>
        </p:nvPicPr>
        <p:blipFill>
          <a:blip r:embed="rId3"/>
          <a:srcRect l="23534" r="21400" b="2"/>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9FB3DE12-FAF2-94C2-FE50-C2A3221519C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None/>
            </a:pPr>
            <a:r>
              <a:rPr lang="de-DE" sz="1400" b="1"/>
              <a:t>Zugänglichkeit für alle</a:t>
            </a:r>
          </a:p>
          <a:p>
            <a:pPr marL="0" lvl="1" indent="0">
              <a:buNone/>
            </a:pPr>
            <a:r>
              <a:rPr lang="de-DE" sz="1400"/>
              <a:t>KI-Tools sollten so entwickelt werden, dass sie für alle Menschen zugänglich sind, unabhängig von ihren Fähigkeiten.</a:t>
            </a:r>
          </a:p>
          <a:p>
            <a:pPr marL="0" indent="0">
              <a:spcBef>
                <a:spcPts val="2500"/>
              </a:spcBef>
              <a:buNone/>
            </a:pPr>
            <a:r>
              <a:rPr lang="de-DE" sz="1400" b="1"/>
              <a:t>Vielfalt und Inklusion</a:t>
            </a:r>
          </a:p>
          <a:p>
            <a:pPr marL="0" lvl="1" indent="0">
              <a:buNone/>
            </a:pPr>
            <a:r>
              <a:rPr lang="de-DE" sz="1400"/>
              <a:t>Die Systeme müssen die Bedürfnisse von Menschen aus verschiedenen Hintergründen berücksichtigen, um einen umfassenden Nutzen zu gewährleisten.</a:t>
            </a:r>
          </a:p>
          <a:p>
            <a:pPr marL="0" indent="0">
              <a:spcBef>
                <a:spcPts val="2500"/>
              </a:spcBef>
              <a:buNone/>
            </a:pPr>
            <a:r>
              <a:rPr lang="de-DE" sz="1400" b="1"/>
              <a:t>Nutzen für alle</a:t>
            </a:r>
          </a:p>
          <a:p>
            <a:pPr marL="0" lvl="1" indent="0">
              <a:buNone/>
            </a:pPr>
            <a:r>
              <a:rPr lang="de-DE" sz="1400"/>
              <a:t>Es ist wichtig, dass KI-Entwicklung nicht nur einigen, sondern allen Menschen zugutekommt, um eine gerechtere Gesellschaft zu schaffen.</a:t>
            </a:r>
          </a:p>
        </p:txBody>
      </p:sp>
    </p:spTree>
    <p:extLst>
      <p:ext uri="{BB962C8B-B14F-4D97-AF65-F5344CB8AC3E}">
        <p14:creationId xmlns:p14="http://schemas.microsoft.com/office/powerpoint/2010/main" val="3541687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564F735B-1F86-9779-1D0D-22948BCB1155}"/>
              </a:ext>
            </a:extLst>
          </p:cNvPr>
          <p:cNvSpPr>
            <a:spLocks noGrp="1"/>
          </p:cNvSpPr>
          <p:nvPr>
            <p:ph type="ctrTitle"/>
          </p:nvPr>
        </p:nvSpPr>
        <p:spPr>
          <a:xfrm>
            <a:off x="559219" y="1115844"/>
            <a:ext cx="7680960" cy="4631911"/>
          </a:xfrm>
        </p:spPr>
        <p:txBody>
          <a:bodyPr anchor="b">
            <a:normAutofit/>
          </a:bodyPr>
          <a:lstStyle/>
          <a:p>
            <a:r>
              <a:rPr lang="de-DE" sz="6000"/>
              <a:t>Transparenz und Rechenschaftspflicht</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841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7D7A980-96AF-4B18-49D8-03026ECB0767}"/>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Transparenz</a:t>
            </a:r>
          </a:p>
        </p:txBody>
      </p:sp>
      <p:sp>
        <p:nvSpPr>
          <p:cNvPr id="4" name="Inhaltsplatzhalter 3">
            <a:extLst>
              <a:ext uri="{FF2B5EF4-FFF2-40B4-BE49-F238E27FC236}">
                <a16:creationId xmlns:a16="http://schemas.microsoft.com/office/drawing/2014/main" id="{4D698973-3F31-0696-4DAA-4F53E2316B2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de-DE" sz="1400" b="1"/>
              <a:t>Informierte Benutzer*innen</a:t>
            </a:r>
          </a:p>
          <a:p>
            <a:pPr marL="0" lvl="1" indent="0">
              <a:buNone/>
            </a:pPr>
            <a:r>
              <a:rPr lang="de-DE" sz="1400"/>
              <a:t>Nutzer*innen müssen verstehen, wie KI-Systeme arbeiten, um Vertrauen in ihre Entscheidungen zu gewinnen.</a:t>
            </a:r>
          </a:p>
          <a:p>
            <a:pPr marL="0" indent="0">
              <a:spcBef>
                <a:spcPts val="2500"/>
              </a:spcBef>
              <a:buNone/>
            </a:pPr>
            <a:r>
              <a:rPr lang="de-DE" sz="1400" b="1"/>
              <a:t>Datenquellen offenlegen</a:t>
            </a:r>
          </a:p>
          <a:p>
            <a:pPr marL="0" lvl="1" indent="0">
              <a:buNone/>
            </a:pPr>
            <a:r>
              <a:rPr lang="de-DE" sz="1400"/>
              <a:t>Die Offenlegung der Datenquellen ist entscheidend für die Transparenz von KI-gestützten Entscheidungen und Ergebnissen.</a:t>
            </a:r>
          </a:p>
          <a:p>
            <a:pPr marL="0" indent="0">
              <a:spcBef>
                <a:spcPts val="2500"/>
              </a:spcBef>
              <a:buNone/>
            </a:pPr>
            <a:r>
              <a:rPr lang="de-DE" sz="1400" b="1"/>
              <a:t>Trainingsmethoden erklären</a:t>
            </a:r>
          </a:p>
          <a:p>
            <a:pPr marL="0" lvl="1" indent="0">
              <a:buNone/>
            </a:pPr>
            <a:r>
              <a:rPr lang="de-DE" sz="1400"/>
              <a:t>Die Trainingsmethoden von KI-Modellen sollten klar kommuniziert werden, um Missverständnisse zu vermeiden.</a:t>
            </a:r>
          </a:p>
        </p:txBody>
      </p:sp>
      <p:pic>
        <p:nvPicPr>
          <p:cNvPr id="5" name="Inhaltsplatzhalter 4" descr="Abstrakter digitaler Cyber Space Motion Hintergrund">
            <a:extLst>
              <a:ext uri="{FF2B5EF4-FFF2-40B4-BE49-F238E27FC236}">
                <a16:creationId xmlns:a16="http://schemas.microsoft.com/office/drawing/2014/main" id="{D06ADD23-E4C3-4AF2-9645-8EF22D8146A0}"/>
              </a:ext>
            </a:extLst>
          </p:cNvPr>
          <p:cNvPicPr>
            <a:picLocks noGrp="1" noChangeAspect="1"/>
          </p:cNvPicPr>
          <p:nvPr>
            <p:ph sz="half" idx="1"/>
          </p:nvPr>
        </p:nvPicPr>
        <p:blipFill>
          <a:blip r:embed="rId3"/>
          <a:srcRect l="36158" r="17488" b="-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413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el 1">
            <a:extLst>
              <a:ext uri="{FF2B5EF4-FFF2-40B4-BE49-F238E27FC236}">
                <a16:creationId xmlns:a16="http://schemas.microsoft.com/office/drawing/2014/main" id="{EEC81FCA-9C9C-6173-39C0-533A85FF23CE}"/>
              </a:ext>
            </a:extLst>
          </p:cNvPr>
          <p:cNvSpPr>
            <a:spLocks noGrp="1"/>
          </p:cNvSpPr>
          <p:nvPr>
            <p:ph type="title"/>
          </p:nvPr>
        </p:nvSpPr>
        <p:spPr>
          <a:xfrm>
            <a:off x="640080" y="914400"/>
            <a:ext cx="3412998" cy="1839433"/>
          </a:xfrm>
        </p:spPr>
        <p:txBody>
          <a:bodyPr>
            <a:normAutofit/>
          </a:bodyPr>
          <a:lstStyle/>
          <a:p>
            <a:r>
              <a:rPr lang="de-DE" sz="3600"/>
              <a:t>Künstliche Intelligenz Überblick</a:t>
            </a:r>
          </a:p>
        </p:txBody>
      </p:sp>
      <p:graphicFrame>
        <p:nvGraphicFramePr>
          <p:cNvPr id="4" name="Inhaltsplatzhalter 4">
            <a:extLst>
              <a:ext uri="{FF2B5EF4-FFF2-40B4-BE49-F238E27FC236}">
                <a16:creationId xmlns:a16="http://schemas.microsoft.com/office/drawing/2014/main" id="{274F249C-3EA9-4A6B-AE0C-2695354F3F10}"/>
              </a:ext>
            </a:extLst>
          </p:cNvPr>
          <p:cNvGraphicFramePr>
            <a:graphicFrameLocks noGrp="1"/>
          </p:cNvGraphicFramePr>
          <p:nvPr>
            <p:ph idx="1"/>
            <p:extLst>
              <p:ext uri="{D42A27DB-BD31-4B8C-83A1-F6EECF244321}">
                <p14:modId xmlns:p14="http://schemas.microsoft.com/office/powerpoint/2010/main" val="742115686"/>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01498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989555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FCE029E-5073-4498-8104-8427AA987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CEB3A480-05AE-B660-4A62-635803203E3F}"/>
              </a:ext>
            </a:extLst>
          </p:cNvPr>
          <p:cNvSpPr>
            <a:spLocks noGrp="1"/>
          </p:cNvSpPr>
          <p:nvPr>
            <p:ph type="title"/>
          </p:nvPr>
        </p:nvSpPr>
        <p:spPr>
          <a:xfrm>
            <a:off x="640080" y="914401"/>
            <a:ext cx="3099816" cy="1477817"/>
          </a:xfrm>
        </p:spPr>
        <p:txBody>
          <a:bodyPr vert="horz" lIns="91440" tIns="45720" rIns="91440" bIns="45720" rtlCol="0" anchor="t">
            <a:normAutofit/>
          </a:bodyPr>
          <a:lstStyle/>
          <a:p>
            <a:r>
              <a:rPr lang="en-US" sz="2500"/>
              <a:t>Rechenschaftspflicht</a:t>
            </a:r>
          </a:p>
        </p:txBody>
      </p:sp>
      <p:pic>
        <p:nvPicPr>
          <p:cNvPr id="5" name="Inhaltsplatzhalter 4" descr="Qualitätssicherungskonzept mit Icons und Keywords">
            <a:extLst>
              <a:ext uri="{FF2B5EF4-FFF2-40B4-BE49-F238E27FC236}">
                <a16:creationId xmlns:a16="http://schemas.microsoft.com/office/drawing/2014/main" id="{47C88967-1F8E-4C77-8852-810FB3B353AA}"/>
              </a:ext>
            </a:extLst>
          </p:cNvPr>
          <p:cNvPicPr>
            <a:picLocks noGrp="1" noChangeAspect="1"/>
          </p:cNvPicPr>
          <p:nvPr>
            <p:ph sz="half" idx="1"/>
          </p:nvPr>
        </p:nvPicPr>
        <p:blipFill>
          <a:blip r:embed="rId3"/>
          <a:srcRect r="3" b="1354"/>
          <a:stretch/>
        </p:blipFill>
        <p:spPr>
          <a:xfrm>
            <a:off x="1" y="2613892"/>
            <a:ext cx="3739895" cy="3689359"/>
          </a:xfrm>
          <a:prstGeom prst="rect">
            <a:avLst/>
          </a:prstGeom>
        </p:spPr>
      </p:pic>
      <p:cxnSp>
        <p:nvCxnSpPr>
          <p:cNvPr id="14" name="Straight Connector 13">
            <a:extLst>
              <a:ext uri="{FF2B5EF4-FFF2-40B4-BE49-F238E27FC236}">
                <a16:creationId xmlns:a16="http://schemas.microsoft.com/office/drawing/2014/main" id="{BEFF515C-2521-4964-9DAC-2BFB8EC86A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74446"/>
            <a:ext cx="3739896"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DE184E6D-5781-4DA3-677A-36F8408DD26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325537" y="1014984"/>
            <a:ext cx="7205472" cy="5288266"/>
          </a:xfrm>
        </p:spPr>
        <p:txBody>
          <a:bodyPr>
            <a:normAutofit/>
          </a:bodyPr>
          <a:lstStyle/>
          <a:p>
            <a:pPr marL="0" indent="0">
              <a:spcBef>
                <a:spcPts val="2500"/>
              </a:spcBef>
              <a:buNone/>
            </a:pPr>
            <a:r>
              <a:rPr lang="de-DE" sz="1400" b="1"/>
              <a:t>Ethische Standards einhalten</a:t>
            </a:r>
          </a:p>
          <a:p>
            <a:pPr marL="0" lvl="1" indent="0">
              <a:buNone/>
            </a:pPr>
            <a:r>
              <a:rPr lang="de-DE" sz="1400"/>
              <a:t>Entwickler*innen von KI-Systemen müssen sicherstellen, dass ihre Produkte ethischen Standards entsprechen und verantwortungsvoll eingesetzt werden.</a:t>
            </a:r>
          </a:p>
          <a:p>
            <a:pPr marL="0" indent="0">
              <a:spcBef>
                <a:spcPts val="2500"/>
              </a:spcBef>
              <a:buNone/>
            </a:pPr>
            <a:r>
              <a:rPr lang="de-DE" sz="1400" b="1"/>
              <a:t>Regelmäßige Überprüfung</a:t>
            </a:r>
          </a:p>
          <a:p>
            <a:pPr marL="0" lvl="1" indent="0">
              <a:buNone/>
            </a:pPr>
            <a:r>
              <a:rPr lang="de-DE" sz="1400"/>
              <a:t>Die Systeme müssen regelmäßig überprüft und angepasst werden, um sicherzustellen, dass sie den aktuellen rechtlichen und ethischen Standards entsprechen.</a:t>
            </a:r>
          </a:p>
          <a:p>
            <a:pPr marL="0" indent="0">
              <a:spcBef>
                <a:spcPts val="2500"/>
              </a:spcBef>
              <a:buNone/>
            </a:pPr>
            <a:r>
              <a:rPr lang="de-DE" sz="1400" b="1"/>
              <a:t>Verantwortung übernehmen</a:t>
            </a:r>
          </a:p>
          <a:p>
            <a:pPr marL="0" lvl="1" indent="0">
              <a:buNone/>
            </a:pPr>
            <a:r>
              <a:rPr lang="de-DE" sz="1400"/>
              <a:t>Die Entwickler*innen sind verantwortlich für die Auswirkungen ihrer Systeme und müssen Verantwortung für Entscheidungen übernehmen, die durch KI getroffen werden.</a:t>
            </a:r>
          </a:p>
        </p:txBody>
      </p:sp>
    </p:spTree>
    <p:extLst>
      <p:ext uri="{BB962C8B-B14F-4D97-AF65-F5344CB8AC3E}">
        <p14:creationId xmlns:p14="http://schemas.microsoft.com/office/powerpoint/2010/main" val="2259091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B439E8C9-5510-99B6-90CF-B8273E85837B}"/>
              </a:ext>
            </a:extLst>
          </p:cNvPr>
          <p:cNvSpPr>
            <a:spLocks noGrp="1"/>
          </p:cNvSpPr>
          <p:nvPr>
            <p:ph type="title"/>
          </p:nvPr>
        </p:nvSpPr>
        <p:spPr>
          <a:xfrm>
            <a:off x="640079" y="1572768"/>
            <a:ext cx="8162176" cy="1406993"/>
          </a:xfrm>
        </p:spPr>
        <p:txBody>
          <a:bodyPr anchor="b">
            <a:normAutofit/>
          </a:bodyPr>
          <a:lstStyle/>
          <a:p>
            <a:r>
              <a:rPr lang="de-DE" sz="6000"/>
              <a:t>Schlussfolgerung</a:t>
            </a:r>
          </a:p>
        </p:txBody>
      </p:sp>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graphicFrame>
        <p:nvGraphicFramePr>
          <p:cNvPr id="11" name="Inhaltsplatzhalter 2">
            <a:extLst>
              <a:ext uri="{FF2B5EF4-FFF2-40B4-BE49-F238E27FC236}">
                <a16:creationId xmlns:a16="http://schemas.microsoft.com/office/drawing/2014/main" id="{BB02CC21-6358-8645-8AB3-0737F0A70447}"/>
              </a:ext>
            </a:extLst>
          </p:cNvPr>
          <p:cNvGraphicFramePr>
            <a:graphicFrameLocks noGrp="1"/>
          </p:cNvGraphicFramePr>
          <p:nvPr>
            <p:ph idx="1"/>
            <p:extLst>
              <p:ext uri="{D42A27DB-BD31-4B8C-83A1-F6EECF244321}">
                <p14:modId xmlns:p14="http://schemas.microsoft.com/office/powerpoint/2010/main" val="327813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689834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9D4F43A-9F3C-22EC-9503-97B63801C214}"/>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LLM (Large Language Model)</a:t>
            </a:r>
          </a:p>
        </p:txBody>
      </p:sp>
      <p:pic>
        <p:nvPicPr>
          <p:cNvPr id="5" name="Inhaltsplatzhalter 4" descr="4K-Auflösung">
            <a:extLst>
              <a:ext uri="{FF2B5EF4-FFF2-40B4-BE49-F238E27FC236}">
                <a16:creationId xmlns:a16="http://schemas.microsoft.com/office/drawing/2014/main" id="{1EFC46F2-A443-4F34-BD6D-E98DDC231760}"/>
              </a:ext>
            </a:extLst>
          </p:cNvPr>
          <p:cNvPicPr>
            <a:picLocks noGrp="1" noChangeAspect="1"/>
          </p:cNvPicPr>
          <p:nvPr>
            <p:ph sz="half" idx="1"/>
          </p:nvPr>
        </p:nvPicPr>
        <p:blipFill>
          <a:blip r:embed="rId3"/>
          <a:srcRect l="14833" r="15217" b="-2"/>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Inhaltsplatzhalter 3">
            <a:extLst>
              <a:ext uri="{FF2B5EF4-FFF2-40B4-BE49-F238E27FC236}">
                <a16:creationId xmlns:a16="http://schemas.microsoft.com/office/drawing/2014/main" id="{DC46B44E-90F3-21E0-4680-2F35790BA04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None/>
            </a:pPr>
            <a:r>
              <a:rPr lang="de-DE" sz="1400" b="1"/>
              <a:t>Textgenerierung</a:t>
            </a:r>
          </a:p>
          <a:p>
            <a:pPr marL="0" lvl="1" indent="0">
              <a:buNone/>
            </a:pPr>
            <a:r>
              <a:rPr lang="de-DE" sz="1400"/>
              <a:t>LLMs können Geschichten, Gedichte und Artikel erstellen, die oft schwer von menschlicher Schrift zu unterscheiden sind.</a:t>
            </a:r>
          </a:p>
          <a:p>
            <a:pPr marL="0" indent="0">
              <a:spcBef>
                <a:spcPts val="2500"/>
              </a:spcBef>
              <a:buNone/>
            </a:pPr>
            <a:r>
              <a:rPr lang="de-DE" sz="1400" b="1"/>
              <a:t>Textverständnis</a:t>
            </a:r>
          </a:p>
          <a:p>
            <a:pPr marL="0" lvl="1" indent="0">
              <a:buNone/>
            </a:pPr>
            <a:r>
              <a:rPr lang="de-DE" sz="1400"/>
              <a:t>Diese Modelle analysieren den Kontext und die Bedeutung von Texten, um relevante Informationen herauszufiltern.</a:t>
            </a:r>
          </a:p>
        </p:txBody>
      </p:sp>
    </p:spTree>
    <p:extLst>
      <p:ext uri="{BB962C8B-B14F-4D97-AF65-F5344CB8AC3E}">
        <p14:creationId xmlns:p14="http://schemas.microsoft.com/office/powerpoint/2010/main" val="2253829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itel 1">
            <a:extLst>
              <a:ext uri="{FF2B5EF4-FFF2-40B4-BE49-F238E27FC236}">
                <a16:creationId xmlns:a16="http://schemas.microsoft.com/office/drawing/2014/main" id="{E61D6313-4A52-6A2A-B77B-36044048CF5D}"/>
              </a:ext>
            </a:extLst>
          </p:cNvPr>
          <p:cNvSpPr>
            <a:spLocks noGrp="1"/>
          </p:cNvSpPr>
          <p:nvPr>
            <p:ph type="ctrTitle"/>
          </p:nvPr>
        </p:nvSpPr>
        <p:spPr>
          <a:xfrm>
            <a:off x="559219" y="1115844"/>
            <a:ext cx="7680960" cy="4631911"/>
          </a:xfrm>
        </p:spPr>
        <p:txBody>
          <a:bodyPr anchor="b">
            <a:normAutofit/>
          </a:bodyPr>
          <a:lstStyle/>
          <a:p>
            <a:r>
              <a:rPr lang="de-DE" sz="6500"/>
              <a:t>Funktionen von LLMs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5112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B0F0757-C017-CC38-BF1A-45A1C8BD2D99}"/>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Übersetzung</a:t>
            </a:r>
          </a:p>
        </p:txBody>
      </p:sp>
      <p:sp>
        <p:nvSpPr>
          <p:cNvPr id="4" name="Inhaltsplatzhalter 3">
            <a:extLst>
              <a:ext uri="{FF2B5EF4-FFF2-40B4-BE49-F238E27FC236}">
                <a16:creationId xmlns:a16="http://schemas.microsoft.com/office/drawing/2014/main" id="{FDF171E3-BAA9-EA17-8C5B-E9220C446FE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de-DE" sz="1400" b="1"/>
              <a:t>Sprachübersetzung</a:t>
            </a:r>
          </a:p>
          <a:p>
            <a:pPr marL="0" lvl="1" indent="0">
              <a:buNone/>
            </a:pPr>
            <a:r>
              <a:rPr lang="de-DE" sz="1400"/>
              <a:t>LLMs ermöglichen die Übersetzung von Texten zwischen verschiedenen Sprachen, was die globale Kommunikation erleichtert.</a:t>
            </a:r>
          </a:p>
          <a:p>
            <a:pPr marL="0" indent="0">
              <a:spcBef>
                <a:spcPts val="2500"/>
              </a:spcBef>
              <a:buNone/>
            </a:pPr>
            <a:r>
              <a:rPr lang="de-DE" sz="1400" b="1"/>
              <a:t>Einfache und komplexe Sätze</a:t>
            </a:r>
          </a:p>
          <a:p>
            <a:pPr marL="0" lvl="1" indent="0">
              <a:buNone/>
            </a:pPr>
            <a:r>
              <a:rPr lang="de-DE" sz="1400"/>
              <a:t>Diese Modelle können sowohl einfache als auch komplexe Sätze korrekt und flüssig übersetzen, was ihre Vielseitigkeit zeigt.</a:t>
            </a:r>
          </a:p>
          <a:p>
            <a:pPr marL="0" indent="0">
              <a:spcBef>
                <a:spcPts val="2500"/>
              </a:spcBef>
              <a:buNone/>
            </a:pPr>
            <a:r>
              <a:rPr lang="de-DE" sz="1400" b="1"/>
              <a:t>Internationale Kommunikation</a:t>
            </a:r>
          </a:p>
          <a:p>
            <a:pPr marL="0" lvl="1" indent="0">
              <a:buNone/>
            </a:pPr>
            <a:r>
              <a:rPr lang="de-DE" sz="1400"/>
              <a:t>Die Übersetzungsfähigkeiten von LLMs sind besonders nützlich für internationale Kommunikation und Zusammenarbeit.</a:t>
            </a:r>
          </a:p>
        </p:txBody>
      </p:sp>
      <p:pic>
        <p:nvPicPr>
          <p:cNvPr id="5" name="Inhaltsplatzhalter 4" descr="Bunte leere Sprechblasen mit Länderflaggen Konzept">
            <a:extLst>
              <a:ext uri="{FF2B5EF4-FFF2-40B4-BE49-F238E27FC236}">
                <a16:creationId xmlns:a16="http://schemas.microsoft.com/office/drawing/2014/main" id="{D4573E75-6F18-48DB-896F-4807BE7BCC18}"/>
              </a:ext>
            </a:extLst>
          </p:cNvPr>
          <p:cNvPicPr>
            <a:picLocks noGrp="1" noChangeAspect="1"/>
          </p:cNvPicPr>
          <p:nvPr>
            <p:ph sz="half" idx="1"/>
          </p:nvPr>
        </p:nvPicPr>
        <p:blipFill>
          <a:blip r:embed="rId3"/>
          <a:srcRect l="27695" r="17299"/>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139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BF3652E8-E896-5290-ECF6-92CC9B87B22A}"/>
              </a:ext>
            </a:extLst>
          </p:cNvPr>
          <p:cNvSpPr>
            <a:spLocks noGrp="1"/>
          </p:cNvSpPr>
          <p:nvPr>
            <p:ph type="title"/>
          </p:nvPr>
        </p:nvSpPr>
        <p:spPr>
          <a:xfrm>
            <a:off x="640080" y="914400"/>
            <a:ext cx="6291472" cy="1097280"/>
          </a:xfrm>
        </p:spPr>
        <p:txBody>
          <a:bodyPr vert="horz" lIns="91440" tIns="45720" rIns="91440" bIns="45720" rtlCol="0" anchor="t">
            <a:normAutofit/>
          </a:bodyPr>
          <a:lstStyle/>
          <a:p>
            <a:r>
              <a:rPr lang="en-US"/>
              <a:t>Dialogführung</a:t>
            </a:r>
          </a:p>
        </p:txBody>
      </p:sp>
      <p:sp>
        <p:nvSpPr>
          <p:cNvPr id="4" name="Inhaltsplatzhalter 3">
            <a:extLst>
              <a:ext uri="{FF2B5EF4-FFF2-40B4-BE49-F238E27FC236}">
                <a16:creationId xmlns:a16="http://schemas.microsoft.com/office/drawing/2014/main" id="{2A5CF65E-83A6-29D1-F1E3-97DE25AA8C8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None/>
            </a:pPr>
            <a:r>
              <a:rPr lang="de-DE" sz="1400" b="1"/>
              <a:t>Chatbot-Funktionen</a:t>
            </a:r>
          </a:p>
          <a:p>
            <a:pPr marL="0" lvl="1" indent="0">
              <a:buNone/>
            </a:pPr>
            <a:r>
              <a:rPr lang="de-DE" sz="1400"/>
              <a:t>LLMs können als Chatbots fungieren, die natürliche und menschenähnliche Konversationen führen. Sie bieten Unterstützung und beantworten Fragen.</a:t>
            </a:r>
          </a:p>
          <a:p>
            <a:pPr marL="0" indent="0">
              <a:spcBef>
                <a:spcPts val="2500"/>
              </a:spcBef>
              <a:buNone/>
            </a:pPr>
            <a:r>
              <a:rPr lang="de-DE" sz="1400" b="1"/>
              <a:t>Virtuelle Assistenten</a:t>
            </a:r>
          </a:p>
          <a:p>
            <a:pPr marL="0" lvl="1" indent="0">
              <a:buNone/>
            </a:pPr>
            <a:r>
              <a:rPr lang="de-DE" sz="1400"/>
              <a:t>Diese Modelle agieren als virtuelle Assistenten und helfen Benutzern bei einer Vielzahl von Aufgaben, von der Planung bis hin zur Informationssuche.</a:t>
            </a:r>
          </a:p>
          <a:p>
            <a:pPr marL="0" indent="0">
              <a:spcBef>
                <a:spcPts val="2500"/>
              </a:spcBef>
              <a:buNone/>
            </a:pPr>
            <a:r>
              <a:rPr lang="de-DE" sz="1400" b="1"/>
              <a:t>Natürliche Interaktion</a:t>
            </a:r>
          </a:p>
          <a:p>
            <a:pPr marL="0" lvl="1" indent="0">
              <a:buNone/>
            </a:pPr>
            <a:r>
              <a:rPr lang="de-DE" sz="1400"/>
              <a:t>Die Fähigkeit, Smalltalk zu führen, verbessert die Benutzererfahrung und macht die Interaktion angenehmer und menschlicher.</a:t>
            </a:r>
          </a:p>
        </p:txBody>
      </p:sp>
      <p:pic>
        <p:nvPicPr>
          <p:cNvPr id="5" name="Inhaltsplatzhalter 4" descr="Digitales Konzept der Künstlichen Intelligenz mit Gehirnform">
            <a:extLst>
              <a:ext uri="{FF2B5EF4-FFF2-40B4-BE49-F238E27FC236}">
                <a16:creationId xmlns:a16="http://schemas.microsoft.com/office/drawing/2014/main" id="{626925E1-D13B-4D36-B91A-529623F1C31B}"/>
              </a:ext>
            </a:extLst>
          </p:cNvPr>
          <p:cNvPicPr>
            <a:picLocks noGrp="1" noChangeAspect="1"/>
          </p:cNvPicPr>
          <p:nvPr>
            <p:ph sz="half" idx="1"/>
          </p:nvPr>
        </p:nvPicPr>
        <p:blipFill>
          <a:blip r:embed="rId3"/>
          <a:srcRect l="32615" r="21031" b="-2"/>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627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VCTCREATESHAPEHANDLED" val="0"/>
  <p:tag name="MIO_GUID" val="c2ae8a5c-a934-491e-9f78-615738407101"/>
  <p:tag name="MIO_EKGUID" val="31948319-5c5b-4f81-9a7d-a428deaa6459"/>
  <p:tag name="MIO_UPDATE" val="True"/>
  <p:tag name="MIO_VERSION" val="22.03.2017 16:13:19"/>
  <p:tag name="MIO_DBID" val="7f940ac8-abef-4c67-8229-2251c0bb5af3"/>
  <p:tag name="MIO_LASTDOWNLOADED" val="20.03.2018 12:05:03"/>
  <p:tag name="MIO_OBJECTNAME" val="Future"/>
  <p:tag name="MIO_LASTEDITORNAME" val="empower enterprise"/>
</p:tagLst>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ILT_Course_Trainer-Template_063023_Final" id="{53CE3B9D-47D1-490F-99CD-422B5AEB3016}" vid="{B2DBE1BE-CBAC-4342-9A93-0CBD83F75182}"/>
    </a:ext>
  </a:extLst>
</a:theme>
</file>

<file path=ppt/theme/theme3.xml><?xml version="1.0" encoding="utf-8"?>
<a:theme xmlns:a="http://schemas.openxmlformats.org/drawingml/2006/main" name="White Templat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Segoe UI Semibold"/>
        <a:cs typeface="Arial"/>
      </a:majorFont>
      <a:minorFont>
        <a:latin typeface="Segoe UI"/>
        <a:ea typeface="Segoe UI"/>
        <a:cs typeface="Arial"/>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5182853b-cc6e-4acd-9fa8-30c1ec9b00be}" enabled="0" method="" siteId="{5182853b-cc6e-4acd-9fa8-30c1ec9b00be}" removed="1"/>
</clbl:labelList>
</file>

<file path=docProps/app.xml><?xml version="1.0" encoding="utf-8"?>
<Properties xmlns="http://schemas.openxmlformats.org/officeDocument/2006/extended-properties" xmlns:vt="http://schemas.openxmlformats.org/officeDocument/2006/docPropsVTypes">
  <TotalTime>0</TotalTime>
  <Words>15233</Words>
  <Application>Microsoft Office PowerPoint</Application>
  <PresentationFormat>Breitbild</PresentationFormat>
  <Paragraphs>910</Paragraphs>
  <Slides>51</Slides>
  <Notes>50</Notes>
  <HiddenSlides>0</HiddenSlides>
  <MMClips>0</MMClips>
  <ScaleCrop>false</ScaleCrop>
  <HeadingPairs>
    <vt:vector size="8" baseType="variant">
      <vt:variant>
        <vt:lpstr>Verwendete Schriftarten</vt:lpstr>
      </vt:variant>
      <vt:variant>
        <vt:i4>15</vt:i4>
      </vt:variant>
      <vt:variant>
        <vt:lpstr>Design</vt:lpstr>
      </vt:variant>
      <vt:variant>
        <vt:i4>3</vt:i4>
      </vt:variant>
      <vt:variant>
        <vt:lpstr>Eingebettete OLE-Server</vt:lpstr>
      </vt:variant>
      <vt:variant>
        <vt:i4>1</vt:i4>
      </vt:variant>
      <vt:variant>
        <vt:lpstr>Folientitel</vt:lpstr>
      </vt:variant>
      <vt:variant>
        <vt:i4>51</vt:i4>
      </vt:variant>
    </vt:vector>
  </HeadingPairs>
  <TitlesOfParts>
    <vt:vector size="70" baseType="lpstr">
      <vt:lpstr>-apple-system</vt:lpstr>
      <vt:lpstr>Aptos</vt:lpstr>
      <vt:lpstr>Arial</vt:lpstr>
      <vt:lpstr>Bierstadt</vt:lpstr>
      <vt:lpstr>Blackadder ITC</vt:lpstr>
      <vt:lpstr>Calibri</vt:lpstr>
      <vt:lpstr>Consolas</vt:lpstr>
      <vt:lpstr>Courier New</vt:lpstr>
      <vt:lpstr>Curlz MT</vt:lpstr>
      <vt:lpstr>Grandview Display</vt:lpstr>
      <vt:lpstr>Segoe UI</vt:lpstr>
      <vt:lpstr>Segoe UI Black</vt:lpstr>
      <vt:lpstr>Segoe UI Light</vt:lpstr>
      <vt:lpstr>Segoe UI Semibold</vt:lpstr>
      <vt:lpstr>Wingdings</vt:lpstr>
      <vt:lpstr>DashVTI</vt:lpstr>
      <vt:lpstr>2_LIGHT MODE</vt:lpstr>
      <vt:lpstr>White Template</vt:lpstr>
      <vt:lpstr>think-cell Folie</vt:lpstr>
      <vt:lpstr>KI-Grundlagen und  Microsoft® Copilot</vt:lpstr>
      <vt:lpstr>Trainer Vorstellung</vt:lpstr>
      <vt:lpstr>Agenda</vt:lpstr>
      <vt:lpstr>Grundlagen der KI</vt:lpstr>
      <vt:lpstr>Künstliche Intelligenz Überblick</vt:lpstr>
      <vt:lpstr>LLM (Large Language Model)</vt:lpstr>
      <vt:lpstr>Funktionen von LLMs</vt:lpstr>
      <vt:lpstr>Übersetzung</vt:lpstr>
      <vt:lpstr>Dialogführung</vt:lpstr>
      <vt:lpstr>Textklassifikation</vt:lpstr>
      <vt:lpstr>Informationsbeschaffung</vt:lpstr>
      <vt:lpstr>DEMO</vt:lpstr>
      <vt:lpstr>Architektur von LLMs</vt:lpstr>
      <vt:lpstr>Vom Training bis zur Abfrage</vt:lpstr>
      <vt:lpstr>Was ist in einem LLM-Textmodell gespeichert?</vt:lpstr>
      <vt:lpstr>Grundlagen: KI-Übersicht</vt:lpstr>
      <vt:lpstr>Was ist künstliche Intelligenz?</vt:lpstr>
      <vt:lpstr>Gängige KI-Workloads</vt:lpstr>
      <vt:lpstr>Prinzipien verantwortlicher KI</vt:lpstr>
      <vt:lpstr>Grundlagen des maschinellen Lernens</vt:lpstr>
      <vt:lpstr>Was ist Machine Learning?</vt:lpstr>
      <vt:lpstr>Arten von ML</vt:lpstr>
      <vt:lpstr>Modelltraining und -auswertung</vt:lpstr>
      <vt:lpstr>Deep Learning</vt:lpstr>
      <vt:lpstr>Deep Learning Beispiel für ein neuronales Netzwerk – Multiklassen-Klassifizierung</vt:lpstr>
      <vt:lpstr>Konzepte der linguistischen Datenverarbeitung</vt:lpstr>
      <vt:lpstr>Was ist die linguistische Datenverarbeitung?</vt:lpstr>
      <vt:lpstr>Linguistische Datenverarbeitung und Konversations-KI in Azure</vt:lpstr>
      <vt:lpstr>Grundlagen der generativen KI</vt:lpstr>
      <vt:lpstr>Was ist generative KI?</vt:lpstr>
      <vt:lpstr>Sprachmodelle Eine (sehr) allgemeine Übersicht</vt:lpstr>
      <vt:lpstr>Sprachmodelle – Tokenisierung</vt:lpstr>
      <vt:lpstr>Sprachmodelle – Einbettungen</vt:lpstr>
      <vt:lpstr>Sprachmodelle – Aufmerksamkeit</vt:lpstr>
      <vt:lpstr>Sprachmodelle Basismodelle</vt:lpstr>
      <vt:lpstr>Sprachmodelle Große und kleine Sprachmodelle</vt:lpstr>
      <vt:lpstr>Copilot und KI-Agents</vt:lpstr>
      <vt:lpstr>Microsoft Copilot-Beispiele Generative KI zur Unterstützung der Informationskommunikation</vt:lpstr>
      <vt:lpstr>Microsoft Copilot-Beispiele Generative KI zur Unterstützung von Geschäftsprozessen</vt:lpstr>
      <vt:lpstr>Microsoft Copilot-Beispiele Generative KI zur Unterstützung von IT-Infrastruktur, Sicherheit und Softwareentwicklung</vt:lpstr>
      <vt:lpstr>Überlegungen zu Prompts</vt:lpstr>
      <vt:lpstr>DEMO</vt:lpstr>
      <vt:lpstr>Sicherheitsaspekte bei KI</vt:lpstr>
      <vt:lpstr>Fairness</vt:lpstr>
      <vt:lpstr>Zuverlässigkeit und Sicherheit</vt:lpstr>
      <vt:lpstr>Datenschutz und Sicherheit</vt:lpstr>
      <vt:lpstr>Inklusivität</vt:lpstr>
      <vt:lpstr>Transparenz und Rechenschaftspflicht</vt:lpstr>
      <vt:lpstr>Transparenz</vt:lpstr>
      <vt:lpstr>Rechenschaftspflicht</vt:lpstr>
      <vt:lpstr>Schlussfolgerung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Lindner - MTH IT Service</dc:creator>
  <cp:lastModifiedBy>Michael Lindner - MTH IT Service</cp:lastModifiedBy>
  <cp:revision>1</cp:revision>
  <dcterms:created xsi:type="dcterms:W3CDTF">2025-04-01T21:17:14Z</dcterms:created>
  <dcterms:modified xsi:type="dcterms:W3CDTF">2025-04-02T06:40:50Z</dcterms:modified>
</cp:coreProperties>
</file>